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 id="2147483732" r:id="rId2"/>
  </p:sldMasterIdLst>
  <p:notesMasterIdLst>
    <p:notesMasterId r:id="rId64"/>
  </p:notesMasterIdLst>
  <p:handoutMasterIdLst>
    <p:handoutMasterId r:id="rId65"/>
  </p:handoutMasterIdLst>
  <p:sldIdLst>
    <p:sldId id="256" r:id="rId3"/>
    <p:sldId id="261" r:id="rId4"/>
    <p:sldId id="351" r:id="rId5"/>
    <p:sldId id="262" r:id="rId6"/>
    <p:sldId id="287" r:id="rId7"/>
    <p:sldId id="289" r:id="rId8"/>
    <p:sldId id="354" r:id="rId9"/>
    <p:sldId id="292" r:id="rId10"/>
    <p:sldId id="290" r:id="rId11"/>
    <p:sldId id="293" r:id="rId12"/>
    <p:sldId id="294" r:id="rId13"/>
    <p:sldId id="295" r:id="rId14"/>
    <p:sldId id="297" r:id="rId15"/>
    <p:sldId id="299" r:id="rId16"/>
    <p:sldId id="300" r:id="rId17"/>
    <p:sldId id="302" r:id="rId18"/>
    <p:sldId id="353" r:id="rId19"/>
    <p:sldId id="303" r:id="rId20"/>
    <p:sldId id="304" r:id="rId21"/>
    <p:sldId id="306" r:id="rId22"/>
    <p:sldId id="307" r:id="rId23"/>
    <p:sldId id="309" r:id="rId24"/>
    <p:sldId id="310" r:id="rId25"/>
    <p:sldId id="340" r:id="rId26"/>
    <p:sldId id="349" r:id="rId27"/>
    <p:sldId id="263" r:id="rId28"/>
    <p:sldId id="319" r:id="rId29"/>
    <p:sldId id="312" r:id="rId30"/>
    <p:sldId id="320" r:id="rId31"/>
    <p:sldId id="355" r:id="rId32"/>
    <p:sldId id="321" r:id="rId33"/>
    <p:sldId id="322" r:id="rId34"/>
    <p:sldId id="323" r:id="rId35"/>
    <p:sldId id="324" r:id="rId36"/>
    <p:sldId id="325" r:id="rId37"/>
    <p:sldId id="326" r:id="rId38"/>
    <p:sldId id="327" r:id="rId39"/>
    <p:sldId id="328" r:id="rId40"/>
    <p:sldId id="329" r:id="rId41"/>
    <p:sldId id="331" r:id="rId42"/>
    <p:sldId id="335" r:id="rId43"/>
    <p:sldId id="336" r:id="rId44"/>
    <p:sldId id="337" r:id="rId45"/>
    <p:sldId id="338" r:id="rId46"/>
    <p:sldId id="339" r:id="rId47"/>
    <p:sldId id="341" r:id="rId48"/>
    <p:sldId id="273" r:id="rId49"/>
    <p:sldId id="274" r:id="rId50"/>
    <p:sldId id="356" r:id="rId51"/>
    <p:sldId id="357" r:id="rId52"/>
    <p:sldId id="358" r:id="rId53"/>
    <p:sldId id="278" r:id="rId54"/>
    <p:sldId id="285" r:id="rId55"/>
    <p:sldId id="343" r:id="rId56"/>
    <p:sldId id="344" r:id="rId57"/>
    <p:sldId id="345" r:id="rId58"/>
    <p:sldId id="346" r:id="rId59"/>
    <p:sldId id="347" r:id="rId60"/>
    <p:sldId id="348" r:id="rId61"/>
    <p:sldId id="350" r:id="rId62"/>
    <p:sldId id="286" r:id="rId6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0" d="100"/>
          <a:sy n="60" d="100"/>
        </p:scale>
        <p:origin x="-780"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DA21B666-31D1-4FD9-AEDA-7B8EA7EC1C07}" type="datetimeFigureOut">
              <a:rPr lang="he-IL" smtClean="0"/>
              <a:t>כ"ה/אב/תשע"ד</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C4E8BF89-14BC-4B57-9DAF-B4FFFFB79EDB}" type="slidenum">
              <a:rPr lang="he-IL" smtClean="0"/>
              <a:t>‹#›</a:t>
            </a:fld>
            <a:endParaRPr lang="he-IL"/>
          </a:p>
        </p:txBody>
      </p:sp>
    </p:spTree>
    <p:extLst>
      <p:ext uri="{BB962C8B-B14F-4D97-AF65-F5344CB8AC3E}">
        <p14:creationId xmlns:p14="http://schemas.microsoft.com/office/powerpoint/2010/main" val="95572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FED454A-7F8D-4DE0-894B-0A8D9A965C1C}" type="datetimeFigureOut">
              <a:rPr lang="he-IL" smtClean="0"/>
              <a:pPr/>
              <a:t>כ"ה/אב/תשע"ד</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7313DC9-527E-4B09-8F72-6975E9A2E36C}" type="slidenum">
              <a:rPr lang="he-IL" smtClean="0"/>
              <a:pPr/>
              <a:t>‹#›</a:t>
            </a:fld>
            <a:endParaRPr lang="he-IL"/>
          </a:p>
        </p:txBody>
      </p:sp>
    </p:spTree>
    <p:extLst>
      <p:ext uri="{BB962C8B-B14F-4D97-AF65-F5344CB8AC3E}">
        <p14:creationId xmlns:p14="http://schemas.microsoft.com/office/powerpoint/2010/main" val="1638725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0E930FD-5F46-48A6-B727-84CABB3D3B9B}" type="slidenum">
              <a:rPr lang="he-IL" smtClean="0"/>
              <a:pPr/>
              <a:t>2</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7313DC9-527E-4B09-8F72-6975E9A2E36C}" type="slidenum">
              <a:rPr lang="he-IL" smtClean="0"/>
              <a:pPr/>
              <a:t>55</a:t>
            </a:fld>
            <a:endParaRPr lang="he-IL"/>
          </a:p>
        </p:txBody>
      </p:sp>
    </p:spTree>
    <p:extLst>
      <p:ext uri="{BB962C8B-B14F-4D97-AF65-F5344CB8AC3E}">
        <p14:creationId xmlns:p14="http://schemas.microsoft.com/office/powerpoint/2010/main" val="2614571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3B107AD-9F47-4B45-BEF9-AB4D7CF4DB1B}" type="slidenum">
              <a:rPr lang="he-IL" smtClean="0"/>
              <a:pPr/>
              <a:t>60</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7AF62D6-0059-4834-8BA0-4EF184472C72}" type="slidenum">
              <a:rPr lang="he-IL" smtClean="0"/>
              <a:pPr/>
              <a:t>61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6DB7D08-53C1-41A9-BAE4-1B20DD512491}" type="slidenum">
              <a:rPr lang="he-IL" smtClean="0"/>
              <a:pPr/>
              <a:t>3</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A8D02CA-740C-4658-8C8C-FBFDE69D8C23}" type="slidenum">
              <a:rPr lang="he-IL" smtClean="0"/>
              <a:pPr/>
              <a:t>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5195E3D-C4AB-41C8-B48A-DFDAFA0317B3}" type="slidenum">
              <a:rPr lang="he-IL" smtClean="0"/>
              <a:pPr/>
              <a:t>25</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263917E-F823-413E-A4CA-3EEAD42CE3E0}" type="slidenum">
              <a:rPr lang="he-IL" smtClean="0"/>
              <a:pPr/>
              <a:t>26</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7313DC9-527E-4B09-8F72-6975E9A2E36C}" type="slidenum">
              <a:rPr lang="he-IL" smtClean="0"/>
              <a:pPr/>
              <a:t>32</a:t>
            </a:fld>
            <a:endParaRPr lang="he-IL"/>
          </a:p>
        </p:txBody>
      </p:sp>
    </p:spTree>
    <p:extLst>
      <p:ext uri="{BB962C8B-B14F-4D97-AF65-F5344CB8AC3E}">
        <p14:creationId xmlns:p14="http://schemas.microsoft.com/office/powerpoint/2010/main" val="2958447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7313DC9-527E-4B09-8F72-6975E9A2E36C}" type="slidenum">
              <a:rPr lang="he-IL" smtClean="0"/>
              <a:pPr/>
              <a:t>47</a:t>
            </a:fld>
            <a:endParaRPr lang="he-IL"/>
          </a:p>
        </p:txBody>
      </p:sp>
    </p:spTree>
    <p:extLst>
      <p:ext uri="{BB962C8B-B14F-4D97-AF65-F5344CB8AC3E}">
        <p14:creationId xmlns:p14="http://schemas.microsoft.com/office/powerpoint/2010/main" val="17332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35242F3-AE6E-4A90-A09A-A22457DBE0C7}" type="slidenum">
              <a:rPr lang="he-IL" smtClean="0"/>
              <a:pPr/>
              <a:t>52</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0750936-2693-43F9-BB08-5032C02DB11E}" type="slidenum">
              <a:rPr lang="he-IL" smtClean="0"/>
              <a:pPr/>
              <a:t>53</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כותרת 28"/>
          <p:cNvSpPr>
            <a:spLocks noGrp="1"/>
          </p:cNvSpPr>
          <p:nvPr>
            <p:ph type="ctrTitle"/>
          </p:nvPr>
        </p:nvSpPr>
        <p:spPr>
          <a:xfrm>
            <a:off x="381000" y="4853411"/>
            <a:ext cx="8458200" cy="1222375"/>
          </a:xfrm>
        </p:spPr>
        <p:txBody>
          <a:bodyPr anchor="t"/>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16" name="מציין מיקום של תאריך 15"/>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2" name="מציין מיקום של כותרת תחתונה 1"/>
          <p:cNvSpPr>
            <a:spLocks noGrp="1"/>
          </p:cNvSpPr>
          <p:nvPr>
            <p:ph type="ftr" sz="quarter" idx="11"/>
          </p:nvPr>
        </p:nvSpPr>
        <p:spPr/>
        <p:txBody>
          <a:bodyPr/>
          <a:lstStyle/>
          <a:p>
            <a:endParaRPr lang="he-IL"/>
          </a:p>
        </p:txBody>
      </p:sp>
      <p:sp>
        <p:nvSpPr>
          <p:cNvPr id="15" name="מציין מיקום של מספר שקופית 14"/>
          <p:cNvSpPr>
            <a:spLocks noGrp="1"/>
          </p:cNvSpPr>
          <p:nvPr>
            <p:ph type="sldNum" sz="quarter" idx="12"/>
          </p:nvPr>
        </p:nvSpPr>
        <p:spPr>
          <a:xfrm>
            <a:off x="8229600" y="6473952"/>
            <a:ext cx="758952" cy="246888"/>
          </a:xfrm>
        </p:spPr>
        <p:txBody>
          <a:bodyPr/>
          <a:lstStyle/>
          <a:p>
            <a:fld id="{F947DFA0-661E-45AE-980B-0B0F45B01A05}"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947DFA0-661E-45AE-980B-0B0F45B01A05}"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549276"/>
            <a:ext cx="18288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549276"/>
            <a:ext cx="62484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947DFA0-661E-45AE-980B-0B0F45B01A05}"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00A2954-3617-4C15-A3B0-7DB88C5D24EA}" type="datetimeFigureOut">
              <a:rPr lang="he-IL" smtClean="0"/>
              <a:pPr/>
              <a:t>כ"ה/אב/תשע"ד</a:t>
            </a:fld>
            <a:endParaRPr lang="he-I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he-I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947DFA0-661E-45AE-980B-0B0F45B01A05}" type="slidenum">
              <a:rPr lang="he-IL" smtClean="0"/>
              <a:pPr/>
              <a:t>‹#›</a:t>
            </a:fld>
            <a:endParaRPr lang="he-I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947DFA0-661E-45AE-980B-0B0F45B01A05}" type="slidenum">
              <a:rPr lang="he-IL" smtClean="0"/>
              <a:pPr/>
              <a:t>‹#›</a:t>
            </a:fld>
            <a:endParaRPr lang="he-I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947DFA0-661E-45AE-980B-0B0F45B01A05}" type="slidenum">
              <a:rPr lang="he-IL" smtClean="0"/>
              <a:pPr/>
              <a:t>‹#›</a:t>
            </a:fld>
            <a:endParaRPr lang="he-I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5" name="Date Placeholder 4"/>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947DFA0-661E-45AE-980B-0B0F45B01A05}" type="slidenum">
              <a:rPr lang="he-IL" smtClean="0"/>
              <a:pPr/>
              <a:t>‹#›</a:t>
            </a:fld>
            <a:endParaRPr lang="he-IL"/>
          </a:p>
        </p:txBody>
      </p:sp>
      <p:sp>
        <p:nvSpPr>
          <p:cNvPr id="9" name="Content Placeholder 8"/>
          <p:cNvSpPr>
            <a:spLocks noGrp="1"/>
          </p:cNvSpPr>
          <p:nvPr>
            <p:ph sz="quarter" idx="13"/>
          </p:nvPr>
        </p:nvSpPr>
        <p:spPr>
          <a:xfrm>
            <a:off x="1042416" y="2313432"/>
            <a:ext cx="3419856" cy="34930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947DFA0-661E-45AE-980B-0B0F45B01A05}" type="slidenum">
              <a:rPr lang="he-IL" smtClean="0"/>
              <a:pPr/>
              <a:t>‹#›</a:t>
            </a:fld>
            <a:endParaRPr lang="he-I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947DFA0-661E-45AE-980B-0B0F45B01A05}" type="slidenum">
              <a:rPr lang="he-IL" smtClean="0"/>
              <a:pPr/>
              <a:t>‹#›</a:t>
            </a:fld>
            <a:endParaRPr lang="he-I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F947DFA0-661E-45AE-980B-0B0F45B01A05}" type="slidenum">
              <a:rPr lang="he-IL" smtClean="0"/>
              <a:pPr/>
              <a:t>‹#›</a:t>
            </a:fld>
            <a:endParaRPr lang="he-I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7" name="Slide Number Placeholder 6"/>
          <p:cNvSpPr>
            <a:spLocks noGrp="1"/>
          </p:cNvSpPr>
          <p:nvPr>
            <p:ph type="sldNum" sz="quarter" idx="12"/>
          </p:nvPr>
        </p:nvSpPr>
        <p:spPr/>
        <p:txBody>
          <a:bodyPr/>
          <a:lstStyle/>
          <a:p>
            <a:fld id="{F947DFA0-661E-45AE-980B-0B0F45B01A05}" type="slidenum">
              <a:rPr lang="he-IL" smtClean="0"/>
              <a:pPr/>
              <a:t>‹#›</a:t>
            </a:fld>
            <a:endParaRPr lang="he-I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e-I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2" name="כותרת 2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27" name="מציין מיקום תוכן 26"/>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19" name="מציין מיקום של כותרת תחתונה 18"/>
          <p:cNvSpPr>
            <a:spLocks noGrp="1"/>
          </p:cNvSpPr>
          <p:nvPr>
            <p:ph type="ftr" sz="quarter" idx="11"/>
          </p:nvPr>
        </p:nvSpPr>
        <p:spPr>
          <a:xfrm>
            <a:off x="3581400" y="76200"/>
            <a:ext cx="2895600" cy="288925"/>
          </a:xfrm>
        </p:spPr>
        <p:txBody>
          <a:bodyPr/>
          <a:lstStyle/>
          <a:p>
            <a:endParaRPr lang="he-IL"/>
          </a:p>
        </p:txBody>
      </p:sp>
      <p:sp>
        <p:nvSpPr>
          <p:cNvPr id="16" name="מציין מיקום של מספר שקופית 15"/>
          <p:cNvSpPr>
            <a:spLocks noGrp="1"/>
          </p:cNvSpPr>
          <p:nvPr>
            <p:ph type="sldNum" sz="quarter" idx="12"/>
          </p:nvPr>
        </p:nvSpPr>
        <p:spPr>
          <a:xfrm>
            <a:off x="8229600" y="6473952"/>
            <a:ext cx="758952" cy="246888"/>
          </a:xfrm>
        </p:spPr>
        <p:txBody>
          <a:bodyPr/>
          <a:lstStyle/>
          <a:p>
            <a:fld id="{F947DFA0-661E-45AE-980B-0B0F45B01A05}" type="slidenum">
              <a:rPr lang="he-IL" smtClean="0"/>
              <a:pPr/>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e-IL"/>
          </a:p>
        </p:txBody>
      </p:sp>
      <p:sp>
        <p:nvSpPr>
          <p:cNvPr id="7" name="Slide Number Placeholder 6"/>
          <p:cNvSpPr>
            <a:spLocks noGrp="1"/>
          </p:cNvSpPr>
          <p:nvPr>
            <p:ph type="sldNum" sz="quarter" idx="12"/>
          </p:nvPr>
        </p:nvSpPr>
        <p:spPr/>
        <p:txBody>
          <a:bodyPr/>
          <a:lstStyle/>
          <a:p>
            <a:fld id="{F947DFA0-661E-45AE-980B-0B0F45B01A05}" type="slidenum">
              <a:rPr lang="he-IL" smtClean="0"/>
              <a:pPr/>
              <a:t>‹#›</a:t>
            </a:fld>
            <a:endParaRPr lang="he-I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947DFA0-661E-45AE-980B-0B0F45B01A05}" type="slidenum">
              <a:rPr lang="he-IL" smtClean="0"/>
              <a:pPr/>
              <a:t>‹#›</a:t>
            </a:fld>
            <a:endParaRPr lang="he-I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947DFA0-661E-45AE-980B-0B0F45B01A05}"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מציין מיקום טקסט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19" name="מציין מיקום של תאריך 18"/>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11" name="מציין מיקום של כותרת תחתונה 10"/>
          <p:cNvSpPr>
            <a:spLocks noGrp="1"/>
          </p:cNvSpPr>
          <p:nvPr>
            <p:ph type="ftr" sz="quarter" idx="11"/>
          </p:nvPr>
        </p:nvSpPr>
        <p:spPr/>
        <p:txBody>
          <a:bodyPr/>
          <a:lstStyle/>
          <a:p>
            <a:endParaRPr lang="he-IL"/>
          </a:p>
        </p:txBody>
      </p:sp>
      <p:sp>
        <p:nvSpPr>
          <p:cNvPr id="16" name="מציין מיקום של מספר שקופית 15"/>
          <p:cNvSpPr>
            <a:spLocks noGrp="1"/>
          </p:cNvSpPr>
          <p:nvPr>
            <p:ph type="sldNum" sz="quarter" idx="12"/>
          </p:nvPr>
        </p:nvSpPr>
        <p:spPr/>
        <p:txBody>
          <a:bodyPr/>
          <a:lstStyle/>
          <a:p>
            <a:fld id="{F947DFA0-661E-45AE-980B-0B0F45B01A05}" type="slidenum">
              <a:rPr lang="he-IL" smtClean="0"/>
              <a:pPr/>
              <a:t>‹#›</a:t>
            </a:fld>
            <a:endParaRPr lang="he-IL"/>
          </a:p>
        </p:txBody>
      </p:sp>
      <p:sp>
        <p:nvSpPr>
          <p:cNvPr id="8" name="כותרת 7"/>
          <p:cNvSpPr>
            <a:spLocks noGrp="1"/>
          </p:cNvSpPr>
          <p:nvPr>
            <p:ph type="title"/>
          </p:nvPr>
        </p:nvSpPr>
        <p:spPr>
          <a:xfrm>
            <a:off x="180475" y="2947085"/>
            <a:ext cx="8686800" cy="1184825"/>
          </a:xfrm>
        </p:spPr>
        <p:txBody>
          <a:bodyPr rtlCol="0" anchor="t"/>
          <a:lstStyle>
            <a:lvl1pPr algn="r">
              <a:defRPr/>
            </a:lvl1pPr>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0" name="כותרת 1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4" name="מציין מיקום תוכן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10" name="מציין מיקום של כותרת תחתונה 9"/>
          <p:cNvSpPr>
            <a:spLocks noGrp="1"/>
          </p:cNvSpPr>
          <p:nvPr>
            <p:ph type="ftr" sz="quarter" idx="11"/>
          </p:nvPr>
        </p:nvSpPr>
        <p:spPr/>
        <p:txBody>
          <a:bodyPr/>
          <a:lstStyle/>
          <a:p>
            <a:endParaRPr lang="he-IL"/>
          </a:p>
        </p:txBody>
      </p:sp>
      <p:sp>
        <p:nvSpPr>
          <p:cNvPr id="31" name="מציין מיקום של מספר שקופית 30"/>
          <p:cNvSpPr>
            <a:spLocks noGrp="1"/>
          </p:cNvSpPr>
          <p:nvPr>
            <p:ph type="sldNum" sz="quarter" idx="12"/>
          </p:nvPr>
        </p:nvSpPr>
        <p:spPr/>
        <p:txBody>
          <a:bodyPr/>
          <a:lstStyle/>
          <a:p>
            <a:fld id="{F947DFA0-661E-45AE-980B-0B0F45B01A05}"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9" name="כותרת 28"/>
          <p:cNvSpPr>
            <a:spLocks noGrp="1"/>
          </p:cNvSpPr>
          <p:nvPr>
            <p:ph type="title"/>
          </p:nvPr>
        </p:nvSpPr>
        <p:spPr>
          <a:xfrm>
            <a:off x="304800" y="5410200"/>
            <a:ext cx="8610600" cy="882650"/>
          </a:xfrm>
        </p:spPr>
        <p:txBody>
          <a:bodyPr anchor="ctr"/>
          <a:lstStyle>
            <a:lvl1pPr>
              <a:defRPr/>
            </a:lvl1p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25" name="מציין מיקום טקסט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8" name="מציין מיקום תוכן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0" name="מציין מיקום של תאריך 9"/>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a:xfrm>
            <a:off x="8229600" y="6477000"/>
            <a:ext cx="762000" cy="246888"/>
          </a:xfrm>
        </p:spPr>
        <p:txBody>
          <a:bodyPr/>
          <a:lstStyle/>
          <a:p>
            <a:fld id="{F947DFA0-661E-45AE-980B-0B0F45B01A05}" type="slidenum">
              <a:rPr lang="he-IL" smtClean="0"/>
              <a:pPr/>
              <a:t>‹#›</a:t>
            </a:fld>
            <a:endParaRPr lang="he-IL"/>
          </a:p>
        </p:txBody>
      </p:sp>
      <p:sp>
        <p:nvSpPr>
          <p:cNvPr id="11" name="מחבר ישר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0" name="כותרת 2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2" name="מציין מיקום של תאריך 11"/>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21" name="מציין מיקום של כותרת תחתונה 20"/>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947DFA0-661E-45AE-980B-0B0F45B01A05}"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24" name="מציין מיקום של כותרת תחתונה 23"/>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947DFA0-661E-45AE-980B-0B0F45B01A05}"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מחבר ישר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כותרת 11"/>
          <p:cNvSpPr>
            <a:spLocks noGrp="1"/>
          </p:cNvSpPr>
          <p:nvPr>
            <p:ph type="title"/>
          </p:nvPr>
        </p:nvSpPr>
        <p:spPr>
          <a:xfrm>
            <a:off x="457200" y="5486400"/>
            <a:ext cx="8458200" cy="520700"/>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14" name="מציין מיקום תוכן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29" name="מציין מיקום של כותרת תחתונה 28"/>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947DFA0-661E-45AE-980B-0B0F45B01A05}"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3" name="מציין מיקום של תמונה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he-IL" smtClean="0"/>
              <a:t>לחץ על הסמל כדי להוסיף תמונה</a:t>
            </a:r>
            <a:endParaRPr kumimoji="0" lang="en-US" dirty="0"/>
          </a:p>
        </p:txBody>
      </p:sp>
      <p:sp>
        <p:nvSpPr>
          <p:cNvPr id="7" name="מציין מיקום של תאריך 6"/>
          <p:cNvSpPr>
            <a:spLocks noGrp="1"/>
          </p:cNvSpPr>
          <p:nvPr>
            <p:ph type="dt" sz="half" idx="10"/>
          </p:nvPr>
        </p:nvSpPr>
        <p:spPr/>
        <p:txBody>
          <a:bodyPr/>
          <a:lstStyle/>
          <a:p>
            <a:fld id="{100A2954-3617-4C15-A3B0-7DB88C5D24EA}" type="datetimeFigureOut">
              <a:rPr lang="he-IL" smtClean="0"/>
              <a:pPr/>
              <a:t>כ"ה/אב/תשע"ד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31" name="מציין מיקום של מספר שקופית 30"/>
          <p:cNvSpPr>
            <a:spLocks noGrp="1"/>
          </p:cNvSpPr>
          <p:nvPr>
            <p:ph type="sldNum" sz="quarter" idx="12"/>
          </p:nvPr>
        </p:nvSpPr>
        <p:spPr/>
        <p:txBody>
          <a:bodyPr/>
          <a:lstStyle/>
          <a:p>
            <a:fld id="{F947DFA0-661E-45AE-980B-0B0F45B01A05}" type="slidenum">
              <a:rPr lang="he-IL" smtClean="0"/>
              <a:pPr/>
              <a:t>‹#›</a:t>
            </a:fld>
            <a:endParaRPr lang="he-IL"/>
          </a:p>
        </p:txBody>
      </p:sp>
      <p:sp>
        <p:nvSpPr>
          <p:cNvPr id="17" name="כותרת 16"/>
          <p:cNvSpPr>
            <a:spLocks noGrp="1"/>
          </p:cNvSpPr>
          <p:nvPr>
            <p:ph type="title"/>
          </p:nvPr>
        </p:nvSpPr>
        <p:spPr>
          <a:xfrm>
            <a:off x="381000" y="4993760"/>
            <a:ext cx="5867400" cy="522288"/>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מציין מיקום טקסט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1" name="מציין מיקום של תאריך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00A2954-3617-4C15-A3B0-7DB88C5D24EA}" type="datetimeFigureOut">
              <a:rPr lang="he-IL" smtClean="0"/>
              <a:pPr/>
              <a:t>כ"ה/אב/תשע"ד</a:t>
            </a:fld>
            <a:endParaRPr lang="he-IL"/>
          </a:p>
        </p:txBody>
      </p:sp>
      <p:sp>
        <p:nvSpPr>
          <p:cNvPr id="28" name="מציין מיקום של כותרת תחתונה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he-IL"/>
          </a:p>
        </p:txBody>
      </p:sp>
      <p:sp>
        <p:nvSpPr>
          <p:cNvPr id="5" name="מציין מיקום של מספר שקופית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947DFA0-661E-45AE-980B-0B0F45B01A05}" type="slidenum">
              <a:rPr lang="he-IL" smtClean="0"/>
              <a:pPr/>
              <a:t>‹#›</a:t>
            </a:fld>
            <a:endParaRPr lang="he-IL"/>
          </a:p>
        </p:txBody>
      </p:sp>
      <p:sp>
        <p:nvSpPr>
          <p:cNvPr id="10" name="מציין מיקום של כותרת 9"/>
          <p:cNvSpPr>
            <a:spLocks noGrp="1"/>
          </p:cNvSpPr>
          <p:nvPr>
            <p:ph type="title"/>
          </p:nvPr>
        </p:nvSpPr>
        <p:spPr>
          <a:xfrm>
            <a:off x="304800" y="457200"/>
            <a:ext cx="8686800" cy="838200"/>
          </a:xfrm>
          <a:prstGeom prst="rect">
            <a:avLst/>
          </a:prstGeom>
        </p:spPr>
        <p:txBody>
          <a:bodyPr vert="horz" anchor="ctr">
            <a:normAutofit/>
          </a:bodyPr>
          <a:lstStyle/>
          <a:p>
            <a:r>
              <a:rPr kumimoji="0" lang="he-IL" smtClean="0"/>
              <a:t>לחץ כדי לערוך סגנון כותרת של תבנית בסיס</a:t>
            </a:r>
            <a:endParaRPr kumimoji="0" lang="en-US"/>
          </a:p>
        </p:txBody>
      </p:sp>
      <p:sp>
        <p:nvSpPr>
          <p:cNvPr id="9" name="מחבר ישר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מחבר ישר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00A2954-3617-4C15-A3B0-7DB88C5D24EA}" type="datetimeFigureOut">
              <a:rPr lang="he-IL" smtClean="0"/>
              <a:pPr/>
              <a:t>כ"ה/אב/תשע"ד</a:t>
            </a:fld>
            <a:endParaRPr lang="he-I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he-I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947DFA0-661E-45AE-980B-0B0F45B01A05}"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211960" y="404664"/>
            <a:ext cx="4318248" cy="1856247"/>
          </a:xfrm>
        </p:spPr>
        <p:txBody>
          <a:bodyPr>
            <a:normAutofit/>
          </a:bodyPr>
          <a:lstStyle/>
          <a:p>
            <a:pPr algn="ctr"/>
            <a:r>
              <a:rPr lang="he-IL" sz="3200" b="1" kern="10" dirty="0" smtClean="0">
                <a:ln w="9525">
                  <a:noFill/>
                  <a:round/>
                  <a:headEnd/>
                  <a:tailEnd/>
                </a:ln>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היסודות הלכתיים להתמודדות בשמיטה </a:t>
            </a:r>
            <a:br>
              <a:rPr lang="he-IL" sz="3200" b="1" kern="10" dirty="0" smtClean="0">
                <a:ln w="9525">
                  <a:noFill/>
                  <a:round/>
                  <a:headEnd/>
                  <a:tailEnd/>
                </a:ln>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3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 name="כותרת משנה 2"/>
          <p:cNvSpPr>
            <a:spLocks noGrp="1"/>
          </p:cNvSpPr>
          <p:nvPr>
            <p:ph type="subTitle" idx="1"/>
          </p:nvPr>
        </p:nvSpPr>
        <p:spPr>
          <a:xfrm>
            <a:off x="4716016" y="3789040"/>
            <a:ext cx="3416424" cy="1368152"/>
          </a:xfrm>
        </p:spPr>
        <p:txBody>
          <a:bodyPr>
            <a:normAutofit/>
          </a:bodyPr>
          <a:lstStyle/>
          <a:p>
            <a:pPr algn="ctr"/>
            <a:r>
              <a:rPr lang="he-IL" sz="3600" b="1" dirty="0" smtClean="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"היתר המכירה" </a:t>
            </a:r>
          </a:p>
          <a:p>
            <a:pPr algn="ctr"/>
            <a:r>
              <a:rPr lang="he-IL" sz="3600" b="1" dirty="0" smtClean="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"אוצר בית דין"</a:t>
            </a:r>
            <a:endParaRPr lang="he-IL" sz="3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4800" y="358552"/>
            <a:ext cx="8686800" cy="838200"/>
          </a:xfrm>
        </p:spPr>
        <p:txBody>
          <a:bodyPr>
            <a:normAutofit/>
          </a:bodyPr>
          <a:lstStyle/>
          <a:p>
            <a:pPr lvl="0" algn="ctr"/>
            <a:r>
              <a:rPr lang="he-IL" sz="3200"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3. דין פירות נכרי בארץ ישראל</a:t>
            </a:r>
            <a:endParaRPr lang="he-IL" sz="3200"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518864" y="1456096"/>
            <a:ext cx="8229600" cy="5141256"/>
          </a:xfrm>
        </p:spPr>
        <p:txBody>
          <a:bodyPr>
            <a:normAutofit fontScale="62500" lnSpcReduction="20000"/>
          </a:bodyPr>
          <a:lstStyle/>
          <a:p>
            <a:pPr marL="0" indent="0">
              <a:lnSpc>
                <a:spcPct val="160000"/>
              </a:lnSpc>
              <a:buNone/>
            </a:pPr>
            <a:r>
              <a:rPr lang="he-IL" b="1" u="sng" dirty="0" smtClean="0">
                <a:latin typeface="David" panose="020E0502060401010101" pitchFamily="34" charset="-79"/>
                <a:cs typeface="David" panose="020E0502060401010101" pitchFamily="34" charset="-79"/>
              </a:rPr>
              <a:t>רמב"ם הלכות שמיטה ויובל פרק ד הלכה </a:t>
            </a:r>
            <a:r>
              <a:rPr lang="he-IL" b="1" u="sng" dirty="0" err="1" smtClean="0">
                <a:latin typeface="David" panose="020E0502060401010101" pitchFamily="34" charset="-79"/>
                <a:cs typeface="David" panose="020E0502060401010101" pitchFamily="34" charset="-79"/>
              </a:rPr>
              <a:t>כט</a:t>
            </a:r>
            <a:endParaRPr lang="en-US" b="1" u="sng" dirty="0" smtClean="0">
              <a:latin typeface="David" panose="020E0502060401010101" pitchFamily="34" charset="-79"/>
              <a:cs typeface="David" panose="020E0502060401010101" pitchFamily="34" charset="-79"/>
            </a:endParaRPr>
          </a:p>
          <a:p>
            <a:pPr algn="just">
              <a:lnSpc>
                <a:spcPct val="160000"/>
              </a:lnSpc>
              <a:buFont typeface="Wingdings" panose="05000000000000000000" pitchFamily="2" charset="2"/>
              <a:buChar char="q"/>
            </a:pPr>
            <a:r>
              <a:rPr lang="he-IL" dirty="0" smtClean="0">
                <a:latin typeface="David" panose="020E0502060401010101" pitchFamily="34" charset="-79"/>
                <a:cs typeface="David" panose="020E0502060401010101" pitchFamily="34" charset="-79"/>
              </a:rPr>
              <a:t>עכו"ם שקנה קרקע בארץ ישראל וזרעה בשביעית </a:t>
            </a:r>
            <a:r>
              <a:rPr lang="he-IL" b="1" dirty="0" smtClean="0">
                <a:latin typeface="David" panose="020E0502060401010101" pitchFamily="34" charset="-79"/>
                <a:cs typeface="David" panose="020E0502060401010101" pitchFamily="34" charset="-79"/>
              </a:rPr>
              <a:t>פירותיה </a:t>
            </a:r>
            <a:r>
              <a:rPr lang="he-IL" b="1" dirty="0" err="1" smtClean="0">
                <a:latin typeface="David" panose="020E0502060401010101" pitchFamily="34" charset="-79"/>
                <a:cs typeface="David" panose="020E0502060401010101" pitchFamily="34" charset="-79"/>
              </a:rPr>
              <a:t>מותרין</a:t>
            </a:r>
            <a:r>
              <a:rPr lang="he-IL" dirty="0" smtClean="0">
                <a:latin typeface="David" panose="020E0502060401010101" pitchFamily="34" charset="-79"/>
                <a:cs typeface="David" panose="020E0502060401010101" pitchFamily="34" charset="-79"/>
              </a:rPr>
              <a:t>, שלא גזרו על </a:t>
            </a:r>
            <a:r>
              <a:rPr lang="he-IL" b="1" dirty="0" err="1" smtClean="0">
                <a:latin typeface="David" panose="020E0502060401010101" pitchFamily="34" charset="-79"/>
                <a:cs typeface="David" panose="020E0502060401010101" pitchFamily="34" charset="-79"/>
              </a:rPr>
              <a:t>הספיחין</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אלא מפני עוברי עבירה, </a:t>
            </a:r>
            <a:r>
              <a:rPr lang="he-IL" dirty="0" err="1" smtClean="0">
                <a:latin typeface="David" panose="020E0502060401010101" pitchFamily="34" charset="-79"/>
                <a:cs typeface="David" panose="020E0502060401010101" pitchFamily="34" charset="-79"/>
              </a:rPr>
              <a:t>והעכו"ם</a:t>
            </a:r>
            <a:r>
              <a:rPr lang="he-IL" dirty="0" smtClean="0">
                <a:latin typeface="David" panose="020E0502060401010101" pitchFamily="34" charset="-79"/>
                <a:cs typeface="David" panose="020E0502060401010101" pitchFamily="34" charset="-79"/>
              </a:rPr>
              <a:t> אינן </a:t>
            </a:r>
            <a:r>
              <a:rPr lang="he-IL" dirty="0" err="1" smtClean="0">
                <a:latin typeface="David" panose="020E0502060401010101" pitchFamily="34" charset="-79"/>
                <a:cs typeface="David" panose="020E0502060401010101" pitchFamily="34" charset="-79"/>
              </a:rPr>
              <a:t>מצווין</a:t>
            </a:r>
            <a:r>
              <a:rPr lang="he-IL" dirty="0" smtClean="0">
                <a:latin typeface="David" panose="020E0502060401010101" pitchFamily="34" charset="-79"/>
                <a:cs typeface="David" panose="020E0502060401010101" pitchFamily="34" charset="-79"/>
              </a:rPr>
              <a:t> על השביעית כדי שנגזור עליהם.</a:t>
            </a:r>
          </a:p>
          <a:p>
            <a:pPr>
              <a:lnSpc>
                <a:spcPct val="160000"/>
              </a:lnSpc>
            </a:pPr>
            <a:endParaRPr lang="en-US" b="1" dirty="0" smtClean="0">
              <a:latin typeface="David" panose="020E0502060401010101" pitchFamily="34" charset="-79"/>
              <a:cs typeface="David" panose="020E0502060401010101" pitchFamily="34" charset="-79"/>
            </a:endParaRPr>
          </a:p>
          <a:p>
            <a:pPr marL="0" indent="0">
              <a:lnSpc>
                <a:spcPct val="160000"/>
              </a:lnSpc>
              <a:buNone/>
            </a:pPr>
            <a:r>
              <a:rPr lang="he-IL" b="1" u="sng" dirty="0" smtClean="0">
                <a:latin typeface="David" panose="020E0502060401010101" pitchFamily="34" charset="-79"/>
                <a:cs typeface="David" panose="020E0502060401010101" pitchFamily="34" charset="-79"/>
              </a:rPr>
              <a:t>פאת השולחן שביעית פרק </a:t>
            </a:r>
            <a:r>
              <a:rPr lang="he-IL" b="1" u="sng" dirty="0" err="1" smtClean="0">
                <a:latin typeface="David" panose="020E0502060401010101" pitchFamily="34" charset="-79"/>
                <a:cs typeface="David" panose="020E0502060401010101" pitchFamily="34" charset="-79"/>
              </a:rPr>
              <a:t>כג</a:t>
            </a:r>
            <a:r>
              <a:rPr lang="he-IL" b="1" u="sng" dirty="0" smtClean="0">
                <a:latin typeface="David" panose="020E0502060401010101" pitchFamily="34" charset="-79"/>
                <a:cs typeface="David" panose="020E0502060401010101" pitchFamily="34" charset="-79"/>
              </a:rPr>
              <a:t> סע'</a:t>
            </a:r>
            <a:r>
              <a:rPr lang="en-US" b="1" u="sng" dirty="0" smtClean="0">
                <a:latin typeface="David" panose="020E0502060401010101" pitchFamily="34" charset="-79"/>
                <a:cs typeface="David" panose="020E0502060401010101" pitchFamily="34" charset="-79"/>
              </a:rPr>
              <a:t> </a:t>
            </a:r>
            <a:r>
              <a:rPr lang="he-IL" b="1" u="sng" dirty="0" err="1" smtClean="0">
                <a:latin typeface="David" panose="020E0502060401010101" pitchFamily="34" charset="-79"/>
                <a:cs typeface="David" panose="020E0502060401010101" pitchFamily="34" charset="-79"/>
              </a:rPr>
              <a:t>יב</a:t>
            </a:r>
            <a:endParaRPr lang="en-US" u="sng" dirty="0" smtClean="0">
              <a:latin typeface="David" panose="020E0502060401010101" pitchFamily="34" charset="-79"/>
              <a:cs typeface="David" panose="020E0502060401010101" pitchFamily="34" charset="-79"/>
            </a:endParaRPr>
          </a:p>
          <a:p>
            <a:pPr algn="just">
              <a:lnSpc>
                <a:spcPct val="160000"/>
              </a:lnSpc>
              <a:buFont typeface="Wingdings" panose="05000000000000000000" pitchFamily="2" charset="2"/>
              <a:buChar char="q"/>
            </a:pPr>
            <a:r>
              <a:rPr lang="he-IL" dirty="0" smtClean="0">
                <a:latin typeface="David" panose="020E0502060401010101" pitchFamily="34" charset="-79"/>
                <a:cs typeface="David" panose="020E0502060401010101" pitchFamily="34" charset="-79"/>
              </a:rPr>
              <a:t>עכו"ם שקנה קרקע בא"י וזרעה בשביעית פירותיו מותרים שלא גזרו </a:t>
            </a:r>
            <a:r>
              <a:rPr lang="he-IL" dirty="0" err="1" smtClean="0">
                <a:latin typeface="David" panose="020E0502060401010101" pitchFamily="34" charset="-79"/>
                <a:cs typeface="David" panose="020E0502060401010101" pitchFamily="34" charset="-79"/>
              </a:rPr>
              <a:t>ספיחין</a:t>
            </a:r>
            <a:r>
              <a:rPr lang="he-IL" dirty="0" smtClean="0">
                <a:latin typeface="David" panose="020E0502060401010101" pitchFamily="34" charset="-79"/>
                <a:cs typeface="David" panose="020E0502060401010101" pitchFamily="34" charset="-79"/>
              </a:rPr>
              <a:t> אלא מפני עוברי עברה </a:t>
            </a:r>
            <a:r>
              <a:rPr lang="he-IL" dirty="0" err="1" smtClean="0">
                <a:latin typeface="David" panose="020E0502060401010101" pitchFamily="34" charset="-79"/>
                <a:cs typeface="David" panose="020E0502060401010101" pitchFamily="34" charset="-79"/>
              </a:rPr>
              <a:t>והעכו"ם</a:t>
            </a:r>
            <a:r>
              <a:rPr lang="he-IL" dirty="0" smtClean="0">
                <a:latin typeface="David" panose="020E0502060401010101" pitchFamily="34" charset="-79"/>
                <a:cs typeface="David" panose="020E0502060401010101" pitchFamily="34" charset="-79"/>
              </a:rPr>
              <a:t> אינם מצווים על השביעית כדי שנגזור עליהם. </a:t>
            </a:r>
            <a:r>
              <a:rPr lang="he-IL" b="1" dirty="0" err="1" smtClean="0">
                <a:latin typeface="David" panose="020E0502060401010101" pitchFamily="34" charset="-79"/>
                <a:cs typeface="David" panose="020E0502060401010101" pitchFamily="34" charset="-79"/>
              </a:rPr>
              <a:t>ומותרין</a:t>
            </a:r>
            <a:r>
              <a:rPr lang="he-IL" b="1" dirty="0" smtClean="0">
                <a:latin typeface="David" panose="020E0502060401010101" pitchFamily="34" charset="-79"/>
                <a:cs typeface="David" panose="020E0502060401010101" pitchFamily="34" charset="-79"/>
              </a:rPr>
              <a:t> לאכלם בלא קדושת שביעית</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וחייבים </a:t>
            </a:r>
            <a:r>
              <a:rPr lang="he-IL" b="1" dirty="0" err="1" smtClean="0">
                <a:latin typeface="David" panose="020E0502060401010101" pitchFamily="34" charset="-79"/>
                <a:cs typeface="David" panose="020E0502060401010101" pitchFamily="34" charset="-79"/>
              </a:rPr>
              <a:t>בתו"מ</a:t>
            </a:r>
            <a:r>
              <a:rPr lang="he-IL" b="1" dirty="0" smtClean="0">
                <a:latin typeface="David" panose="020E0502060401010101" pitchFamily="34" charset="-79"/>
                <a:cs typeface="David" panose="020E0502060401010101" pitchFamily="34" charset="-79"/>
              </a:rPr>
              <a:t> ויפריש </a:t>
            </a:r>
            <a:r>
              <a:rPr lang="he-IL" b="1" dirty="0" err="1" smtClean="0">
                <a:latin typeface="David" panose="020E0502060401010101" pitchFamily="34" charset="-79"/>
                <a:cs typeface="David" panose="020E0502060401010101" pitchFamily="34" charset="-79"/>
              </a:rPr>
              <a:t>מ"ע</a:t>
            </a:r>
            <a:r>
              <a:rPr lang="he-IL" dirty="0" smtClean="0">
                <a:latin typeface="David" panose="020E0502060401010101" pitchFamily="34" charset="-79"/>
                <a:cs typeface="David" panose="020E0502060401010101" pitchFamily="34" charset="-79"/>
              </a:rPr>
              <a:t>(כפתור ופרח וב"י ורמ"א </a:t>
            </a:r>
            <a:r>
              <a:rPr lang="he-IL" dirty="0" err="1" smtClean="0">
                <a:latin typeface="David" panose="020E0502060401010101" pitchFamily="34" charset="-79"/>
                <a:cs typeface="David" panose="020E0502060401010101" pitchFamily="34" charset="-79"/>
              </a:rPr>
              <a:t>ורדב"ז</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ומהר"ם</a:t>
            </a:r>
            <a:r>
              <a:rPr lang="he-IL" dirty="0" smtClean="0">
                <a:latin typeface="David" panose="020E0502060401010101" pitchFamily="34" charset="-79"/>
                <a:cs typeface="David" panose="020E0502060401010101" pitchFamily="34" charset="-79"/>
              </a:rPr>
              <a:t> חביב וש"פ) </a:t>
            </a:r>
            <a:r>
              <a:rPr lang="he-IL" b="1" dirty="0" smtClean="0">
                <a:latin typeface="David" panose="020E0502060401010101" pitchFamily="34" charset="-79"/>
                <a:cs typeface="David" panose="020E0502060401010101" pitchFamily="34" charset="-79"/>
              </a:rPr>
              <a:t>ויש אומרים </a:t>
            </a:r>
            <a:r>
              <a:rPr lang="he-IL" b="1" dirty="0" err="1" smtClean="0">
                <a:latin typeface="David" panose="020E0502060401010101" pitchFamily="34" charset="-79"/>
                <a:cs typeface="David" panose="020E0502060401010101" pitchFamily="34" charset="-79"/>
              </a:rPr>
              <a:t>דאין</a:t>
            </a:r>
            <a:r>
              <a:rPr lang="he-IL" b="1" dirty="0" smtClean="0">
                <a:latin typeface="David" panose="020E0502060401010101" pitchFamily="34" charset="-79"/>
                <a:cs typeface="David" panose="020E0502060401010101" pitchFamily="34" charset="-79"/>
              </a:rPr>
              <a:t> </a:t>
            </a:r>
            <a:r>
              <a:rPr lang="he-IL" b="1" dirty="0" err="1" smtClean="0">
                <a:latin typeface="David" panose="020E0502060401010101" pitchFamily="34" charset="-79"/>
                <a:cs typeface="David" panose="020E0502060401010101" pitchFamily="34" charset="-79"/>
              </a:rPr>
              <a:t>מותרין</a:t>
            </a:r>
            <a:r>
              <a:rPr lang="he-IL" b="1" dirty="0" smtClean="0">
                <a:latin typeface="David" panose="020E0502060401010101" pitchFamily="34" charset="-79"/>
                <a:cs typeface="David" panose="020E0502060401010101" pitchFamily="34" charset="-79"/>
              </a:rPr>
              <a:t> רק בקדושת שביעית </a:t>
            </a:r>
            <a:r>
              <a:rPr lang="he-IL" b="1" dirty="0" err="1" smtClean="0">
                <a:latin typeface="David" panose="020E0502060401010101" pitchFamily="34" charset="-79"/>
                <a:cs typeface="David" panose="020E0502060401010101" pitchFamily="34" charset="-79"/>
              </a:rPr>
              <a:t>ופטורין</a:t>
            </a:r>
            <a:r>
              <a:rPr lang="he-IL" b="1" dirty="0" smtClean="0">
                <a:latin typeface="David" panose="020E0502060401010101" pitchFamily="34" charset="-79"/>
                <a:cs typeface="David" panose="020E0502060401010101" pitchFamily="34" charset="-79"/>
              </a:rPr>
              <a:t> </a:t>
            </a:r>
            <a:r>
              <a:rPr lang="he-IL" b="1" dirty="0" err="1" smtClean="0">
                <a:latin typeface="David" panose="020E0502060401010101" pitchFamily="34" charset="-79"/>
                <a:cs typeface="David" panose="020E0502060401010101" pitchFamily="34" charset="-79"/>
              </a:rPr>
              <a:t>מתו"מ</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המבי"ט</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והמהרי"ט</a:t>
            </a:r>
            <a:r>
              <a:rPr lang="he-IL" b="1" dirty="0" smtClean="0">
                <a:latin typeface="David" panose="020E0502060401010101" pitchFamily="34" charset="-79"/>
                <a:cs typeface="David" panose="020E0502060401010101" pitchFamily="34" charset="-79"/>
              </a:rPr>
              <a:t>) וסברא ראשונה עיקר</a:t>
            </a:r>
            <a:r>
              <a:rPr lang="he-IL" dirty="0" smtClean="0">
                <a:latin typeface="David" panose="020E0502060401010101" pitchFamily="34" charset="-79"/>
                <a:cs typeface="David" panose="020E0502060401010101" pitchFamily="34" charset="-79"/>
              </a:rPr>
              <a:t>. </a:t>
            </a:r>
            <a:r>
              <a:rPr lang="he-IL" b="1" dirty="0" err="1" smtClean="0">
                <a:latin typeface="David" panose="020E0502060401010101" pitchFamily="34" charset="-79"/>
                <a:cs typeface="David" panose="020E0502060401010101" pitchFamily="34" charset="-79"/>
              </a:rPr>
              <a:t>ומפרישין</a:t>
            </a:r>
            <a:r>
              <a:rPr lang="he-IL" b="1" dirty="0" smtClean="0">
                <a:latin typeface="David" panose="020E0502060401010101" pitchFamily="34" charset="-79"/>
                <a:cs typeface="David" panose="020E0502060401010101" pitchFamily="34" charset="-79"/>
              </a:rPr>
              <a:t> </a:t>
            </a:r>
            <a:r>
              <a:rPr lang="he-IL" b="1" dirty="0" err="1" smtClean="0">
                <a:latin typeface="David" panose="020E0502060401010101" pitchFamily="34" charset="-79"/>
                <a:cs typeface="David" panose="020E0502060401010101" pitchFamily="34" charset="-79"/>
              </a:rPr>
              <a:t>תו"מ</a:t>
            </a:r>
            <a:r>
              <a:rPr lang="he-IL" b="1" dirty="0" smtClean="0">
                <a:latin typeface="David" panose="020E0502060401010101" pitchFamily="34" charset="-79"/>
                <a:cs typeface="David" panose="020E0502060401010101" pitchFamily="34" charset="-79"/>
              </a:rPr>
              <a:t> </a:t>
            </a:r>
            <a:r>
              <a:rPr lang="he-IL" b="1" dirty="0" err="1" smtClean="0">
                <a:latin typeface="David" panose="020E0502060401010101" pitchFamily="34" charset="-79"/>
                <a:cs typeface="David" panose="020E0502060401010101" pitchFamily="34" charset="-79"/>
              </a:rPr>
              <a:t>ומ"ע</a:t>
            </a:r>
            <a:r>
              <a:rPr lang="he-IL" b="1" dirty="0" smtClean="0">
                <a:latin typeface="David" panose="020E0502060401010101" pitchFamily="34" charset="-79"/>
                <a:cs typeface="David" panose="020E0502060401010101" pitchFamily="34" charset="-79"/>
              </a:rPr>
              <a:t> לא ברכה</a:t>
            </a:r>
            <a:r>
              <a:rPr lang="he-IL" dirty="0" smtClean="0">
                <a:latin typeface="David" panose="020E0502060401010101" pitchFamily="34" charset="-79"/>
                <a:cs typeface="David" panose="020E0502060401010101" pitchFamily="34" charset="-79"/>
              </a:rPr>
              <a:t>,</a:t>
            </a:r>
            <a:endParaRPr lang="en-US" dirty="0" smtClean="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p:cNvSpPr>
            <a:spLocks noGrp="1"/>
          </p:cNvSpPr>
          <p:nvPr>
            <p:ph type="body" idx="1"/>
          </p:nvPr>
        </p:nvSpPr>
        <p:spPr>
          <a:xfrm>
            <a:off x="251520" y="917030"/>
            <a:ext cx="4290556" cy="639762"/>
          </a:xfrm>
        </p:spPr>
        <p:txBody>
          <a:bodyPr>
            <a:normAutofit fontScale="92500" lnSpcReduction="10000"/>
          </a:bodyPr>
          <a:lstStyle/>
          <a:p>
            <a:endParaRPr lang="he-IL" b="1" dirty="0" smtClean="0">
              <a:latin typeface="David" panose="020E0502060401010101" pitchFamily="34" charset="-79"/>
              <a:cs typeface="David" panose="020E0502060401010101" pitchFamily="34" charset="-79"/>
            </a:endParaRPr>
          </a:p>
          <a:p>
            <a:r>
              <a:rPr lang="he-IL" b="1" u="sng" dirty="0" err="1" smtClean="0">
                <a:solidFill>
                  <a:schemeClr val="tx2"/>
                </a:solidFill>
                <a:latin typeface="David" panose="020E0502060401010101" pitchFamily="34" charset="-79"/>
                <a:cs typeface="David" panose="020E0502060401010101" pitchFamily="34" charset="-79"/>
              </a:rPr>
              <a:t>חזו"א</a:t>
            </a:r>
            <a:r>
              <a:rPr lang="he-IL" b="1" u="sng" dirty="0" smtClean="0">
                <a:solidFill>
                  <a:schemeClr val="tx2"/>
                </a:solidFill>
                <a:latin typeface="David" panose="020E0502060401010101" pitchFamily="34" charset="-79"/>
                <a:cs typeface="David" panose="020E0502060401010101" pitchFamily="34" charset="-79"/>
              </a:rPr>
              <a:t> סי' כ' </a:t>
            </a:r>
            <a:r>
              <a:rPr lang="he-IL" b="1" u="sng" dirty="0" err="1" smtClean="0">
                <a:solidFill>
                  <a:schemeClr val="tx2"/>
                </a:solidFill>
                <a:latin typeface="David" panose="020E0502060401010101" pitchFamily="34" charset="-79"/>
                <a:cs typeface="David" panose="020E0502060401010101" pitchFamily="34" charset="-79"/>
              </a:rPr>
              <a:t>ס"ק</a:t>
            </a:r>
            <a:r>
              <a:rPr lang="he-IL" b="1" u="sng" dirty="0" smtClean="0">
                <a:solidFill>
                  <a:schemeClr val="tx2"/>
                </a:solidFill>
                <a:latin typeface="David" panose="020E0502060401010101" pitchFamily="34" charset="-79"/>
                <a:cs typeface="David" panose="020E0502060401010101" pitchFamily="34" charset="-79"/>
              </a:rPr>
              <a:t> ז</a:t>
            </a:r>
            <a:endParaRPr lang="en-US" b="1" u="sng" dirty="0" smtClean="0">
              <a:solidFill>
                <a:schemeClr val="tx2"/>
              </a:solidFill>
              <a:latin typeface="David" panose="020E0502060401010101" pitchFamily="34" charset="-79"/>
              <a:cs typeface="David" panose="020E0502060401010101" pitchFamily="34" charset="-79"/>
            </a:endParaRPr>
          </a:p>
          <a:p>
            <a:endParaRPr lang="he-IL" b="1" dirty="0">
              <a:latin typeface="David" panose="020E0502060401010101" pitchFamily="34" charset="-79"/>
              <a:cs typeface="David" panose="020E0502060401010101" pitchFamily="34" charset="-79"/>
            </a:endParaRPr>
          </a:p>
        </p:txBody>
      </p:sp>
      <p:sp>
        <p:nvSpPr>
          <p:cNvPr id="7" name="מציין מיקום טקסט 6"/>
          <p:cNvSpPr>
            <a:spLocks noGrp="1"/>
          </p:cNvSpPr>
          <p:nvPr>
            <p:ph type="body" sz="half" idx="3"/>
          </p:nvPr>
        </p:nvSpPr>
        <p:spPr>
          <a:xfrm>
            <a:off x="4600239" y="908720"/>
            <a:ext cx="4292241" cy="639762"/>
          </a:xfrm>
        </p:spPr>
        <p:txBody>
          <a:bodyPr>
            <a:normAutofit fontScale="92500" lnSpcReduction="10000"/>
          </a:bodyPr>
          <a:lstStyle/>
          <a:p>
            <a:endParaRPr lang="he-IL" dirty="0" smtClean="0"/>
          </a:p>
          <a:p>
            <a:r>
              <a:rPr lang="he-IL" b="1" u="sng" dirty="0" smtClean="0">
                <a:solidFill>
                  <a:schemeClr val="tx2"/>
                </a:solidFill>
                <a:latin typeface="David" panose="020E0502060401010101" pitchFamily="34" charset="-79"/>
                <a:cs typeface="David" panose="020E0502060401010101" pitchFamily="34" charset="-79"/>
              </a:rPr>
              <a:t>שבת הארץ פ"ד </a:t>
            </a:r>
            <a:r>
              <a:rPr lang="he-IL" b="1" u="sng" dirty="0" err="1" smtClean="0">
                <a:solidFill>
                  <a:schemeClr val="tx2"/>
                </a:solidFill>
                <a:latin typeface="David" panose="020E0502060401010101" pitchFamily="34" charset="-79"/>
                <a:cs typeface="David" panose="020E0502060401010101" pitchFamily="34" charset="-79"/>
              </a:rPr>
              <a:t>הכ"ט</a:t>
            </a:r>
            <a:endParaRPr lang="en-US" b="1" u="sng" dirty="0" smtClean="0">
              <a:solidFill>
                <a:schemeClr val="tx2"/>
              </a:solidFill>
              <a:latin typeface="David" panose="020E0502060401010101" pitchFamily="34" charset="-79"/>
              <a:cs typeface="David" panose="020E0502060401010101" pitchFamily="34" charset="-79"/>
            </a:endParaRPr>
          </a:p>
          <a:p>
            <a:endParaRPr lang="he-IL" dirty="0"/>
          </a:p>
        </p:txBody>
      </p:sp>
      <p:sp>
        <p:nvSpPr>
          <p:cNvPr id="6" name="מציין מיקום תוכן 5"/>
          <p:cNvSpPr>
            <a:spLocks noGrp="1"/>
          </p:cNvSpPr>
          <p:nvPr>
            <p:ph sz="quarter" idx="2"/>
          </p:nvPr>
        </p:nvSpPr>
        <p:spPr>
          <a:xfrm>
            <a:off x="281444" y="1359445"/>
            <a:ext cx="4290556" cy="3941763"/>
          </a:xfrm>
        </p:spPr>
        <p:txBody>
          <a:bodyPr>
            <a:normAutofit fontScale="85000" lnSpcReduction="10000"/>
          </a:bodyPr>
          <a:lstStyle/>
          <a:p>
            <a:pPr algn="just">
              <a:lnSpc>
                <a:spcPct val="150000"/>
              </a:lnSpc>
              <a:buFont typeface="Wingdings" panose="05000000000000000000" pitchFamily="2" charset="2"/>
              <a:buChar char="q"/>
            </a:pPr>
            <a:r>
              <a:rPr lang="he-IL" dirty="0" smtClean="0">
                <a:latin typeface="David" panose="020E0502060401010101" pitchFamily="34" charset="-79"/>
                <a:cs typeface="David" panose="020E0502060401010101" pitchFamily="34" charset="-79"/>
              </a:rPr>
              <a:t>נקטינן </a:t>
            </a:r>
            <a:r>
              <a:rPr lang="he-IL" b="1" dirty="0" err="1" smtClean="0">
                <a:latin typeface="David" panose="020E0502060401010101" pitchFamily="34" charset="-79"/>
                <a:cs typeface="David" panose="020E0502060401010101" pitchFamily="34" charset="-79"/>
              </a:rPr>
              <a:t>לדינא</a:t>
            </a:r>
            <a:r>
              <a:rPr lang="he-IL" b="1" dirty="0" smtClean="0">
                <a:latin typeface="David" panose="020E0502060401010101" pitchFamily="34" charset="-79"/>
                <a:cs typeface="David" panose="020E0502060401010101" pitchFamily="34" charset="-79"/>
              </a:rPr>
              <a:t> </a:t>
            </a:r>
            <a:r>
              <a:rPr lang="he-IL" b="1" dirty="0" err="1" smtClean="0">
                <a:latin typeface="David" panose="020E0502060401010101" pitchFamily="34" charset="-79"/>
                <a:cs typeface="David" panose="020E0502060401010101" pitchFamily="34" charset="-79"/>
              </a:rPr>
              <a:t>דאין</a:t>
            </a:r>
            <a:r>
              <a:rPr lang="he-IL" b="1" dirty="0" smtClean="0">
                <a:latin typeface="David" panose="020E0502060401010101" pitchFamily="34" charset="-79"/>
                <a:cs typeface="David" panose="020E0502060401010101" pitchFamily="34" charset="-79"/>
              </a:rPr>
              <a:t> עובדים בשדה נכרי בשביעית שכן היא עיקר ההוראה, ונוהגים קדושת שביעית בפירותיהם</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ומעשרין</a:t>
            </a:r>
            <a:r>
              <a:rPr lang="he-IL" dirty="0" smtClean="0">
                <a:latin typeface="David" panose="020E0502060401010101" pitchFamily="34" charset="-79"/>
                <a:cs typeface="David" panose="020E0502060401010101" pitchFamily="34" charset="-79"/>
              </a:rPr>
              <a:t> אותן בלא ברכה</a:t>
            </a:r>
            <a:r>
              <a:rPr lang="en-US"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.בדין ק"ש בפירות של נכרי שכתבו שדעת רוב האחרונים שאין בהם ק"ש, לא </a:t>
            </a:r>
            <a:r>
              <a:rPr lang="he-IL" dirty="0" err="1" smtClean="0">
                <a:latin typeface="David" panose="020E0502060401010101" pitchFamily="34" charset="-79"/>
                <a:cs typeface="David" panose="020E0502060401010101" pitchFamily="34" charset="-79"/>
              </a:rPr>
              <a:t>ידענא</a:t>
            </a:r>
            <a:r>
              <a:rPr lang="he-IL" dirty="0" smtClean="0">
                <a:latin typeface="David" panose="020E0502060401010101" pitchFamily="34" charset="-79"/>
                <a:cs typeface="David" panose="020E0502060401010101" pitchFamily="34" charset="-79"/>
              </a:rPr>
              <a:t> מי המה</a:t>
            </a:r>
            <a:r>
              <a:rPr lang="en-US"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a:t>
            </a:r>
            <a:r>
              <a:rPr lang="he-IL" b="1" dirty="0" smtClean="0">
                <a:latin typeface="David" panose="020E0502060401010101" pitchFamily="34" charset="-79"/>
                <a:cs typeface="David" panose="020E0502060401010101" pitchFamily="34" charset="-79"/>
              </a:rPr>
              <a:t>ונמצא </a:t>
            </a:r>
            <a:r>
              <a:rPr lang="he-IL" b="1" dirty="0" err="1" smtClean="0">
                <a:latin typeface="David" panose="020E0502060401010101" pitchFamily="34" charset="-79"/>
                <a:cs typeface="David" panose="020E0502060401010101" pitchFamily="34" charset="-79"/>
              </a:rPr>
              <a:t>דהפאת</a:t>
            </a:r>
            <a:r>
              <a:rPr lang="he-IL" b="1" dirty="0" smtClean="0">
                <a:latin typeface="David" panose="020E0502060401010101" pitchFamily="34" charset="-79"/>
                <a:cs typeface="David" panose="020E0502060401010101" pitchFamily="34" charset="-79"/>
              </a:rPr>
              <a:t> </a:t>
            </a:r>
            <a:r>
              <a:rPr lang="he-IL" b="1" dirty="0" err="1" smtClean="0">
                <a:latin typeface="David" panose="020E0502060401010101" pitchFamily="34" charset="-79"/>
                <a:cs typeface="David" panose="020E0502060401010101" pitchFamily="34" charset="-79"/>
              </a:rPr>
              <a:t>השלחן</a:t>
            </a:r>
            <a:r>
              <a:rPr lang="he-IL" b="1" dirty="0" smtClean="0">
                <a:latin typeface="David" panose="020E0502060401010101" pitchFamily="34" charset="-79"/>
                <a:cs typeface="David" panose="020E0502060401010101" pitchFamily="34" charset="-79"/>
              </a:rPr>
              <a:t>  קבע המנהג להקל נגד המנהג הקדום להחמיר. </a:t>
            </a:r>
            <a:endParaRPr lang="en-US" b="1" dirty="0" smtClean="0">
              <a:latin typeface="David" panose="020E0502060401010101" pitchFamily="34" charset="-79"/>
              <a:cs typeface="David" panose="020E0502060401010101" pitchFamily="34" charset="-79"/>
            </a:endParaRPr>
          </a:p>
          <a:p>
            <a:endParaRPr lang="he-IL" dirty="0"/>
          </a:p>
        </p:txBody>
      </p:sp>
      <p:sp>
        <p:nvSpPr>
          <p:cNvPr id="8" name="מציין מיקום תוכן 7"/>
          <p:cNvSpPr>
            <a:spLocks noGrp="1"/>
          </p:cNvSpPr>
          <p:nvPr>
            <p:ph sz="quarter" idx="4"/>
          </p:nvPr>
        </p:nvSpPr>
        <p:spPr/>
        <p:txBody>
          <a:bodyPr>
            <a:normAutofit/>
          </a:bodyPr>
          <a:lstStyle/>
          <a:p>
            <a:pPr algn="just">
              <a:lnSpc>
                <a:spcPct val="150000"/>
              </a:lnSpc>
              <a:buFont typeface="Wingdings" panose="05000000000000000000" pitchFamily="2" charset="2"/>
              <a:buChar char="q"/>
            </a:pPr>
            <a:r>
              <a:rPr lang="he-IL" sz="2000" dirty="0" smtClean="0">
                <a:latin typeface="David" panose="020E0502060401010101" pitchFamily="34" charset="-79"/>
                <a:cs typeface="David" panose="020E0502060401010101" pitchFamily="34" charset="-79"/>
              </a:rPr>
              <a:t>כבר הוסכמה ההלכה שאין קדושת שביעית נוהגת כלל בפירות של נכרי וחייבים הם בתרומות ומעשרות כשגמרו ישראל"</a:t>
            </a:r>
            <a:endParaRPr lang="en-US" sz="2000" b="1" dirty="0" smtClean="0">
              <a:latin typeface="David" panose="020E0502060401010101" pitchFamily="34" charset="-79"/>
              <a:cs typeface="David" panose="020E0502060401010101" pitchFamily="34" charset="-79"/>
            </a:endParaRPr>
          </a:p>
          <a:p>
            <a:pPr>
              <a:buNone/>
            </a:pPr>
            <a:endParaRPr lang="en-US" b="1" dirty="0" smtClean="0"/>
          </a:p>
          <a:p>
            <a:endParaRPr lang="he-I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lvl="0" algn="ct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4. פירות שגידל יהודי בקרקע של גוי.</a:t>
            </a:r>
            <a:r>
              <a:rPr lang="en-US" b="1" dirty="0" smtClean="0"/>
              <a:t/>
            </a:r>
            <a:br>
              <a:rPr lang="en-US" b="1" dirty="0" smtClean="0"/>
            </a:br>
            <a:endParaRPr lang="he-IL" dirty="0"/>
          </a:p>
        </p:txBody>
      </p:sp>
      <p:sp>
        <p:nvSpPr>
          <p:cNvPr id="7" name="מציין מיקום תוכן 6"/>
          <p:cNvSpPr>
            <a:spLocks noGrp="1"/>
          </p:cNvSpPr>
          <p:nvPr>
            <p:ph idx="1"/>
          </p:nvPr>
        </p:nvSpPr>
        <p:spPr>
          <a:xfrm>
            <a:off x="282430" y="1160748"/>
            <a:ext cx="8686800" cy="2520280"/>
          </a:xfrm>
        </p:spPr>
        <p:txBody>
          <a:bodyPr>
            <a:normAutofit/>
          </a:bodyPr>
          <a:lstStyle/>
          <a:p>
            <a:pPr marL="0" indent="0">
              <a:lnSpc>
                <a:spcPct val="150000"/>
              </a:lnSpc>
              <a:buNone/>
            </a:pPr>
            <a:r>
              <a:rPr lang="he-IL" sz="2000" b="1" u="sng" dirty="0" err="1" smtClean="0">
                <a:latin typeface="David" panose="020E0502060401010101" pitchFamily="34" charset="-79"/>
                <a:cs typeface="David" panose="020E0502060401010101" pitchFamily="34" charset="-79"/>
              </a:rPr>
              <a:t>גמ' </a:t>
            </a:r>
            <a:r>
              <a:rPr lang="he-IL" sz="2000" b="1" u="sng" dirty="0" smtClean="0">
                <a:latin typeface="David" panose="020E0502060401010101" pitchFamily="34" charset="-79"/>
                <a:cs typeface="David" panose="020E0502060401010101" pitchFamily="34" charset="-79"/>
              </a:rPr>
              <a:t>גיטין דף סב ע"א </a:t>
            </a:r>
            <a:endParaRPr lang="en-US" sz="2000" b="1" u="sng" dirty="0" smtClean="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000" dirty="0" err="1" smtClean="0">
                <a:latin typeface="David" panose="020E0502060401010101" pitchFamily="34" charset="-79"/>
                <a:cs typeface="David" panose="020E0502060401010101" pitchFamily="34" charset="-79"/>
              </a:rPr>
              <a:t>מחזיקין</a:t>
            </a:r>
            <a:r>
              <a:rPr lang="he-IL" sz="2000" dirty="0" smtClean="0">
                <a:latin typeface="David" panose="020E0502060401010101" pitchFamily="34" charset="-79"/>
                <a:cs typeface="David" panose="020E0502060401010101" pitchFamily="34" charset="-79"/>
              </a:rPr>
              <a:t> ידי עכו"ם בשביעית. </a:t>
            </a:r>
            <a:r>
              <a:rPr lang="he-IL" sz="2000" dirty="0" err="1" smtClean="0">
                <a:latin typeface="David" panose="020E0502060401010101" pitchFamily="34" charset="-79"/>
                <a:cs typeface="David" panose="020E0502060401010101" pitchFamily="34" charset="-79"/>
              </a:rPr>
              <a:t>מחזיקין</a:t>
            </a:r>
            <a:r>
              <a:rPr lang="he-IL" sz="2000" dirty="0" smtClean="0">
                <a:latin typeface="David" panose="020E0502060401010101" pitchFamily="34" charset="-79"/>
                <a:cs typeface="David" panose="020E0502060401010101" pitchFamily="34" charset="-79"/>
              </a:rPr>
              <a:t>? </a:t>
            </a:r>
            <a:r>
              <a:rPr lang="he-IL" sz="2000" dirty="0" err="1" smtClean="0">
                <a:latin typeface="David" panose="020E0502060401010101" pitchFamily="34" charset="-79"/>
                <a:cs typeface="David" panose="020E0502060401010101" pitchFamily="34" charset="-79"/>
              </a:rPr>
              <a:t>והאמר</a:t>
            </a:r>
            <a:r>
              <a:rPr lang="he-IL" sz="2000" dirty="0" smtClean="0">
                <a:latin typeface="David" panose="020E0502060401010101" pitchFamily="34" charset="-79"/>
                <a:cs typeface="David" panose="020E0502060401010101" pitchFamily="34" charset="-79"/>
              </a:rPr>
              <a:t> רב </a:t>
            </a:r>
            <a:r>
              <a:rPr lang="he-IL" sz="2000" dirty="0" err="1" smtClean="0">
                <a:latin typeface="David" panose="020E0502060401010101" pitchFamily="34" charset="-79"/>
                <a:cs typeface="David" panose="020E0502060401010101" pitchFamily="34" charset="-79"/>
              </a:rPr>
              <a:t>דימי</a:t>
            </a:r>
            <a:r>
              <a:rPr lang="he-IL" sz="2000" dirty="0" smtClean="0">
                <a:latin typeface="David" panose="020E0502060401010101" pitchFamily="34" charset="-79"/>
                <a:cs typeface="David" panose="020E0502060401010101" pitchFamily="34" charset="-79"/>
              </a:rPr>
              <a:t> בר שישנא משמיה </a:t>
            </a:r>
            <a:r>
              <a:rPr lang="he-IL" sz="2000" dirty="0" err="1" smtClean="0">
                <a:latin typeface="David" panose="020E0502060401010101" pitchFamily="34" charset="-79"/>
                <a:cs typeface="David" panose="020E0502060401010101" pitchFamily="34" charset="-79"/>
              </a:rPr>
              <a:t>דרב</a:t>
            </a:r>
            <a:r>
              <a:rPr lang="he-IL" sz="2000" dirty="0" smtClean="0">
                <a:latin typeface="David" panose="020E0502060401010101" pitchFamily="34" charset="-79"/>
                <a:cs typeface="David" panose="020E0502060401010101" pitchFamily="34" charset="-79"/>
              </a:rPr>
              <a:t>: </a:t>
            </a:r>
            <a:r>
              <a:rPr lang="he-IL" sz="2000" b="1" dirty="0" smtClean="0">
                <a:latin typeface="David" panose="020E0502060401010101" pitchFamily="34" charset="-79"/>
                <a:cs typeface="David" panose="020E0502060401010101" pitchFamily="34" charset="-79"/>
              </a:rPr>
              <a:t>אין </a:t>
            </a:r>
            <a:r>
              <a:rPr lang="he-IL" sz="2000" b="1" dirty="0" err="1" smtClean="0">
                <a:latin typeface="David" panose="020E0502060401010101" pitchFamily="34" charset="-79"/>
                <a:cs typeface="David" panose="020E0502060401010101" pitchFamily="34" charset="-79"/>
              </a:rPr>
              <a:t>עודרין</a:t>
            </a:r>
            <a:r>
              <a:rPr lang="he-IL" sz="2000" b="1" dirty="0" smtClean="0">
                <a:latin typeface="David" panose="020E0502060401010101" pitchFamily="34" charset="-79"/>
                <a:cs typeface="David" panose="020E0502060401010101" pitchFamily="34" charset="-79"/>
              </a:rPr>
              <a:t> עם </a:t>
            </a:r>
            <a:r>
              <a:rPr lang="he-IL" sz="2000" b="1" dirty="0" err="1" smtClean="0">
                <a:latin typeface="David" panose="020E0502060401010101" pitchFamily="34" charset="-79"/>
                <a:cs typeface="David" panose="020E0502060401010101" pitchFamily="34" charset="-79"/>
              </a:rPr>
              <a:t>העכו"ם</a:t>
            </a:r>
            <a:r>
              <a:rPr lang="he-IL" sz="2000" b="1" dirty="0" smtClean="0">
                <a:latin typeface="David" panose="020E0502060401010101" pitchFamily="34" charset="-79"/>
                <a:cs typeface="David" panose="020E0502060401010101" pitchFamily="34" charset="-79"/>
              </a:rPr>
              <a:t> בשביעית</a:t>
            </a:r>
            <a:r>
              <a:rPr lang="he-IL" sz="2000" dirty="0" smtClean="0">
                <a:latin typeface="David" panose="020E0502060401010101" pitchFamily="34" charset="-79"/>
                <a:cs typeface="David" panose="020E0502060401010101" pitchFamily="34" charset="-79"/>
              </a:rPr>
              <a:t>, ואין </a:t>
            </a:r>
            <a:r>
              <a:rPr lang="he-IL" sz="2000" dirty="0" err="1" smtClean="0">
                <a:latin typeface="David" panose="020E0502060401010101" pitchFamily="34" charset="-79"/>
                <a:cs typeface="David" panose="020E0502060401010101" pitchFamily="34" charset="-79"/>
              </a:rPr>
              <a:t>כופלין</a:t>
            </a:r>
            <a:r>
              <a:rPr lang="he-IL" sz="2000" dirty="0" smtClean="0">
                <a:latin typeface="David" panose="020E0502060401010101" pitchFamily="34" charset="-79"/>
                <a:cs typeface="David" panose="020E0502060401010101" pitchFamily="34" charset="-79"/>
              </a:rPr>
              <a:t> שלום לעובד כוכבים! לא </a:t>
            </a:r>
            <a:r>
              <a:rPr lang="he-IL" sz="2000" dirty="0" err="1" smtClean="0">
                <a:latin typeface="David" panose="020E0502060401010101" pitchFamily="34" charset="-79"/>
                <a:cs typeface="David" panose="020E0502060401010101" pitchFamily="34" charset="-79"/>
              </a:rPr>
              <a:t>צריכא</a:t>
            </a:r>
            <a:r>
              <a:rPr lang="he-IL" sz="2000" dirty="0" smtClean="0">
                <a:latin typeface="David" panose="020E0502060401010101" pitchFamily="34" charset="-79"/>
                <a:cs typeface="David" panose="020E0502060401010101" pitchFamily="34" charset="-79"/>
              </a:rPr>
              <a:t>, למימרא להו </a:t>
            </a:r>
            <a:r>
              <a:rPr lang="he-IL" sz="2000" dirty="0" err="1" smtClean="0">
                <a:latin typeface="David" panose="020E0502060401010101" pitchFamily="34" charset="-79"/>
                <a:cs typeface="David" panose="020E0502060401010101" pitchFamily="34" charset="-79"/>
              </a:rPr>
              <a:t>אחזוקו</a:t>
            </a:r>
            <a:r>
              <a:rPr lang="he-IL" sz="2000" dirty="0" smtClean="0">
                <a:latin typeface="David" panose="020E0502060401010101" pitchFamily="34" charset="-79"/>
                <a:cs typeface="David" panose="020E0502060401010101" pitchFamily="34" charset="-79"/>
              </a:rPr>
              <a:t> בעלמא, כי הא </a:t>
            </a:r>
            <a:r>
              <a:rPr lang="he-IL" sz="2000" dirty="0" err="1" smtClean="0">
                <a:latin typeface="David" panose="020E0502060401010101" pitchFamily="34" charset="-79"/>
                <a:cs typeface="David" panose="020E0502060401010101" pitchFamily="34" charset="-79"/>
              </a:rPr>
              <a:t>דרב</a:t>
            </a:r>
            <a:r>
              <a:rPr lang="he-IL" sz="2000" dirty="0" smtClean="0">
                <a:latin typeface="David" panose="020E0502060401010101" pitchFamily="34" charset="-79"/>
                <a:cs typeface="David" panose="020E0502060401010101" pitchFamily="34" charset="-79"/>
              </a:rPr>
              <a:t> יהודה אמר להו </a:t>
            </a:r>
            <a:r>
              <a:rPr lang="he-IL" sz="2000" dirty="0" err="1" smtClean="0">
                <a:latin typeface="David" panose="020E0502060401010101" pitchFamily="34" charset="-79"/>
                <a:cs typeface="David" panose="020E0502060401010101" pitchFamily="34" charset="-79"/>
              </a:rPr>
              <a:t>אחזוקו</a:t>
            </a:r>
            <a:r>
              <a:rPr lang="he-IL" sz="2000" dirty="0" smtClean="0">
                <a:latin typeface="David" panose="020E0502060401010101" pitchFamily="34" charset="-79"/>
                <a:cs typeface="David" panose="020E0502060401010101" pitchFamily="34" charset="-79"/>
              </a:rPr>
              <a:t>, רב ששת אמר להו </a:t>
            </a:r>
            <a:r>
              <a:rPr lang="he-IL" sz="2000" dirty="0" err="1" smtClean="0">
                <a:latin typeface="David" panose="020E0502060401010101" pitchFamily="34" charset="-79"/>
                <a:cs typeface="David" panose="020E0502060401010101" pitchFamily="34" charset="-79"/>
              </a:rPr>
              <a:t>אשרתא</a:t>
            </a:r>
            <a:r>
              <a:rPr lang="he-IL" sz="2000" dirty="0" smtClean="0">
                <a:latin typeface="David" panose="020E0502060401010101" pitchFamily="34" charset="-79"/>
                <a:cs typeface="David" panose="020E0502060401010101" pitchFamily="34" charset="-79"/>
              </a:rPr>
              <a:t>.</a:t>
            </a:r>
            <a:endParaRPr lang="en-US" sz="2000" b="1" dirty="0" smtClean="0">
              <a:latin typeface="David" panose="020E0502060401010101" pitchFamily="34" charset="-79"/>
              <a:cs typeface="David" panose="020E0502060401010101" pitchFamily="34" charset="-79"/>
            </a:endParaRPr>
          </a:p>
          <a:p>
            <a:pPr>
              <a:buNone/>
            </a:pPr>
            <a:endParaRPr lang="en-US" b="1" dirty="0" smtClean="0"/>
          </a:p>
          <a:p>
            <a:endParaRPr lang="he-IL" dirty="0"/>
          </a:p>
        </p:txBody>
      </p:sp>
      <p:sp>
        <p:nvSpPr>
          <p:cNvPr id="4" name="מציין מיקום תוכן 2"/>
          <p:cNvSpPr txBox="1">
            <a:spLocks/>
          </p:cNvSpPr>
          <p:nvPr/>
        </p:nvSpPr>
        <p:spPr>
          <a:xfrm>
            <a:off x="282430" y="3151509"/>
            <a:ext cx="8686800" cy="3589859"/>
          </a:xfrm>
          <a:prstGeom prst="rect">
            <a:avLst/>
          </a:prstGeom>
        </p:spPr>
        <p:txBody>
          <a:bodyPr vert="horz">
            <a:normAutofit fontScale="92500"/>
          </a:bodyPr>
          <a:lst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nSpc>
                <a:spcPct val="160000"/>
              </a:lnSpc>
              <a:buFont typeface="Wingdings 2"/>
              <a:buNone/>
            </a:pPr>
            <a:r>
              <a:rPr lang="he-IL" sz="2200" b="1" u="sng" dirty="0" smtClean="0">
                <a:latin typeface="David" panose="020E0502060401010101" pitchFamily="34" charset="-79"/>
                <a:cs typeface="David" panose="020E0502060401010101" pitchFamily="34" charset="-79"/>
              </a:rPr>
              <a:t>תוספות ד"ה אין </a:t>
            </a:r>
            <a:r>
              <a:rPr lang="he-IL" sz="2200" b="1" u="sng" dirty="0" err="1" smtClean="0">
                <a:latin typeface="David" panose="020E0502060401010101" pitchFamily="34" charset="-79"/>
                <a:cs typeface="David" panose="020E0502060401010101" pitchFamily="34" charset="-79"/>
              </a:rPr>
              <a:t>עודרין</a:t>
            </a:r>
            <a:r>
              <a:rPr lang="he-IL" sz="2200" b="1" u="sng" dirty="0" smtClean="0">
                <a:latin typeface="David" panose="020E0502060401010101" pitchFamily="34" charset="-79"/>
                <a:cs typeface="David" panose="020E0502060401010101" pitchFamily="34" charset="-79"/>
              </a:rPr>
              <a:t> עם </a:t>
            </a:r>
            <a:r>
              <a:rPr lang="he-IL" sz="2200" b="1" u="sng" dirty="0" err="1" smtClean="0">
                <a:latin typeface="David" panose="020E0502060401010101" pitchFamily="34" charset="-79"/>
                <a:cs typeface="David" panose="020E0502060401010101" pitchFamily="34" charset="-79"/>
              </a:rPr>
              <a:t>העכו"ם</a:t>
            </a:r>
            <a:r>
              <a:rPr lang="he-IL" sz="2200" b="1" u="sng" dirty="0" smtClean="0">
                <a:latin typeface="David" panose="020E0502060401010101" pitchFamily="34" charset="-79"/>
                <a:cs typeface="David" panose="020E0502060401010101" pitchFamily="34" charset="-79"/>
              </a:rPr>
              <a:t> בשביעית </a:t>
            </a:r>
            <a:endParaRPr lang="en-US" sz="2200" b="1" u="sng" dirty="0" smtClean="0">
              <a:latin typeface="David" panose="020E0502060401010101" pitchFamily="34" charset="-79"/>
              <a:cs typeface="David" panose="020E0502060401010101" pitchFamily="34" charset="-79"/>
            </a:endParaRPr>
          </a:p>
          <a:p>
            <a:pPr algn="just">
              <a:lnSpc>
                <a:spcPct val="160000"/>
              </a:lnSpc>
              <a:buFont typeface="Wingdings" panose="05000000000000000000" pitchFamily="2" charset="2"/>
              <a:buChar char="q"/>
            </a:pPr>
            <a:r>
              <a:rPr lang="he-IL" sz="2200" dirty="0" smtClean="0">
                <a:latin typeface="David" panose="020E0502060401010101" pitchFamily="34" charset="-79"/>
                <a:cs typeface="David" panose="020E0502060401010101" pitchFamily="34" charset="-79"/>
              </a:rPr>
              <a:t>והא </a:t>
            </a:r>
            <a:r>
              <a:rPr lang="he-IL" sz="2200" dirty="0" err="1" smtClean="0">
                <a:latin typeface="David" panose="020E0502060401010101" pitchFamily="34" charset="-79"/>
                <a:cs typeface="David" panose="020E0502060401010101" pitchFamily="34" charset="-79"/>
              </a:rPr>
              <a:t>דקאמר</a:t>
            </a:r>
            <a:r>
              <a:rPr lang="he-IL" sz="2200" dirty="0" smtClean="0">
                <a:latin typeface="David" panose="020E0502060401010101" pitchFamily="34" charset="-79"/>
                <a:cs typeface="David" panose="020E0502060401010101" pitchFamily="34" charset="-79"/>
              </a:rPr>
              <a:t> בפרק זה בורר (סנהדרין דף </a:t>
            </a:r>
            <a:r>
              <a:rPr lang="he-IL" sz="2200" dirty="0" err="1" smtClean="0">
                <a:latin typeface="David" panose="020E0502060401010101" pitchFamily="34" charset="-79"/>
                <a:cs typeface="David" panose="020E0502060401010101" pitchFamily="34" charset="-79"/>
              </a:rPr>
              <a:t>כו</a:t>
            </a:r>
            <a:r>
              <a:rPr lang="he-IL" sz="2200" dirty="0" smtClean="0">
                <a:latin typeface="David" panose="020E0502060401010101" pitchFamily="34" charset="-79"/>
                <a:cs typeface="David" panose="020E0502060401010101" pitchFamily="34" charset="-79"/>
              </a:rPr>
              <a:t>.) </a:t>
            </a:r>
            <a:r>
              <a:rPr lang="he-IL" sz="2200" b="1" dirty="0" smtClean="0">
                <a:latin typeface="David" panose="020E0502060401010101" pitchFamily="34" charset="-79"/>
                <a:cs typeface="David" panose="020E0502060401010101" pitchFamily="34" charset="-79"/>
              </a:rPr>
              <a:t>גבי כהן וחורש יכול לומר לו </a:t>
            </a:r>
            <a:r>
              <a:rPr lang="he-IL" sz="2200" b="1" dirty="0" err="1" smtClean="0">
                <a:latin typeface="David" panose="020E0502060401010101" pitchFamily="34" charset="-79"/>
                <a:cs typeface="David" panose="020E0502060401010101" pitchFamily="34" charset="-79"/>
              </a:rPr>
              <a:t>אגיסטון</a:t>
            </a:r>
            <a:r>
              <a:rPr lang="he-IL" sz="2200" b="1" dirty="0" smtClean="0">
                <a:latin typeface="David" panose="020E0502060401010101" pitchFamily="34" charset="-79"/>
                <a:cs typeface="David" panose="020E0502060401010101" pitchFamily="34" charset="-79"/>
              </a:rPr>
              <a:t> אני בתוכה </a:t>
            </a:r>
            <a:r>
              <a:rPr lang="he-IL" sz="2200" dirty="0" smtClean="0">
                <a:latin typeface="David" panose="020E0502060401010101" pitchFamily="34" charset="-79"/>
                <a:cs typeface="David" panose="020E0502060401010101" pitchFamily="34" charset="-79"/>
              </a:rPr>
              <a:t>לא כמו שפי' בקונטרס שכיר </a:t>
            </a:r>
            <a:r>
              <a:rPr lang="he-IL" sz="2200" dirty="0" err="1" smtClean="0">
                <a:latin typeface="David" panose="020E0502060401010101" pitchFamily="34" charset="-79"/>
                <a:cs typeface="David" panose="020E0502060401010101" pitchFamily="34" charset="-79"/>
              </a:rPr>
              <a:t>לנכרי</a:t>
            </a:r>
            <a:r>
              <a:rPr lang="he-IL" sz="2200" dirty="0" smtClean="0">
                <a:latin typeface="David" panose="020E0502060401010101" pitchFamily="34" charset="-79"/>
                <a:cs typeface="David" panose="020E0502060401010101" pitchFamily="34" charset="-79"/>
              </a:rPr>
              <a:t> </a:t>
            </a:r>
            <a:r>
              <a:rPr lang="he-IL" sz="2200" dirty="0" err="1" smtClean="0">
                <a:latin typeface="David" panose="020E0502060401010101" pitchFamily="34" charset="-79"/>
                <a:cs typeface="David" panose="020E0502060401010101" pitchFamily="34" charset="-79"/>
              </a:rPr>
              <a:t>דהא</a:t>
            </a:r>
            <a:r>
              <a:rPr lang="he-IL" sz="2200" dirty="0" smtClean="0">
                <a:latin typeface="David" panose="020E0502060401010101" pitchFamily="34" charset="-79"/>
                <a:cs typeface="David" panose="020E0502060401010101" pitchFamily="34" charset="-79"/>
              </a:rPr>
              <a:t> משמע הכא </a:t>
            </a:r>
            <a:r>
              <a:rPr lang="he-IL" sz="2200" dirty="0" err="1" smtClean="0">
                <a:latin typeface="David" panose="020E0502060401010101" pitchFamily="34" charset="-79"/>
                <a:cs typeface="David" panose="020E0502060401010101" pitchFamily="34" charset="-79"/>
              </a:rPr>
              <a:t>דאסור</a:t>
            </a:r>
            <a:r>
              <a:rPr lang="he-IL" sz="2200" dirty="0" smtClean="0">
                <a:latin typeface="David" panose="020E0502060401010101" pitchFamily="34" charset="-79"/>
                <a:cs typeface="David" panose="020E0502060401010101" pitchFamily="34" charset="-79"/>
              </a:rPr>
              <a:t> ולא מסתבר לחלק בין חנם </a:t>
            </a:r>
            <a:r>
              <a:rPr lang="he-IL" sz="2200" dirty="0" err="1" smtClean="0">
                <a:latin typeface="David" panose="020E0502060401010101" pitchFamily="34" charset="-79"/>
                <a:cs typeface="David" panose="020E0502060401010101" pitchFamily="34" charset="-79"/>
              </a:rPr>
              <a:t>לבשכר</a:t>
            </a:r>
            <a:r>
              <a:rPr lang="he-IL" sz="2200" dirty="0" smtClean="0">
                <a:latin typeface="David" panose="020E0502060401010101" pitchFamily="34" charset="-79"/>
                <a:cs typeface="David" panose="020E0502060401010101" pitchFamily="34" charset="-79"/>
              </a:rPr>
              <a:t> אלא </a:t>
            </a:r>
            <a:r>
              <a:rPr lang="he-IL" sz="2200" dirty="0" err="1" smtClean="0">
                <a:latin typeface="David" panose="020E0502060401010101" pitchFamily="34" charset="-79"/>
                <a:cs typeface="David" panose="020E0502060401010101" pitchFamily="34" charset="-79"/>
              </a:rPr>
              <a:t>מפר"ת</a:t>
            </a:r>
            <a:r>
              <a:rPr lang="he-IL" sz="2200" dirty="0" smtClean="0">
                <a:latin typeface="David" panose="020E0502060401010101" pitchFamily="34" charset="-79"/>
                <a:cs typeface="David" panose="020E0502060401010101" pitchFamily="34" charset="-79"/>
              </a:rPr>
              <a:t> </a:t>
            </a:r>
            <a:r>
              <a:rPr lang="he-IL" sz="2200" dirty="0" err="1" smtClean="0">
                <a:latin typeface="David" panose="020E0502060401010101" pitchFamily="34" charset="-79"/>
                <a:cs typeface="David" panose="020E0502060401010101" pitchFamily="34" charset="-79"/>
              </a:rPr>
              <a:t>אגיסטון</a:t>
            </a:r>
            <a:r>
              <a:rPr lang="he-IL" sz="2200" dirty="0" smtClean="0">
                <a:latin typeface="David" panose="020E0502060401010101" pitchFamily="34" charset="-79"/>
                <a:cs typeface="David" panose="020E0502060401010101" pitchFamily="34" charset="-79"/>
              </a:rPr>
              <a:t> בקרקע שמקבלים מן המלך לפרוע כך וכך תבואה בשנה </a:t>
            </a:r>
            <a:r>
              <a:rPr lang="he-IL" sz="2200" dirty="0" err="1" smtClean="0">
                <a:latin typeface="David" panose="020E0502060401010101" pitchFamily="34" charset="-79"/>
                <a:cs typeface="David" panose="020E0502060401010101" pitchFamily="34" charset="-79"/>
              </a:rPr>
              <a:t>כדאמר</a:t>
            </a:r>
            <a:r>
              <a:rPr lang="he-IL" sz="2200" dirty="0" smtClean="0">
                <a:latin typeface="David" panose="020E0502060401010101" pitchFamily="34" charset="-79"/>
                <a:cs typeface="David" panose="020E0502060401010101" pitchFamily="34" charset="-79"/>
              </a:rPr>
              <a:t> התם לעיל מינה רבי ינאי מכריז פוקו וזרעו </a:t>
            </a:r>
            <a:r>
              <a:rPr lang="he-IL" sz="2200" dirty="0" err="1" smtClean="0">
                <a:latin typeface="David" panose="020E0502060401010101" pitchFamily="34" charset="-79"/>
                <a:cs typeface="David" panose="020E0502060401010101" pitchFamily="34" charset="-79"/>
              </a:rPr>
              <a:t>ארנונא</a:t>
            </a:r>
            <a:r>
              <a:rPr lang="he-IL" sz="2200" dirty="0" smtClean="0">
                <a:latin typeface="David" panose="020E0502060401010101" pitchFamily="34" charset="-79"/>
                <a:cs typeface="David" panose="020E0502060401010101" pitchFamily="34" charset="-79"/>
              </a:rPr>
              <a:t> בשביעית ושמא סכנת נפשות איכא אם לא יפרעו מס למלך </a:t>
            </a:r>
            <a:r>
              <a:rPr lang="he-IL" sz="2200" b="1" u="sng" dirty="0" smtClean="0">
                <a:latin typeface="David" panose="020E0502060401010101" pitchFamily="34" charset="-79"/>
                <a:cs typeface="David" panose="020E0502060401010101" pitchFamily="34" charset="-79"/>
              </a:rPr>
              <a:t>אי </a:t>
            </a:r>
            <a:r>
              <a:rPr lang="he-IL" sz="2200" b="1" u="sng" dirty="0" err="1" smtClean="0">
                <a:latin typeface="David" panose="020E0502060401010101" pitchFamily="34" charset="-79"/>
                <a:cs typeface="David" panose="020E0502060401010101" pitchFamily="34" charset="-79"/>
              </a:rPr>
              <a:t>נמי</a:t>
            </a:r>
            <a:r>
              <a:rPr lang="he-IL" sz="2200" b="1" u="sng" dirty="0" smtClean="0">
                <a:latin typeface="David" panose="020E0502060401010101" pitchFamily="34" charset="-79"/>
                <a:cs typeface="David" panose="020E0502060401010101" pitchFamily="34" charset="-79"/>
              </a:rPr>
              <a:t> </a:t>
            </a:r>
            <a:r>
              <a:rPr lang="he-IL" sz="2200" b="1" u="sng" dirty="0" err="1" smtClean="0">
                <a:latin typeface="David" panose="020E0502060401010101" pitchFamily="34" charset="-79"/>
                <a:cs typeface="David" panose="020E0502060401010101" pitchFamily="34" charset="-79"/>
              </a:rPr>
              <a:t>קסבר</a:t>
            </a:r>
            <a:r>
              <a:rPr lang="he-IL" sz="2200" b="1" u="sng" dirty="0" smtClean="0">
                <a:latin typeface="David" panose="020E0502060401010101" pitchFamily="34" charset="-79"/>
                <a:cs typeface="David" panose="020E0502060401010101" pitchFamily="34" charset="-79"/>
              </a:rPr>
              <a:t> יש קנין </a:t>
            </a:r>
            <a:r>
              <a:rPr lang="he-IL" sz="2200" b="1" u="sng" dirty="0" err="1" smtClean="0">
                <a:latin typeface="David" panose="020E0502060401010101" pitchFamily="34" charset="-79"/>
                <a:cs typeface="David" panose="020E0502060401010101" pitchFamily="34" charset="-79"/>
              </a:rPr>
              <a:t>לנכרי</a:t>
            </a:r>
            <a:r>
              <a:rPr lang="he-IL" sz="2200" b="1" u="sng" dirty="0" smtClean="0">
                <a:latin typeface="David" panose="020E0502060401010101" pitchFamily="34" charset="-79"/>
                <a:cs typeface="David" panose="020E0502060401010101" pitchFamily="34" charset="-79"/>
              </a:rPr>
              <a:t> בארץ להפקיע משביעית</a:t>
            </a:r>
            <a:r>
              <a:rPr lang="he-IL" sz="2200" u="sng" dirty="0" smtClean="0">
                <a:latin typeface="David" panose="020E0502060401010101" pitchFamily="34" charset="-79"/>
                <a:cs typeface="David" panose="020E0502060401010101" pitchFamily="34" charset="-79"/>
              </a:rPr>
              <a:t> </a:t>
            </a:r>
            <a:r>
              <a:rPr lang="he-IL" sz="2200" dirty="0" smtClean="0">
                <a:latin typeface="David" panose="020E0502060401010101" pitchFamily="34" charset="-79"/>
                <a:cs typeface="David" panose="020E0502060401010101" pitchFamily="34" charset="-79"/>
              </a:rPr>
              <a:t>אי </a:t>
            </a:r>
            <a:r>
              <a:rPr lang="he-IL" sz="2200" dirty="0" err="1" smtClean="0">
                <a:latin typeface="David" panose="020E0502060401010101" pitchFamily="34" charset="-79"/>
                <a:cs typeface="David" panose="020E0502060401010101" pitchFamily="34" charset="-79"/>
              </a:rPr>
              <a:t>נמי</a:t>
            </a:r>
            <a:r>
              <a:rPr lang="he-IL" sz="2200" dirty="0" smtClean="0">
                <a:latin typeface="David" panose="020E0502060401010101" pitchFamily="34" charset="-79"/>
                <a:cs typeface="David" panose="020E0502060401010101" pitchFamily="34" charset="-79"/>
              </a:rPr>
              <a:t> </a:t>
            </a:r>
            <a:r>
              <a:rPr lang="he-IL" sz="2200" b="1" dirty="0" smtClean="0">
                <a:latin typeface="David" panose="020E0502060401010101" pitchFamily="34" charset="-79"/>
                <a:cs typeface="David" panose="020E0502060401010101" pitchFamily="34" charset="-79"/>
              </a:rPr>
              <a:t>שביעית בזמן הזה דרבנן אע"ג </a:t>
            </a:r>
            <a:r>
              <a:rPr lang="he-IL" sz="2200" b="1" dirty="0" err="1" smtClean="0">
                <a:latin typeface="David" panose="020E0502060401010101" pitchFamily="34" charset="-79"/>
                <a:cs typeface="David" panose="020E0502060401010101" pitchFamily="34" charset="-79"/>
              </a:rPr>
              <a:t>דמדרבנן</a:t>
            </a:r>
            <a:r>
              <a:rPr lang="he-IL" sz="2200" b="1" dirty="0" smtClean="0">
                <a:latin typeface="David" panose="020E0502060401010101" pitchFamily="34" charset="-79"/>
                <a:cs typeface="David" panose="020E0502060401010101" pitchFamily="34" charset="-79"/>
              </a:rPr>
              <a:t> אסור </a:t>
            </a:r>
            <a:r>
              <a:rPr lang="he-IL" sz="2200" b="1" dirty="0" err="1" smtClean="0">
                <a:latin typeface="David" panose="020E0502060401010101" pitchFamily="34" charset="-79"/>
                <a:cs typeface="David" panose="020E0502060401010101" pitchFamily="34" charset="-79"/>
              </a:rPr>
              <a:t>לנכרי</a:t>
            </a:r>
            <a:r>
              <a:rPr lang="he-IL" sz="2200" b="1" dirty="0" smtClean="0">
                <a:latin typeface="David" panose="020E0502060401010101" pitchFamily="34" charset="-79"/>
                <a:cs typeface="David" panose="020E0502060401010101" pitchFamily="34" charset="-79"/>
              </a:rPr>
              <a:t> אחר גבי מלך התירו.</a:t>
            </a:r>
            <a:endParaRPr lang="en-US" sz="2200" b="1" dirty="0" smtClean="0">
              <a:latin typeface="David" panose="020E0502060401010101" pitchFamily="34" charset="-79"/>
              <a:cs typeface="David" panose="020E0502060401010101" pitchFamily="34" charset="-79"/>
            </a:endParaRPr>
          </a:p>
          <a:p>
            <a:pPr>
              <a:lnSpc>
                <a:spcPct val="160000"/>
              </a:lnSpc>
            </a:pPr>
            <a:endParaRPr lang="he-I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23528" y="1196753"/>
            <a:ext cx="8686800" cy="3096344"/>
          </a:xfrm>
        </p:spPr>
        <p:txBody>
          <a:bodyPr>
            <a:normAutofit/>
          </a:bodyPr>
          <a:lstStyle/>
          <a:p>
            <a:pPr marL="0" indent="0">
              <a:lnSpc>
                <a:spcPct val="150000"/>
              </a:lnSpc>
              <a:buNone/>
            </a:pPr>
            <a:r>
              <a:rPr lang="he-IL" sz="2000" b="1" u="sng" dirty="0" smtClean="0">
                <a:latin typeface="David" panose="020E0502060401010101" pitchFamily="34" charset="-79"/>
                <a:cs typeface="David" panose="020E0502060401010101" pitchFamily="34" charset="-79"/>
              </a:rPr>
              <a:t>ספר התרומה, (הלכות א"י </a:t>
            </a:r>
            <a:r>
              <a:rPr lang="he-IL" sz="2000" b="1" u="sng" dirty="0" err="1" smtClean="0">
                <a:latin typeface="David" panose="020E0502060401010101" pitchFamily="34" charset="-79"/>
                <a:cs typeface="David" panose="020E0502060401010101" pitchFamily="34" charset="-79"/>
              </a:rPr>
              <a:t>עמ' </a:t>
            </a:r>
            <a:r>
              <a:rPr lang="he-IL" sz="2000" b="1" u="sng" dirty="0" smtClean="0">
                <a:latin typeface="David" panose="020E0502060401010101" pitchFamily="34" charset="-79"/>
                <a:cs typeface="David" panose="020E0502060401010101" pitchFamily="34" charset="-79"/>
              </a:rPr>
              <a:t>71-65)</a:t>
            </a:r>
            <a:endParaRPr lang="en-US" sz="2000" b="1" u="sng" dirty="0" smtClean="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000" dirty="0" smtClean="0">
                <a:latin typeface="David" panose="020E0502060401010101" pitchFamily="34" charset="-79"/>
                <a:cs typeface="David" panose="020E0502060401010101" pitchFamily="34" charset="-79"/>
              </a:rPr>
              <a:t>אלא הלכה </a:t>
            </a:r>
            <a:r>
              <a:rPr lang="he-IL" sz="2000" dirty="0" err="1" smtClean="0">
                <a:latin typeface="David" panose="020E0502060401010101" pitchFamily="34" charset="-79"/>
                <a:cs typeface="David" panose="020E0502060401010101" pitchFamily="34" charset="-79"/>
              </a:rPr>
              <a:t>דאף</a:t>
            </a:r>
            <a:r>
              <a:rPr lang="he-IL" sz="2000" dirty="0" smtClean="0">
                <a:latin typeface="David" panose="020E0502060401010101" pitchFamily="34" charset="-79"/>
                <a:cs typeface="David" panose="020E0502060401010101" pitchFamily="34" charset="-79"/>
              </a:rPr>
              <a:t> קדושת עזרא בטלה ובזמן הזה לא קדשה כלל לחיוב תרומות ומעשרות... מיהו יש לומר </a:t>
            </a:r>
            <a:r>
              <a:rPr lang="he-IL" sz="2000" dirty="0" err="1" smtClean="0">
                <a:latin typeface="David" panose="020E0502060401010101" pitchFamily="34" charset="-79"/>
                <a:cs typeface="David" panose="020E0502060401010101" pitchFamily="34" charset="-79"/>
              </a:rPr>
              <a:t>דאפי' </a:t>
            </a:r>
            <a:r>
              <a:rPr lang="he-IL" sz="2000" dirty="0" smtClean="0">
                <a:latin typeface="David" panose="020E0502060401010101" pitchFamily="34" charset="-79"/>
                <a:cs typeface="David" panose="020E0502060401010101" pitchFamily="34" charset="-79"/>
              </a:rPr>
              <a:t>למאן </a:t>
            </a:r>
            <a:r>
              <a:rPr lang="he-IL" sz="2000" dirty="0" err="1" smtClean="0">
                <a:latin typeface="David" panose="020E0502060401010101" pitchFamily="34" charset="-79"/>
                <a:cs typeface="David" panose="020E0502060401010101" pitchFamily="34" charset="-79"/>
              </a:rPr>
              <a:t>דאמ' </a:t>
            </a:r>
            <a:r>
              <a:rPr lang="he-IL" sz="2000" dirty="0" smtClean="0">
                <a:latin typeface="David" panose="020E0502060401010101" pitchFamily="34" charset="-79"/>
                <a:cs typeface="David" panose="020E0502060401010101" pitchFamily="34" charset="-79"/>
              </a:rPr>
              <a:t>אין קניין היינו כי עומדת בקדושתה למאן </a:t>
            </a:r>
            <a:r>
              <a:rPr lang="he-IL" sz="2000" dirty="0" err="1" smtClean="0">
                <a:latin typeface="David" panose="020E0502060401010101" pitchFamily="34" charset="-79"/>
                <a:cs typeface="David" panose="020E0502060401010101" pitchFamily="34" charset="-79"/>
              </a:rPr>
              <a:t>דאמ' </a:t>
            </a:r>
            <a:r>
              <a:rPr lang="he-IL" sz="2000" dirty="0" smtClean="0">
                <a:latin typeface="David" panose="020E0502060401010101" pitchFamily="34" charset="-79"/>
                <a:cs typeface="David" panose="020E0502060401010101" pitchFamily="34" charset="-79"/>
              </a:rPr>
              <a:t>קדשה לעתיד לבא </a:t>
            </a:r>
            <a:r>
              <a:rPr lang="he-IL" sz="2000" b="1" dirty="0" smtClean="0">
                <a:latin typeface="David" panose="020E0502060401010101" pitchFamily="34" charset="-79"/>
                <a:cs typeface="David" panose="020E0502060401010101" pitchFamily="34" charset="-79"/>
              </a:rPr>
              <a:t>אבל כיון </a:t>
            </a:r>
            <a:r>
              <a:rPr lang="he-IL" sz="2000" b="1" dirty="0" err="1" smtClean="0">
                <a:latin typeface="David" panose="020E0502060401010101" pitchFamily="34" charset="-79"/>
                <a:cs typeface="David" panose="020E0502060401010101" pitchFamily="34" charset="-79"/>
              </a:rPr>
              <a:t>דלהלכה</a:t>
            </a:r>
            <a:r>
              <a:rPr lang="he-IL" sz="2000" b="1" dirty="0" smtClean="0">
                <a:latin typeface="David" panose="020E0502060401010101" pitchFamily="34" charset="-79"/>
                <a:cs typeface="David" panose="020E0502060401010101" pitchFamily="34" charset="-79"/>
              </a:rPr>
              <a:t> לא קדשה לעתיד לבא א"כ לכולי </a:t>
            </a:r>
            <a:r>
              <a:rPr lang="he-IL" sz="2000" b="1" dirty="0" err="1" smtClean="0">
                <a:latin typeface="David" panose="020E0502060401010101" pitchFamily="34" charset="-79"/>
                <a:cs typeface="David" panose="020E0502060401010101" pitchFamily="34" charset="-79"/>
              </a:rPr>
              <a:t>עלמ' </a:t>
            </a:r>
            <a:r>
              <a:rPr lang="he-IL" sz="2000" b="1" dirty="0" smtClean="0">
                <a:latin typeface="David" panose="020E0502060401010101" pitchFamily="34" charset="-79"/>
                <a:cs typeface="David" panose="020E0502060401010101" pitchFamily="34" charset="-79"/>
              </a:rPr>
              <a:t>יש קניין</a:t>
            </a:r>
            <a:r>
              <a:rPr lang="he-IL" sz="2000" dirty="0" smtClean="0">
                <a:latin typeface="David" panose="020E0502060401010101" pitchFamily="34" charset="-79"/>
                <a:cs typeface="David" panose="020E0502060401010101" pitchFamily="34" charset="-79"/>
              </a:rPr>
              <a:t> להפקיע מיד מעשר דרבנן... ומטעם זה נוכל </a:t>
            </a:r>
            <a:r>
              <a:rPr lang="he-IL" sz="2000" dirty="0" err="1" smtClean="0">
                <a:latin typeface="David" panose="020E0502060401010101" pitchFamily="34" charset="-79"/>
                <a:cs typeface="David" panose="020E0502060401010101" pitchFamily="34" charset="-79"/>
              </a:rPr>
              <a:t>לומ' </a:t>
            </a:r>
            <a:r>
              <a:rPr lang="he-IL" sz="2000" b="1" dirty="0" err="1" smtClean="0">
                <a:latin typeface="David" panose="020E0502060401010101" pitchFamily="34" charset="-79"/>
                <a:cs typeface="David" panose="020E0502060401010101" pitchFamily="34" charset="-79"/>
              </a:rPr>
              <a:t>דבשביעית</a:t>
            </a:r>
            <a:r>
              <a:rPr lang="he-IL" sz="2000" b="1" dirty="0" smtClean="0">
                <a:latin typeface="David" panose="020E0502060401010101" pitchFamily="34" charset="-79"/>
                <a:cs typeface="David" panose="020E0502060401010101" pitchFamily="34" charset="-79"/>
              </a:rPr>
              <a:t> מותר לחרוש ולזרוע בקרקע הגוי</a:t>
            </a:r>
            <a:r>
              <a:rPr lang="he-IL" sz="2000" dirty="0" smtClean="0">
                <a:latin typeface="David" panose="020E0502060401010101" pitchFamily="34" charset="-79"/>
                <a:cs typeface="David" panose="020E0502060401010101" pitchFamily="34" charset="-79"/>
              </a:rPr>
              <a:t> אפילו מדרבנן...</a:t>
            </a:r>
            <a:endParaRPr lang="en-US" sz="2000" dirty="0" smtClean="0">
              <a:latin typeface="David" panose="020E0502060401010101" pitchFamily="34" charset="-79"/>
              <a:cs typeface="David" panose="020E0502060401010101" pitchFamily="34" charset="-79"/>
            </a:endParaRPr>
          </a:p>
          <a:p>
            <a:endParaRPr lang="he-IL" dirty="0"/>
          </a:p>
        </p:txBody>
      </p:sp>
      <p:sp>
        <p:nvSpPr>
          <p:cNvPr id="4" name="מציין מיקום תוכן 2"/>
          <p:cNvSpPr txBox="1">
            <a:spLocks/>
          </p:cNvSpPr>
          <p:nvPr/>
        </p:nvSpPr>
        <p:spPr>
          <a:xfrm>
            <a:off x="304800" y="4290466"/>
            <a:ext cx="8686800" cy="2234878"/>
          </a:xfrm>
          <a:prstGeom prst="rect">
            <a:avLst/>
          </a:prstGeom>
        </p:spPr>
        <p:txBody>
          <a:bodyPr vert="horz">
            <a:normAutofit/>
          </a:bodyPr>
          <a:lst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nSpc>
                <a:spcPct val="150000"/>
              </a:lnSpc>
              <a:buNone/>
            </a:pPr>
            <a:r>
              <a:rPr lang="he-IL" sz="2000" b="1" u="sng" dirty="0" smtClean="0">
                <a:latin typeface="David" panose="020E0502060401010101" pitchFamily="34" charset="-79"/>
                <a:cs typeface="David" panose="020E0502060401010101" pitchFamily="34" charset="-79"/>
              </a:rPr>
              <a:t>חזון איש שביעית סי' ג </a:t>
            </a:r>
            <a:r>
              <a:rPr lang="he-IL" sz="2000" b="1" u="sng" dirty="0" err="1" smtClean="0">
                <a:latin typeface="David" panose="020E0502060401010101" pitchFamily="34" charset="-79"/>
                <a:cs typeface="David" panose="020E0502060401010101" pitchFamily="34" charset="-79"/>
              </a:rPr>
              <a:t>ס"ק</a:t>
            </a:r>
            <a:r>
              <a:rPr lang="he-IL" sz="2000" b="1" u="sng" dirty="0" smtClean="0">
                <a:latin typeface="David" panose="020E0502060401010101" pitchFamily="34" charset="-79"/>
                <a:cs typeface="David" panose="020E0502060401010101" pitchFamily="34" charset="-79"/>
              </a:rPr>
              <a:t> ח</a:t>
            </a:r>
            <a:endParaRPr lang="en-US" sz="2000" u="sng" dirty="0" smtClean="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000" dirty="0" smtClean="0">
                <a:latin typeface="David" panose="020E0502060401010101" pitchFamily="34" charset="-79"/>
                <a:cs typeface="David" panose="020E0502060401010101" pitchFamily="34" charset="-79"/>
              </a:rPr>
              <a:t>ונראה </a:t>
            </a:r>
            <a:r>
              <a:rPr lang="he-IL" sz="2000" dirty="0" err="1" smtClean="0">
                <a:latin typeface="David" panose="020E0502060401010101" pitchFamily="34" charset="-79"/>
                <a:cs typeface="David" panose="020E0502060401010101" pitchFamily="34" charset="-79"/>
              </a:rPr>
              <a:t>דלעניין</a:t>
            </a:r>
            <a:r>
              <a:rPr lang="he-IL" sz="2000" dirty="0" smtClean="0">
                <a:latin typeface="David" panose="020E0502060401010101" pitchFamily="34" charset="-79"/>
                <a:cs typeface="David" panose="020E0502060401010101" pitchFamily="34" charset="-79"/>
              </a:rPr>
              <a:t> שביעית בזמן הזה – יש לסמוך שהוא </a:t>
            </a:r>
            <a:r>
              <a:rPr lang="he-IL" sz="2000" b="1" dirty="0" smtClean="0">
                <a:latin typeface="David" panose="020E0502060401010101" pitchFamily="34" charset="-79"/>
                <a:cs typeface="David" panose="020E0502060401010101" pitchFamily="34" charset="-79"/>
              </a:rPr>
              <a:t>מדרבנן</a:t>
            </a:r>
            <a:r>
              <a:rPr lang="he-IL" sz="2000" dirty="0" smtClean="0">
                <a:latin typeface="David" panose="020E0502060401010101" pitchFamily="34" charset="-79"/>
                <a:cs typeface="David" panose="020E0502060401010101" pitchFamily="34" charset="-79"/>
              </a:rPr>
              <a:t> שזו דעת הרמב"ם כיון שפסק כרבי… ומ"מ אסור מדרבנן אפילו בשל כותי </a:t>
            </a:r>
            <a:r>
              <a:rPr lang="he-IL" sz="2000" b="1" dirty="0" err="1" smtClean="0">
                <a:latin typeface="David" panose="020E0502060401010101" pitchFamily="34" charset="-79"/>
                <a:cs typeface="David" panose="020E0502060401010101" pitchFamily="34" charset="-79"/>
              </a:rPr>
              <a:t>דדוקא</a:t>
            </a:r>
            <a:r>
              <a:rPr lang="he-IL" sz="2000" b="1" dirty="0" smtClean="0">
                <a:latin typeface="David" panose="020E0502060401010101" pitchFamily="34" charset="-79"/>
                <a:cs typeface="David" panose="020E0502060401010101" pitchFamily="34" charset="-79"/>
              </a:rPr>
              <a:t> </a:t>
            </a:r>
            <a:r>
              <a:rPr lang="he-IL" sz="2000" b="1" dirty="0" err="1" smtClean="0">
                <a:latin typeface="David" panose="020E0502060401010101" pitchFamily="34" charset="-79"/>
                <a:cs typeface="David" panose="020E0502060401010101" pitchFamily="34" charset="-79"/>
              </a:rPr>
              <a:t>בסוריא</a:t>
            </a:r>
            <a:r>
              <a:rPr lang="he-IL" sz="2000" b="1" dirty="0" smtClean="0">
                <a:latin typeface="David" panose="020E0502060401010101" pitchFamily="34" charset="-79"/>
                <a:cs typeface="David" panose="020E0502060401010101" pitchFamily="34" charset="-79"/>
              </a:rPr>
              <a:t> יש קנין</a:t>
            </a:r>
            <a:r>
              <a:rPr lang="he-IL" sz="2000" dirty="0" smtClean="0">
                <a:latin typeface="David" panose="020E0502060401010101" pitchFamily="34" charset="-79"/>
                <a:cs typeface="David" panose="020E0502060401010101" pitchFamily="34" charset="-79"/>
              </a:rPr>
              <a:t> </a:t>
            </a:r>
            <a:r>
              <a:rPr lang="he-IL" sz="2000" dirty="0" err="1" smtClean="0">
                <a:latin typeface="David" panose="020E0502060401010101" pitchFamily="34" charset="-79"/>
                <a:cs typeface="David" panose="020E0502060401010101" pitchFamily="34" charset="-79"/>
              </a:rPr>
              <a:t>לנכרי</a:t>
            </a:r>
            <a:r>
              <a:rPr lang="he-IL" sz="2000" dirty="0" smtClean="0">
                <a:latin typeface="David" panose="020E0502060401010101" pitchFamily="34" charset="-79"/>
                <a:cs typeface="David" panose="020E0502060401010101" pitchFamily="34" charset="-79"/>
              </a:rPr>
              <a:t> להפקיע אבל בארץ ישראל בזמן הזה – לא</a:t>
            </a:r>
            <a:endParaRPr lang="en-US" sz="2000" dirty="0" smtClean="0">
              <a:latin typeface="David" panose="020E0502060401010101" pitchFamily="34" charset="-79"/>
              <a:cs typeface="David" panose="020E0502060401010101" pitchFamily="34" charset="-79"/>
            </a:endParaRPr>
          </a:p>
          <a:p>
            <a:pPr>
              <a:lnSpc>
                <a:spcPct val="150000"/>
              </a:lnSpc>
              <a:buFont typeface="Wingdings" panose="05000000000000000000" pitchFamily="2" charset="2"/>
              <a:buChar char="q"/>
            </a:pPr>
            <a:endParaRPr lang="he-IL" sz="2400"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90872" y="1103466"/>
            <a:ext cx="8229600" cy="5754534"/>
          </a:xfrm>
        </p:spPr>
        <p:txBody>
          <a:bodyPr>
            <a:normAutofit fontScale="55000" lnSpcReduction="20000"/>
          </a:bodyPr>
          <a:lstStyle/>
          <a:p>
            <a:pPr marL="0" indent="0" algn="just">
              <a:lnSpc>
                <a:spcPct val="170000"/>
              </a:lnSpc>
              <a:buNone/>
            </a:pPr>
            <a:r>
              <a:rPr lang="he-IL" b="1" u="sng" dirty="0" smtClean="0">
                <a:latin typeface="David" panose="020E0502060401010101" pitchFamily="34" charset="-79"/>
                <a:cs typeface="David" panose="020E0502060401010101" pitchFamily="34" charset="-79"/>
              </a:rPr>
              <a:t>שבת הארץ פ"ח הל' ח אות ד-ה (שבת הארץ ד הל' </a:t>
            </a:r>
            <a:r>
              <a:rPr lang="he-IL" b="1" u="sng" dirty="0" err="1" smtClean="0">
                <a:latin typeface="David" panose="020E0502060401010101" pitchFamily="34" charset="-79"/>
                <a:cs typeface="David" panose="020E0502060401010101" pitchFamily="34" charset="-79"/>
              </a:rPr>
              <a:t>כט</a:t>
            </a:r>
            <a:r>
              <a:rPr lang="he-IL" b="1" u="sng" dirty="0" smtClean="0">
                <a:latin typeface="David" panose="020E0502060401010101" pitchFamily="34" charset="-79"/>
                <a:cs typeface="David" panose="020E0502060401010101" pitchFamily="34" charset="-79"/>
              </a:rPr>
              <a:t> ב2)</a:t>
            </a:r>
            <a:endParaRPr lang="en-US" u="sng" dirty="0" smtClean="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dirty="0" smtClean="0">
                <a:latin typeface="David" panose="020E0502060401010101" pitchFamily="34" charset="-79"/>
                <a:cs typeface="David" panose="020E0502060401010101" pitchFamily="34" charset="-79"/>
              </a:rPr>
              <a:t>ויש אומרים שבזמן הזמן, </a:t>
            </a:r>
            <a:r>
              <a:rPr lang="he-IL" b="1" dirty="0" smtClean="0">
                <a:latin typeface="David" panose="020E0502060401010101" pitchFamily="34" charset="-79"/>
                <a:cs typeface="David" panose="020E0502060401010101" pitchFamily="34" charset="-79"/>
              </a:rPr>
              <a:t>ששביעית היא מדרבנן מותר לעשות כל העבודות בקרקע של נכרים</a:t>
            </a:r>
            <a:r>
              <a:rPr lang="en-US" dirty="0" smtClean="0">
                <a:latin typeface="David" panose="020E0502060401010101" pitchFamily="34" charset="-79"/>
                <a:cs typeface="David" panose="020E0502060401010101" pitchFamily="34" charset="-79"/>
              </a:rPr>
              <a:t> . </a:t>
            </a:r>
            <a:r>
              <a:rPr lang="he-IL" dirty="0" err="1" smtClean="0">
                <a:latin typeface="David" panose="020E0502060401010101" pitchFamily="34" charset="-79"/>
                <a:cs typeface="David" panose="020E0502060401010101" pitchFamily="34" charset="-79"/>
              </a:rPr>
              <a:t>וק</a:t>
            </a:r>
            <a:r>
              <a:rPr lang="en-US"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ו שמותר לסייע לנכרי העובד גם בפועל </a:t>
            </a:r>
            <a:r>
              <a:rPr lang="he-IL" dirty="0" err="1" smtClean="0">
                <a:latin typeface="David" panose="020E0502060401010101" pitchFamily="34" charset="-79"/>
                <a:cs typeface="David" panose="020E0502060401010101" pitchFamily="34" charset="-79"/>
              </a:rPr>
              <a:t>בידים</a:t>
            </a:r>
            <a:r>
              <a:rPr lang="he-IL" dirty="0" smtClean="0">
                <a:latin typeface="David" panose="020E0502060401010101" pitchFamily="34" charset="-79"/>
                <a:cs typeface="David" panose="020E0502060401010101" pitchFamily="34" charset="-79"/>
              </a:rPr>
              <a:t>.</a:t>
            </a:r>
            <a:endParaRPr lang="en-US" dirty="0" smtClean="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b="1" dirty="0" smtClean="0">
                <a:latin typeface="David" panose="020E0502060401010101" pitchFamily="34" charset="-79"/>
                <a:cs typeface="David" panose="020E0502060401010101" pitchFamily="34" charset="-79"/>
              </a:rPr>
              <a:t>ועל פי זה יש מקום להתיר לישראל לעבוד את הקרקע בזמן הזה על ידי מה שמוכרים לנכרי הקרקעות כדין של מכירה</a:t>
            </a:r>
            <a:r>
              <a:rPr lang="en-US" b="1" dirty="0" smtClean="0">
                <a:latin typeface="David" panose="020E0502060401010101" pitchFamily="34" charset="-79"/>
                <a:cs typeface="David" panose="020E0502060401010101" pitchFamily="34" charset="-79"/>
              </a:rPr>
              <a:t> </a:t>
            </a:r>
            <a:r>
              <a:rPr lang="en-US" dirty="0" smtClean="0">
                <a:latin typeface="David" panose="020E0502060401010101" pitchFamily="34" charset="-79"/>
                <a:cs typeface="David" panose="020E0502060401010101" pitchFamily="34" charset="-79"/>
              </a:rPr>
              <a:t>. </a:t>
            </a:r>
            <a:r>
              <a:rPr lang="he-IL" sz="2900" dirty="0" smtClean="0">
                <a:latin typeface="David" panose="020E0502060401010101" pitchFamily="34" charset="-79"/>
                <a:cs typeface="David" panose="020E0502060401010101" pitchFamily="34" charset="-79"/>
              </a:rPr>
              <a:t>ואף על פי שאסור למכור לנכרי קרקעות בארץ ישראל מכל מקום במקום שאי אפשר למכור לישראל, ויש במניעת המכירה הפסד לישראל</a:t>
            </a:r>
            <a:r>
              <a:rPr lang="en-US" sz="2900" dirty="0" smtClean="0">
                <a:latin typeface="David" panose="020E0502060401010101" pitchFamily="34" charset="-79"/>
                <a:cs typeface="David" panose="020E0502060401010101" pitchFamily="34" charset="-79"/>
              </a:rPr>
              <a:t>  </a:t>
            </a:r>
            <a:r>
              <a:rPr lang="he-IL" sz="2900" dirty="0" smtClean="0">
                <a:latin typeface="David" panose="020E0502060401010101" pitchFamily="34" charset="-79"/>
                <a:cs typeface="David" panose="020E0502060401010101" pitchFamily="34" charset="-79"/>
              </a:rPr>
              <a:t>יש אומרים שמותר למכור לנכרי</a:t>
            </a:r>
            <a:r>
              <a:rPr lang="en-US" sz="2900" dirty="0" smtClean="0">
                <a:latin typeface="David" panose="020E0502060401010101" pitchFamily="34" charset="-79"/>
                <a:cs typeface="David" panose="020E0502060401010101" pitchFamily="34" charset="-79"/>
              </a:rPr>
              <a:t> .</a:t>
            </a:r>
            <a:r>
              <a:rPr lang="he-IL" sz="2900" dirty="0" smtClean="0">
                <a:latin typeface="David" panose="020E0502060401010101" pitchFamily="34" charset="-79"/>
                <a:cs typeface="David" panose="020E0502060401010101" pitchFamily="34" charset="-79"/>
              </a:rPr>
              <a:t>וכיון שאי אפשר לבוא להיתר העבודה והתרת הפירות בהפקעת קדושת שביעית כי אם על ידי מכירה לנכרי</a:t>
            </a:r>
            <a:r>
              <a:rPr lang="en-US" sz="2900" dirty="0" smtClean="0">
                <a:latin typeface="David" panose="020E0502060401010101" pitchFamily="34" charset="-79"/>
                <a:cs typeface="David" panose="020E0502060401010101" pitchFamily="34" charset="-79"/>
              </a:rPr>
              <a:t>, </a:t>
            </a:r>
            <a:r>
              <a:rPr lang="he-IL" sz="2900" dirty="0" smtClean="0">
                <a:latin typeface="David" panose="020E0502060401010101" pitchFamily="34" charset="-79"/>
                <a:cs typeface="David" panose="020E0502060401010101" pitchFamily="34" charset="-79"/>
              </a:rPr>
              <a:t>וכיון שההפסד גדול ואי אפשר לעמוד בשמירת כל דיני השביעית להרבה אנשים שיושבים בארץ ישראל</a:t>
            </a:r>
            <a:r>
              <a:rPr lang="en-US" sz="2900" dirty="0" smtClean="0">
                <a:latin typeface="David" panose="020E0502060401010101" pitchFamily="34" charset="-79"/>
                <a:cs typeface="David" panose="020E0502060401010101" pitchFamily="34" charset="-79"/>
              </a:rPr>
              <a:t>  </a:t>
            </a:r>
            <a:r>
              <a:rPr lang="he-IL" sz="2900" dirty="0" smtClean="0">
                <a:latin typeface="David" panose="020E0502060401010101" pitchFamily="34" charset="-79"/>
                <a:cs typeface="David" panose="020E0502060401010101" pitchFamily="34" charset="-79"/>
              </a:rPr>
              <a:t>על כן יש אומרים שמותר למכור לכתחילה לנכרי כדי להפקיע קדושת שביעית. </a:t>
            </a:r>
            <a:r>
              <a:rPr lang="he-IL" b="1" dirty="0" smtClean="0">
                <a:latin typeface="David" panose="020E0502060401010101" pitchFamily="34" charset="-79"/>
                <a:cs typeface="David" panose="020E0502060401010101" pitchFamily="34" charset="-79"/>
              </a:rPr>
              <a:t>ואחר כך מותר גם כן ישראל לעשות העבודה בקרקע ואין בה קדושת שביעית</a:t>
            </a:r>
            <a:r>
              <a:rPr lang="en-US" b="1"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כשנעשה </a:t>
            </a:r>
            <a:r>
              <a:rPr lang="he-IL" b="1" dirty="0" err="1" smtClean="0">
                <a:latin typeface="David" panose="020E0502060401010101" pitchFamily="34" charset="-79"/>
                <a:cs typeface="David" panose="020E0502060401010101" pitchFamily="34" charset="-79"/>
              </a:rPr>
              <a:t>אגיסטון</a:t>
            </a:r>
            <a:r>
              <a:rPr lang="he-IL" b="1" dirty="0" smtClean="0">
                <a:latin typeface="David" panose="020E0502060401010101" pitchFamily="34" charset="-79"/>
                <a:cs typeface="David" panose="020E0502060401010101" pitchFamily="34" charset="-79"/>
              </a:rPr>
              <a:t> ופקיד מן הנכרי על הקרקע</a:t>
            </a:r>
            <a:r>
              <a:rPr lang="en-US" b="1"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וסומכין</a:t>
            </a:r>
            <a:r>
              <a:rPr lang="he-IL" dirty="0" smtClean="0">
                <a:latin typeface="David" panose="020E0502060401010101" pitchFamily="34" charset="-79"/>
                <a:cs typeface="David" panose="020E0502060401010101" pitchFamily="34" charset="-79"/>
              </a:rPr>
              <a:t> על זה בשעת הדחק בזמן הזה</a:t>
            </a:r>
            <a:r>
              <a:rPr lang="en-US"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שמצרפין</a:t>
            </a:r>
            <a:r>
              <a:rPr lang="he-IL" dirty="0" smtClean="0">
                <a:latin typeface="David" panose="020E0502060401010101" pitchFamily="34" charset="-79"/>
                <a:cs typeface="David" panose="020E0502060401010101" pitchFamily="34" charset="-79"/>
              </a:rPr>
              <a:t> לזה גם כן מה שיש ספק </a:t>
            </a:r>
            <a:r>
              <a:rPr lang="he-IL" dirty="0" err="1" smtClean="0">
                <a:latin typeface="David" panose="020E0502060401010101" pitchFamily="34" charset="-79"/>
                <a:cs typeface="David" panose="020E0502060401010101" pitchFamily="34" charset="-79"/>
              </a:rPr>
              <a:t>במנין</a:t>
            </a:r>
            <a:r>
              <a:rPr lang="he-IL" dirty="0" smtClean="0">
                <a:latin typeface="David" panose="020E0502060401010101" pitchFamily="34" charset="-79"/>
                <a:cs typeface="David" panose="020E0502060401010101" pitchFamily="34" charset="-79"/>
              </a:rPr>
              <a:t> שנת השמיטה</a:t>
            </a:r>
            <a:r>
              <a:rPr lang="en-US"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אלא </a:t>
            </a:r>
            <a:r>
              <a:rPr lang="he-IL" b="1" dirty="0" err="1" smtClean="0">
                <a:latin typeface="David" panose="020E0502060401010101" pitchFamily="34" charset="-79"/>
                <a:cs typeface="David" panose="020E0502060401010101" pitchFamily="34" charset="-79"/>
              </a:rPr>
              <a:t>שעושין</a:t>
            </a:r>
            <a:r>
              <a:rPr lang="he-IL" b="1" dirty="0" smtClean="0">
                <a:latin typeface="David" panose="020E0502060401010101" pitchFamily="34" charset="-79"/>
                <a:cs typeface="David" panose="020E0502060401010101" pitchFamily="34" charset="-79"/>
              </a:rPr>
              <a:t> את העבודות שהן מן התורה</a:t>
            </a:r>
            <a:r>
              <a:rPr lang="en-US" b="1"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שהן זריעה וקצירה זמירה ובצירה על ידי נכרי</a:t>
            </a:r>
            <a:r>
              <a:rPr lang="en-US" b="1" dirty="0" smtClean="0">
                <a:latin typeface="David" panose="020E0502060401010101" pitchFamily="34" charset="-79"/>
                <a:cs typeface="David" panose="020E0502060401010101" pitchFamily="34" charset="-79"/>
              </a:rPr>
              <a:t> . </a:t>
            </a:r>
            <a:r>
              <a:rPr lang="he-IL" b="1" dirty="0" smtClean="0">
                <a:latin typeface="David" panose="020E0502060401010101" pitchFamily="34" charset="-79"/>
                <a:cs typeface="David" panose="020E0502060401010101" pitchFamily="34" charset="-79"/>
              </a:rPr>
              <a:t>וגם חרישה עושים על ידי נכרי,</a:t>
            </a:r>
            <a:r>
              <a:rPr lang="en-US" b="1"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אם אפשר הדבר שלא לעשות על ידי ישראל.</a:t>
            </a:r>
            <a:endParaRPr lang="en-US" b="1" dirty="0" smtClean="0">
              <a:latin typeface="David" panose="020E0502060401010101" pitchFamily="34" charset="-79"/>
              <a:cs typeface="David" panose="020E0502060401010101" pitchFamily="34" charset="-79"/>
            </a:endParaRPr>
          </a:p>
          <a:p>
            <a:pPr>
              <a:lnSpc>
                <a:spcPct val="170000"/>
              </a:lnSpc>
            </a:pPr>
            <a:endParaRPr lang="he-IL" dirty="0" smtClean="0">
              <a:latin typeface="David" panose="020E0502060401010101" pitchFamily="34" charset="-79"/>
              <a:cs typeface="David" panose="020E0502060401010101" pitchFamily="34" charset="-79"/>
            </a:endParaRPr>
          </a:p>
          <a:p>
            <a:pPr>
              <a:lnSpc>
                <a:spcPct val="170000"/>
              </a:lnSpc>
              <a:buNone/>
            </a:pPr>
            <a:endParaRPr lang="he-IL"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lvl="0" algn="ct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5. איסור לא תחנם</a:t>
            </a:r>
            <a:r>
              <a:rPr lang="en-US" dirty="0" smtClean="0"/>
              <a:t/>
            </a:r>
            <a:br>
              <a:rPr lang="en-US" dirty="0" smtClean="0"/>
            </a:br>
            <a:endParaRPr lang="he-IL" dirty="0"/>
          </a:p>
        </p:txBody>
      </p:sp>
      <p:sp>
        <p:nvSpPr>
          <p:cNvPr id="3" name="מציין מיקום תוכן 2"/>
          <p:cNvSpPr>
            <a:spLocks noGrp="1"/>
          </p:cNvSpPr>
          <p:nvPr>
            <p:ph idx="1"/>
          </p:nvPr>
        </p:nvSpPr>
        <p:spPr/>
        <p:txBody>
          <a:bodyPr>
            <a:normAutofit fontScale="92500" lnSpcReduction="20000"/>
          </a:bodyPr>
          <a:lstStyle/>
          <a:p>
            <a:pPr marL="0" indent="0">
              <a:lnSpc>
                <a:spcPct val="160000"/>
              </a:lnSpc>
              <a:buNone/>
            </a:pPr>
            <a:r>
              <a:rPr lang="he-IL" sz="2000" b="1" u="sng" dirty="0" smtClean="0">
                <a:latin typeface="David" panose="020E0502060401010101" pitchFamily="34" charset="-79"/>
                <a:cs typeface="David" panose="020E0502060401010101" pitchFamily="34" charset="-79"/>
              </a:rPr>
              <a:t>רמב"ם הלכות עבודת כוכבים פרק י הלכה ג</a:t>
            </a:r>
            <a:endParaRPr lang="en-US" sz="2000" u="sng" dirty="0" smtClean="0">
              <a:latin typeface="David" panose="020E0502060401010101" pitchFamily="34" charset="-79"/>
              <a:cs typeface="David" panose="020E0502060401010101" pitchFamily="34" charset="-79"/>
            </a:endParaRPr>
          </a:p>
          <a:p>
            <a:pPr algn="just">
              <a:lnSpc>
                <a:spcPct val="160000"/>
              </a:lnSpc>
              <a:buFont typeface="Wingdings" panose="05000000000000000000" pitchFamily="2" charset="2"/>
              <a:buChar char="q"/>
            </a:pPr>
            <a:r>
              <a:rPr lang="he-IL" sz="2000" b="1" dirty="0" smtClean="0">
                <a:latin typeface="David" panose="020E0502060401010101" pitchFamily="34" charset="-79"/>
                <a:cs typeface="David" panose="020E0502060401010101" pitchFamily="34" charset="-79"/>
              </a:rPr>
              <a:t>אין </a:t>
            </a:r>
            <a:r>
              <a:rPr lang="he-IL" sz="2000" b="1" dirty="0" err="1" smtClean="0">
                <a:latin typeface="David" panose="020E0502060401010101" pitchFamily="34" charset="-79"/>
                <a:cs typeface="David" panose="020E0502060401010101" pitchFamily="34" charset="-79"/>
              </a:rPr>
              <a:t>מוכרין</a:t>
            </a:r>
            <a:r>
              <a:rPr lang="he-IL" sz="2000" b="1" dirty="0" smtClean="0">
                <a:latin typeface="David" panose="020E0502060401010101" pitchFamily="34" charset="-79"/>
                <a:cs typeface="David" panose="020E0502060401010101" pitchFamily="34" charset="-79"/>
              </a:rPr>
              <a:t> להם בתים ושדות בארץ ישראל </a:t>
            </a:r>
            <a:r>
              <a:rPr lang="he-IL" sz="2000" dirty="0" smtClean="0">
                <a:latin typeface="David" panose="020E0502060401010101" pitchFamily="34" charset="-79"/>
                <a:cs typeface="David" panose="020E0502060401010101" pitchFamily="34" charset="-79"/>
              </a:rPr>
              <a:t> </a:t>
            </a:r>
            <a:r>
              <a:rPr lang="he-IL" sz="2000" dirty="0" err="1" smtClean="0">
                <a:latin typeface="David" panose="020E0502060401010101" pitchFamily="34" charset="-79"/>
                <a:cs typeface="David" panose="020E0502060401010101" pitchFamily="34" charset="-79"/>
              </a:rPr>
              <a:t>ובסוריא</a:t>
            </a:r>
            <a:r>
              <a:rPr lang="he-IL" sz="2000" dirty="0" smtClean="0">
                <a:latin typeface="David" panose="020E0502060401010101" pitchFamily="34" charset="-79"/>
                <a:cs typeface="David" panose="020E0502060401010101" pitchFamily="34" charset="-79"/>
              </a:rPr>
              <a:t> </a:t>
            </a:r>
            <a:r>
              <a:rPr lang="he-IL" sz="2000" dirty="0" err="1" smtClean="0">
                <a:latin typeface="David" panose="020E0502060401010101" pitchFamily="34" charset="-79"/>
                <a:cs typeface="David" panose="020E0502060401010101" pitchFamily="34" charset="-79"/>
              </a:rPr>
              <a:t>מוכרין</a:t>
            </a:r>
            <a:r>
              <a:rPr lang="he-IL" sz="2000" dirty="0" smtClean="0">
                <a:latin typeface="David" panose="020E0502060401010101" pitchFamily="34" charset="-79"/>
                <a:cs typeface="David" panose="020E0502060401010101" pitchFamily="34" charset="-79"/>
              </a:rPr>
              <a:t> להם בתים אבל לא שדות, </a:t>
            </a:r>
            <a:r>
              <a:rPr lang="he-IL" sz="2000" dirty="0" err="1" smtClean="0">
                <a:latin typeface="David" panose="020E0502060401010101" pitchFamily="34" charset="-79"/>
                <a:cs typeface="David" panose="020E0502060401010101" pitchFamily="34" charset="-79"/>
              </a:rPr>
              <a:t>ומשכירין</a:t>
            </a:r>
            <a:r>
              <a:rPr lang="he-IL" sz="2000" dirty="0" smtClean="0">
                <a:latin typeface="David" panose="020E0502060401010101" pitchFamily="34" charset="-79"/>
                <a:cs typeface="David" panose="020E0502060401010101" pitchFamily="34" charset="-79"/>
              </a:rPr>
              <a:t> להם בתים בארץ ישראל ובלבד שלא יעשו שכונה ואין שכונה פחות משלשה, </a:t>
            </a:r>
            <a:r>
              <a:rPr lang="he-IL" sz="2000" b="1" dirty="0" smtClean="0">
                <a:latin typeface="David" panose="020E0502060401010101" pitchFamily="34" charset="-79"/>
                <a:cs typeface="David" panose="020E0502060401010101" pitchFamily="34" charset="-79"/>
              </a:rPr>
              <a:t>ואין </a:t>
            </a:r>
            <a:r>
              <a:rPr lang="he-IL" sz="2000" b="1" dirty="0" err="1" smtClean="0">
                <a:latin typeface="David" panose="020E0502060401010101" pitchFamily="34" charset="-79"/>
                <a:cs typeface="David" panose="020E0502060401010101" pitchFamily="34" charset="-79"/>
              </a:rPr>
              <a:t>משכירין</a:t>
            </a:r>
            <a:r>
              <a:rPr lang="he-IL" sz="2000" b="1" dirty="0" smtClean="0">
                <a:latin typeface="David" panose="020E0502060401010101" pitchFamily="34" charset="-79"/>
                <a:cs typeface="David" panose="020E0502060401010101" pitchFamily="34" charset="-79"/>
              </a:rPr>
              <a:t> להם שדות</a:t>
            </a:r>
            <a:r>
              <a:rPr lang="he-IL" sz="2000" dirty="0" smtClean="0">
                <a:latin typeface="David" panose="020E0502060401010101" pitchFamily="34" charset="-79"/>
                <a:cs typeface="David" panose="020E0502060401010101" pitchFamily="34" charset="-79"/>
              </a:rPr>
              <a:t>, </a:t>
            </a:r>
            <a:r>
              <a:rPr lang="he-IL" sz="2000" dirty="0" err="1" smtClean="0">
                <a:latin typeface="David" panose="020E0502060401010101" pitchFamily="34" charset="-79"/>
                <a:cs typeface="David" panose="020E0502060401010101" pitchFamily="34" charset="-79"/>
              </a:rPr>
              <a:t>ובסוריא</a:t>
            </a:r>
            <a:r>
              <a:rPr lang="he-IL" sz="2000" dirty="0" smtClean="0">
                <a:latin typeface="David" panose="020E0502060401010101" pitchFamily="34" charset="-79"/>
                <a:cs typeface="David" panose="020E0502060401010101" pitchFamily="34" charset="-79"/>
              </a:rPr>
              <a:t> </a:t>
            </a:r>
            <a:r>
              <a:rPr lang="he-IL" sz="2000" dirty="0" err="1" smtClean="0">
                <a:latin typeface="David" panose="020E0502060401010101" pitchFamily="34" charset="-79"/>
                <a:cs typeface="David" panose="020E0502060401010101" pitchFamily="34" charset="-79"/>
              </a:rPr>
              <a:t>משכירין</a:t>
            </a:r>
            <a:r>
              <a:rPr lang="he-IL" sz="2000" dirty="0" smtClean="0">
                <a:latin typeface="David" panose="020E0502060401010101" pitchFamily="34" charset="-79"/>
                <a:cs typeface="David" panose="020E0502060401010101" pitchFamily="34" charset="-79"/>
              </a:rPr>
              <a:t> להם שדות, ומפני מה החמירו בשדה מפני שיש בה שתים, </a:t>
            </a:r>
            <a:r>
              <a:rPr lang="he-IL" sz="2000" b="1" dirty="0" smtClean="0">
                <a:latin typeface="David" panose="020E0502060401010101" pitchFamily="34" charset="-79"/>
                <a:cs typeface="David" panose="020E0502060401010101" pitchFamily="34" charset="-79"/>
              </a:rPr>
              <a:t>מפקיעה מן המעשרות ונותן להם חנייה בקרקע</a:t>
            </a:r>
            <a:r>
              <a:rPr lang="he-IL" sz="2000" dirty="0" smtClean="0">
                <a:latin typeface="David" panose="020E0502060401010101" pitchFamily="34" charset="-79"/>
                <a:cs typeface="David" panose="020E0502060401010101" pitchFamily="34" charset="-79"/>
              </a:rPr>
              <a:t>, ומותר למכור להם בתים ושדות בחוצה לארץ מפני שאינה ארצנו."</a:t>
            </a:r>
          </a:p>
          <a:p>
            <a:pPr marL="0" indent="0">
              <a:lnSpc>
                <a:spcPct val="160000"/>
              </a:lnSpc>
              <a:buNone/>
            </a:pPr>
            <a:endParaRPr lang="he-IL" sz="2000" dirty="0">
              <a:latin typeface="David" panose="020E0502060401010101" pitchFamily="34" charset="-79"/>
              <a:cs typeface="David" panose="020E0502060401010101" pitchFamily="34" charset="-79"/>
            </a:endParaRPr>
          </a:p>
          <a:p>
            <a:pPr marL="0" indent="0">
              <a:lnSpc>
                <a:spcPct val="150000"/>
              </a:lnSpc>
              <a:buNone/>
            </a:pPr>
            <a:r>
              <a:rPr lang="he-IL" sz="2000" b="1" dirty="0">
                <a:latin typeface="David" panose="020E0502060401010101" pitchFamily="34" charset="-79"/>
                <a:cs typeface="David" panose="020E0502060401010101" pitchFamily="34" charset="-79"/>
              </a:rPr>
              <a:t>שו"ת משיב דבר חלק ב סימן נו</a:t>
            </a:r>
            <a:endParaRPr lang="en-US" sz="2000" dirty="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000" dirty="0">
                <a:latin typeface="David" panose="020E0502060401010101" pitchFamily="34" charset="-79"/>
                <a:cs typeface="David" panose="020E0502060401010101" pitchFamily="34" charset="-79"/>
              </a:rPr>
              <a:t>ובאמת </a:t>
            </a:r>
            <a:r>
              <a:rPr lang="he-IL" sz="2000" dirty="0" err="1">
                <a:latin typeface="David" panose="020E0502060401010101" pitchFamily="34" charset="-79"/>
                <a:cs typeface="David" panose="020E0502060401010101" pitchFamily="34" charset="-79"/>
              </a:rPr>
              <a:t>הה"ג</a:t>
            </a:r>
            <a:r>
              <a:rPr lang="he-IL" sz="2000" dirty="0">
                <a:latin typeface="David" panose="020E0502060401010101" pitchFamily="34" charset="-79"/>
                <a:cs typeface="David" panose="020E0502060401010101" pitchFamily="34" charset="-79"/>
              </a:rPr>
              <a:t> הנ"ל </a:t>
            </a:r>
            <a:r>
              <a:rPr lang="he-IL" sz="2000" b="1" dirty="0">
                <a:latin typeface="David" panose="020E0502060401010101" pitchFamily="34" charset="-79"/>
                <a:cs typeface="David" panose="020E0502060401010101" pitchFamily="34" charset="-79"/>
              </a:rPr>
              <a:t>ברח מהזאב ופגע בו ארי</a:t>
            </a:r>
            <a:r>
              <a:rPr lang="he-IL" sz="2000" dirty="0">
                <a:latin typeface="David" panose="020E0502060401010101" pitchFamily="34" charset="-79"/>
                <a:cs typeface="David" panose="020E0502060401010101" pitchFamily="34" charset="-79"/>
              </a:rPr>
              <a:t> כי רוצים </a:t>
            </a:r>
            <a:r>
              <a:rPr lang="he-IL" sz="2000" dirty="0" err="1">
                <a:latin typeface="David" panose="020E0502060401010101" pitchFamily="34" charset="-79"/>
                <a:cs typeface="David" panose="020E0502060401010101" pitchFamily="34" charset="-79"/>
              </a:rPr>
              <a:t>להמלט</a:t>
            </a:r>
            <a:r>
              <a:rPr lang="he-IL" sz="2000" dirty="0">
                <a:latin typeface="David" panose="020E0502060401010101" pitchFamily="34" charset="-79"/>
                <a:cs typeface="David" panose="020E0502060401010101" pitchFamily="34" charset="-79"/>
              </a:rPr>
              <a:t> מאיסור שביעית </a:t>
            </a:r>
            <a:r>
              <a:rPr lang="he-IL" sz="2000" dirty="0" err="1">
                <a:latin typeface="David" panose="020E0502060401010101" pitchFamily="34" charset="-79"/>
                <a:cs typeface="David" panose="020E0502060401010101" pitchFamily="34" charset="-79"/>
              </a:rPr>
              <a:t>בזה"ז</a:t>
            </a:r>
            <a:r>
              <a:rPr lang="he-IL" sz="2000" dirty="0">
                <a:latin typeface="David" panose="020E0502060401010101" pitchFamily="34" charset="-79"/>
                <a:cs typeface="David" panose="020E0502060401010101" pitchFamily="34" charset="-79"/>
              </a:rPr>
              <a:t> דרבנן לרוב הפוסקים ופגע באיסור מכירת קרקע לעו"ג בא"י שהוא איסור דאורייתא </a:t>
            </a:r>
            <a:r>
              <a:rPr lang="he-IL" sz="2000" dirty="0" err="1">
                <a:latin typeface="David" panose="020E0502060401010101" pitchFamily="34" charset="-79"/>
                <a:cs typeface="David" panose="020E0502060401010101" pitchFamily="34" charset="-79"/>
              </a:rPr>
              <a:t>לכו"ע</a:t>
            </a:r>
            <a:r>
              <a:rPr lang="he-IL" sz="2000" dirty="0">
                <a:latin typeface="David" panose="020E0502060401010101" pitchFamily="34" charset="-79"/>
                <a:cs typeface="David" panose="020E0502060401010101" pitchFamily="34" charset="-79"/>
              </a:rPr>
              <a:t>…</a:t>
            </a:r>
            <a:endParaRPr lang="en-US" sz="2000" dirty="0">
              <a:latin typeface="David" panose="020E0502060401010101" pitchFamily="34" charset="-79"/>
              <a:cs typeface="David" panose="020E0502060401010101" pitchFamily="34" charset="-79"/>
            </a:endParaRPr>
          </a:p>
          <a:p>
            <a:pPr>
              <a:lnSpc>
                <a:spcPct val="160000"/>
              </a:lnSpc>
            </a:pPr>
            <a:endParaRPr lang="he-IL" sz="2000"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04800" y="1554162"/>
            <a:ext cx="8686800" cy="4827166"/>
          </a:xfrm>
        </p:spPr>
        <p:txBody>
          <a:bodyPr>
            <a:noAutofit/>
          </a:bodyPr>
          <a:lstStyle/>
          <a:p>
            <a:pPr algn="just">
              <a:lnSpc>
                <a:spcPct val="150000"/>
              </a:lnSpc>
              <a:buFont typeface="Wingdings" panose="05000000000000000000" pitchFamily="2" charset="2"/>
              <a:buChar char="q"/>
            </a:pPr>
            <a:r>
              <a:rPr lang="he-IL" sz="2000" b="1" u="sng" dirty="0" smtClean="0">
                <a:latin typeface="David" panose="020E0502060401010101" pitchFamily="34" charset="-79"/>
                <a:cs typeface="David" panose="020E0502060401010101" pitchFamily="34" charset="-79"/>
              </a:rPr>
              <a:t>דעת הרמב"ן </a:t>
            </a:r>
            <a:r>
              <a:rPr lang="he-IL" sz="2000" b="1" dirty="0" smtClean="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(עיין ספר החינוך מצוה שלט)-מזהיר אותנו שלא נצמית הארץ ביד </a:t>
            </a:r>
            <a:r>
              <a:rPr lang="he-IL" sz="2000" dirty="0" err="1" smtClean="0">
                <a:latin typeface="David" panose="020E0502060401010101" pitchFamily="34" charset="-79"/>
                <a:cs typeface="David" panose="020E0502060401010101" pitchFamily="34" charset="-79"/>
              </a:rPr>
              <a:t>הגוים</a:t>
            </a:r>
            <a:r>
              <a:rPr lang="he-IL" sz="2000" dirty="0" smtClean="0">
                <a:latin typeface="David" panose="020E0502060401010101" pitchFamily="34" charset="-79"/>
                <a:cs typeface="David" panose="020E0502060401010101" pitchFamily="34" charset="-79"/>
              </a:rPr>
              <a:t>, כלומר שלא </a:t>
            </a:r>
            <a:r>
              <a:rPr lang="he-IL" sz="2000" dirty="0" err="1" smtClean="0">
                <a:latin typeface="David" panose="020E0502060401010101" pitchFamily="34" charset="-79"/>
                <a:cs typeface="David" panose="020E0502060401010101" pitchFamily="34" charset="-79"/>
              </a:rPr>
              <a:t>נמכרנה</a:t>
            </a:r>
            <a:r>
              <a:rPr lang="he-IL" sz="2000" dirty="0" smtClean="0">
                <a:latin typeface="David" panose="020E0502060401010101" pitchFamily="34" charset="-79"/>
                <a:cs typeface="David" panose="020E0502060401010101" pitchFamily="34" charset="-79"/>
              </a:rPr>
              <a:t> להם לצמיתות.....</a:t>
            </a:r>
            <a:r>
              <a:rPr lang="he-IL" sz="2000" b="1" dirty="0" smtClean="0">
                <a:latin typeface="David" panose="020E0502060401010101" pitchFamily="34" charset="-79"/>
                <a:cs typeface="David" panose="020E0502060401010101" pitchFamily="34" charset="-79"/>
              </a:rPr>
              <a:t>ואם התנה עם הגוי להחזירה מותר למוכרה לו. </a:t>
            </a:r>
          </a:p>
          <a:p>
            <a:pPr algn="just">
              <a:lnSpc>
                <a:spcPct val="150000"/>
              </a:lnSpc>
              <a:buFont typeface="Wingdings" panose="05000000000000000000" pitchFamily="2" charset="2"/>
              <a:buChar char="q"/>
            </a:pPr>
            <a:endParaRPr lang="he-IL" sz="2000" b="1" dirty="0" smtClean="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000" b="1" u="sng" dirty="0" smtClean="0">
                <a:latin typeface="David" panose="020E0502060401010101" pitchFamily="34" charset="-79"/>
                <a:cs typeface="David" panose="020E0502060401010101" pitchFamily="34" charset="-79"/>
              </a:rPr>
              <a:t>דעת המאירי </a:t>
            </a:r>
            <a:r>
              <a:rPr lang="he-IL" sz="2000" b="1" dirty="0" smtClean="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הא כל שהוא מן האומות הגדורות בדרכי הדתות ושמודות </a:t>
            </a:r>
            <a:r>
              <a:rPr lang="he-IL" sz="2000" dirty="0" err="1" smtClean="0">
                <a:latin typeface="David" panose="020E0502060401010101" pitchFamily="34" charset="-79"/>
                <a:cs typeface="David" panose="020E0502060401010101" pitchFamily="34" charset="-79"/>
              </a:rPr>
              <a:t>באלהות</a:t>
            </a:r>
            <a:r>
              <a:rPr lang="he-IL" sz="2000" dirty="0" smtClean="0">
                <a:latin typeface="David" panose="020E0502060401010101" pitchFamily="34" charset="-79"/>
                <a:cs typeface="David" panose="020E0502060401010101" pitchFamily="34" charset="-79"/>
              </a:rPr>
              <a:t> אין ספק שאף </a:t>
            </a:r>
            <a:r>
              <a:rPr lang="he-IL" sz="2000" dirty="0" err="1" smtClean="0">
                <a:latin typeface="David" panose="020E0502060401010101" pitchFamily="34" charset="-79"/>
                <a:cs typeface="David" panose="020E0502060401010101" pitchFamily="34" charset="-79"/>
              </a:rPr>
              <a:t>בשאין</a:t>
            </a:r>
            <a:r>
              <a:rPr lang="he-IL" sz="2000" dirty="0" smtClean="0">
                <a:latin typeface="David" panose="020E0502060401010101" pitchFamily="34" charset="-79"/>
                <a:cs typeface="David" panose="020E0502060401010101" pitchFamily="34" charset="-79"/>
              </a:rPr>
              <a:t> מכירו מותר </a:t>
            </a:r>
          </a:p>
          <a:p>
            <a:pPr algn="just">
              <a:lnSpc>
                <a:spcPct val="150000"/>
              </a:lnSpc>
              <a:buFont typeface="Wingdings" panose="05000000000000000000" pitchFamily="2" charset="2"/>
              <a:buChar char="q"/>
            </a:pPr>
            <a:endParaRPr lang="he-IL" sz="2000" dirty="0" smtClean="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000" b="1" u="sng" dirty="0" smtClean="0">
                <a:latin typeface="David" panose="020E0502060401010101" pitchFamily="34" charset="-79"/>
                <a:cs typeface="David" panose="020E0502060401010101" pitchFamily="34" charset="-79"/>
              </a:rPr>
              <a:t>שו"ת ישועות מלכו (חלק יו"ד סימן נ"ה) </a:t>
            </a:r>
            <a:r>
              <a:rPr lang="he-IL" sz="2000" b="1" dirty="0" smtClean="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והנה אמרתי בפשיטות שטוב להתיר למכור לנכרי ואע"פ שאסור ליתן ולמכור קרקע בא"י </a:t>
            </a:r>
            <a:r>
              <a:rPr lang="he-IL" sz="2000" b="1" dirty="0" smtClean="0">
                <a:latin typeface="David" panose="020E0502060401010101" pitchFamily="34" charset="-79"/>
                <a:cs typeface="David" panose="020E0502060401010101" pitchFamily="34" charset="-79"/>
              </a:rPr>
              <a:t>כיון שהוא לטובת היישוב</a:t>
            </a:r>
            <a:r>
              <a:rPr lang="he-IL" sz="2000" dirty="0" smtClean="0">
                <a:latin typeface="David" panose="020E0502060401010101" pitchFamily="34" charset="-79"/>
                <a:cs typeface="David" panose="020E0502060401010101" pitchFamily="34" charset="-79"/>
              </a:rPr>
              <a:t>  פשיטא </a:t>
            </a:r>
            <a:r>
              <a:rPr lang="he-IL" sz="2000" dirty="0" err="1" smtClean="0">
                <a:latin typeface="David" panose="020E0502060401010101" pitchFamily="34" charset="-79"/>
                <a:cs typeface="David" panose="020E0502060401010101" pitchFamily="34" charset="-79"/>
              </a:rPr>
              <a:t>דאין</a:t>
            </a:r>
            <a:r>
              <a:rPr lang="he-IL" sz="2000" dirty="0" smtClean="0">
                <a:latin typeface="David" panose="020E0502060401010101" pitchFamily="34" charset="-79"/>
                <a:cs typeface="David" panose="020E0502060401010101" pitchFamily="34" charset="-79"/>
              </a:rPr>
              <a:t>  כאן איסור דלא תחנם בפרט כשמוכר ע"מ להחזיר...</a:t>
            </a:r>
            <a:endParaRPr lang="en-US" sz="2000" dirty="0" smtClean="0">
              <a:latin typeface="David" panose="020E0502060401010101" pitchFamily="34" charset="-79"/>
              <a:cs typeface="David" panose="020E0502060401010101" pitchFamily="34" charset="-79"/>
            </a:endParaRPr>
          </a:p>
          <a:p>
            <a:pPr algn="just">
              <a:lnSpc>
                <a:spcPct val="150000"/>
              </a:lnSpc>
            </a:pPr>
            <a:endParaRPr lang="en-US" sz="2000" b="1" dirty="0" smtClean="0">
              <a:latin typeface="David" panose="020E0502060401010101" pitchFamily="34" charset="-79"/>
              <a:cs typeface="David" panose="020E0502060401010101" pitchFamily="34" charset="-79"/>
            </a:endParaRPr>
          </a:p>
          <a:p>
            <a:pPr algn="just">
              <a:lnSpc>
                <a:spcPct val="150000"/>
              </a:lnSpc>
            </a:pPr>
            <a:endParaRPr lang="he-IL" sz="2000"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512" y="357166"/>
            <a:ext cx="8856984" cy="6357982"/>
          </a:xfrm>
        </p:spPr>
        <p:txBody>
          <a:bodyPr>
            <a:noAutofit/>
          </a:bodyPr>
          <a:lstStyle/>
          <a:p>
            <a:pPr marL="0" indent="0" algn="just">
              <a:lnSpc>
                <a:spcPct val="150000"/>
              </a:lnSpc>
              <a:buNone/>
            </a:pPr>
            <a:r>
              <a:rPr lang="he-IL" sz="2000" b="1" dirty="0" smtClean="0">
                <a:latin typeface="David" panose="020E0502060401010101" pitchFamily="34" charset="-79"/>
                <a:cs typeface="David" panose="020E0502060401010101" pitchFamily="34" charset="-79"/>
              </a:rPr>
              <a:t>שבת הארץ פ"ח הל' ח אות ד-ה (שבת הארץ ד הל' </a:t>
            </a:r>
            <a:r>
              <a:rPr lang="he-IL" sz="2000" b="1" dirty="0" err="1" smtClean="0">
                <a:latin typeface="David" panose="020E0502060401010101" pitchFamily="34" charset="-79"/>
                <a:cs typeface="David" panose="020E0502060401010101" pitchFamily="34" charset="-79"/>
              </a:rPr>
              <a:t>כט</a:t>
            </a:r>
            <a:r>
              <a:rPr lang="he-IL" sz="2000" b="1" dirty="0" smtClean="0">
                <a:latin typeface="David" panose="020E0502060401010101" pitchFamily="34" charset="-79"/>
                <a:cs typeface="David" panose="020E0502060401010101" pitchFamily="34" charset="-79"/>
              </a:rPr>
              <a:t> ב2)</a:t>
            </a:r>
            <a:endParaRPr lang="en-US" sz="2000" dirty="0" smtClean="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000" dirty="0" smtClean="0">
                <a:latin typeface="David" panose="020E0502060401010101" pitchFamily="34" charset="-79"/>
                <a:cs typeface="David" panose="020E0502060401010101" pitchFamily="34" charset="-79"/>
              </a:rPr>
              <a:t>ויש אומרים שבזמן הזמן, </a:t>
            </a:r>
            <a:r>
              <a:rPr lang="he-IL" sz="2000" b="1" dirty="0" smtClean="0">
                <a:latin typeface="David" panose="020E0502060401010101" pitchFamily="34" charset="-79"/>
                <a:cs typeface="David" panose="020E0502060401010101" pitchFamily="34" charset="-79"/>
              </a:rPr>
              <a:t>ששביעית היא מדרבנן מותר לעשות כל העבודות בקרקע של נכרים</a:t>
            </a:r>
            <a:r>
              <a:rPr lang="en-US" sz="2000" dirty="0" smtClean="0">
                <a:latin typeface="David" panose="020E0502060401010101" pitchFamily="34" charset="-79"/>
                <a:cs typeface="David" panose="020E0502060401010101" pitchFamily="34" charset="-79"/>
              </a:rPr>
              <a:t> </a:t>
            </a:r>
            <a:r>
              <a:rPr lang="en-US" sz="2000" dirty="0">
                <a:latin typeface="David" panose="020E0502060401010101" pitchFamily="34" charset="-79"/>
                <a:cs typeface="David" panose="020E0502060401010101" pitchFamily="34" charset="-79"/>
              </a:rPr>
              <a:t>.</a:t>
            </a:r>
            <a:r>
              <a:rPr lang="he-IL" sz="2000" dirty="0" err="1" smtClean="0">
                <a:latin typeface="David" panose="020E0502060401010101" pitchFamily="34" charset="-79"/>
                <a:cs typeface="David" panose="020E0502060401010101" pitchFamily="34" charset="-79"/>
              </a:rPr>
              <a:t>וק</a:t>
            </a:r>
            <a:r>
              <a:rPr lang="en-US" sz="2000" dirty="0" smtClean="0">
                <a:latin typeface="David" panose="020E0502060401010101" pitchFamily="34" charset="-79"/>
                <a:cs typeface="David" panose="020E0502060401010101" pitchFamily="34" charset="-79"/>
              </a:rPr>
              <a:t>"</a:t>
            </a:r>
            <a:r>
              <a:rPr lang="he-IL" sz="2000" dirty="0" smtClean="0">
                <a:latin typeface="David" panose="020E0502060401010101" pitchFamily="34" charset="-79"/>
                <a:cs typeface="David" panose="020E0502060401010101" pitchFamily="34" charset="-79"/>
              </a:rPr>
              <a:t>ו שמותר לסייע לנכרי העובד גם בפועל </a:t>
            </a:r>
            <a:r>
              <a:rPr lang="he-IL" sz="2000" dirty="0" err="1" smtClean="0">
                <a:latin typeface="David" panose="020E0502060401010101" pitchFamily="34" charset="-79"/>
                <a:cs typeface="David" panose="020E0502060401010101" pitchFamily="34" charset="-79"/>
              </a:rPr>
              <a:t>בידים</a:t>
            </a:r>
            <a:r>
              <a:rPr lang="he-IL" sz="2000" dirty="0" smtClean="0">
                <a:latin typeface="David" panose="020E0502060401010101" pitchFamily="34" charset="-79"/>
                <a:cs typeface="David" panose="020E0502060401010101" pitchFamily="34" charset="-79"/>
              </a:rPr>
              <a:t>.</a:t>
            </a:r>
            <a:endParaRPr lang="en-US" sz="2000" dirty="0" smtClean="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000" b="1" dirty="0" smtClean="0">
                <a:latin typeface="David" panose="020E0502060401010101" pitchFamily="34" charset="-79"/>
                <a:cs typeface="David" panose="020E0502060401010101" pitchFamily="34" charset="-79"/>
              </a:rPr>
              <a:t>ועל פי זה יש מקום להתיר לישראל לעבוד את הקרקע בזמן הזה על ידי מה שמוכרים לנכרי הקרקעות כדין של מכירה</a:t>
            </a:r>
            <a:r>
              <a:rPr lang="en-US" sz="2000" b="1" dirty="0" smtClean="0">
                <a:latin typeface="David" panose="020E0502060401010101" pitchFamily="34" charset="-79"/>
                <a:cs typeface="David" panose="020E0502060401010101" pitchFamily="34" charset="-79"/>
              </a:rPr>
              <a:t> </a:t>
            </a:r>
            <a:r>
              <a:rPr lang="en-US" sz="2000" dirty="0" smtClean="0">
                <a:latin typeface="David" panose="020E0502060401010101" pitchFamily="34" charset="-79"/>
                <a:cs typeface="David" panose="020E0502060401010101" pitchFamily="34" charset="-79"/>
              </a:rPr>
              <a:t>.</a:t>
            </a:r>
            <a:r>
              <a:rPr lang="he-IL" sz="2000" b="1" dirty="0" smtClean="0">
                <a:latin typeface="David" panose="020E0502060401010101" pitchFamily="34" charset="-79"/>
                <a:cs typeface="David" panose="020E0502060401010101" pitchFamily="34" charset="-79"/>
              </a:rPr>
              <a:t>ואף על פי שאסור למכור לנכרי קרקעות בארץ ישראל מכל מקום במקום שאי אפשר למכור לישראל, ויש במניעת המכירה הפסד לישראל</a:t>
            </a:r>
            <a:r>
              <a:rPr lang="en-US" sz="2000" b="1" dirty="0" smtClean="0">
                <a:latin typeface="David" panose="020E0502060401010101" pitchFamily="34" charset="-79"/>
                <a:cs typeface="David" panose="020E0502060401010101" pitchFamily="34" charset="-79"/>
              </a:rPr>
              <a:t>  </a:t>
            </a:r>
            <a:r>
              <a:rPr lang="he-IL" sz="2000" b="1" dirty="0" smtClean="0">
                <a:latin typeface="David" panose="020E0502060401010101" pitchFamily="34" charset="-79"/>
                <a:cs typeface="David" panose="020E0502060401010101" pitchFamily="34" charset="-79"/>
              </a:rPr>
              <a:t>יש אומרים שמותר למכור לנכרי</a:t>
            </a:r>
            <a:r>
              <a:rPr lang="en-US" sz="2000" b="1" dirty="0" smtClean="0">
                <a:latin typeface="David" panose="020E0502060401010101" pitchFamily="34" charset="-79"/>
                <a:cs typeface="David" panose="020E0502060401010101" pitchFamily="34" charset="-79"/>
              </a:rPr>
              <a:t> .</a:t>
            </a:r>
            <a:r>
              <a:rPr lang="he-IL" sz="2000" b="1" dirty="0" smtClean="0">
                <a:latin typeface="David" panose="020E0502060401010101" pitchFamily="34" charset="-79"/>
                <a:cs typeface="David" panose="020E0502060401010101" pitchFamily="34" charset="-79"/>
              </a:rPr>
              <a:t>וכיון שאי אפשר לבוא להיתר העבודה והתרת הפירות בהפקעת קדושת שביעית כי אם על ידי מכירה לנכרי</a:t>
            </a:r>
            <a:r>
              <a:rPr lang="en-US" sz="2000" b="1" dirty="0" smtClean="0">
                <a:latin typeface="David" panose="020E0502060401010101" pitchFamily="34" charset="-79"/>
                <a:cs typeface="David" panose="020E0502060401010101" pitchFamily="34" charset="-79"/>
              </a:rPr>
              <a:t>, </a:t>
            </a:r>
            <a:r>
              <a:rPr lang="he-IL" sz="2000" b="1" dirty="0" smtClean="0">
                <a:latin typeface="David" panose="020E0502060401010101" pitchFamily="34" charset="-79"/>
                <a:cs typeface="David" panose="020E0502060401010101" pitchFamily="34" charset="-79"/>
              </a:rPr>
              <a:t>וכיון שההפסד גדול ואי אפשר לעמוד בשמירת כל דיני השביעית להרבה אנשים שיושבים בארץ ישראל</a:t>
            </a:r>
            <a:r>
              <a:rPr lang="en-US" sz="2000" b="1" dirty="0" smtClean="0">
                <a:latin typeface="David" panose="020E0502060401010101" pitchFamily="34" charset="-79"/>
                <a:cs typeface="David" panose="020E0502060401010101" pitchFamily="34" charset="-79"/>
              </a:rPr>
              <a:t>  </a:t>
            </a:r>
            <a:r>
              <a:rPr lang="he-IL" sz="2000" b="1" dirty="0" smtClean="0">
                <a:latin typeface="David" panose="020E0502060401010101" pitchFamily="34" charset="-79"/>
                <a:cs typeface="David" panose="020E0502060401010101" pitchFamily="34" charset="-79"/>
              </a:rPr>
              <a:t>על כן יש אומרים שמותר למכור לכתחילה לנכרי כדי להפקיע קדושת שביעית.</a:t>
            </a:r>
            <a:r>
              <a:rPr lang="en-US" sz="2000" b="1" dirty="0" smtClean="0">
                <a:latin typeface="David" panose="020E0502060401010101" pitchFamily="34" charset="-79"/>
                <a:cs typeface="David" panose="020E0502060401010101" pitchFamily="34" charset="-79"/>
              </a:rPr>
              <a:t> </a:t>
            </a:r>
            <a:r>
              <a:rPr lang="he-IL" sz="2000" b="1" dirty="0" smtClean="0">
                <a:latin typeface="David" panose="020E0502060401010101" pitchFamily="34" charset="-79"/>
                <a:cs typeface="David" panose="020E0502060401010101" pitchFamily="34" charset="-79"/>
              </a:rPr>
              <a:t>ואחר כך מותר גם כן ישראל לעשות העבודה בקרקע ואין בה קדושת שביעית</a:t>
            </a:r>
            <a:r>
              <a:rPr lang="en-US" sz="2000" b="1" dirty="0" smtClean="0">
                <a:latin typeface="David" panose="020E0502060401010101" pitchFamily="34" charset="-79"/>
                <a:cs typeface="David" panose="020E0502060401010101" pitchFamily="34" charset="-79"/>
              </a:rPr>
              <a:t>, </a:t>
            </a:r>
            <a:r>
              <a:rPr lang="he-IL" sz="2000" b="1" dirty="0" smtClean="0">
                <a:latin typeface="David" panose="020E0502060401010101" pitchFamily="34" charset="-79"/>
                <a:cs typeface="David" panose="020E0502060401010101" pitchFamily="34" charset="-79"/>
              </a:rPr>
              <a:t>כשנעשה </a:t>
            </a:r>
            <a:r>
              <a:rPr lang="he-IL" sz="2000" b="1" dirty="0" err="1" smtClean="0">
                <a:latin typeface="David" panose="020E0502060401010101" pitchFamily="34" charset="-79"/>
                <a:cs typeface="David" panose="020E0502060401010101" pitchFamily="34" charset="-79"/>
              </a:rPr>
              <a:t>אגיסטון</a:t>
            </a:r>
            <a:r>
              <a:rPr lang="he-IL" sz="2000" b="1" dirty="0" smtClean="0">
                <a:latin typeface="David" panose="020E0502060401010101" pitchFamily="34" charset="-79"/>
                <a:cs typeface="David" panose="020E0502060401010101" pitchFamily="34" charset="-79"/>
              </a:rPr>
              <a:t> ופקיד מן הנכרי על הקרקע</a:t>
            </a:r>
            <a:r>
              <a:rPr lang="en-US" sz="2000" b="1" dirty="0" smtClean="0">
                <a:latin typeface="David" panose="020E0502060401010101" pitchFamily="34" charset="-79"/>
                <a:cs typeface="David" panose="020E0502060401010101" pitchFamily="34" charset="-79"/>
              </a:rPr>
              <a:t>.</a:t>
            </a:r>
            <a:r>
              <a:rPr lang="he-IL" sz="2000" b="1" dirty="0" smtClean="0">
                <a:latin typeface="David" panose="020E0502060401010101" pitchFamily="34" charset="-79"/>
                <a:cs typeface="David" panose="020E0502060401010101" pitchFamily="34" charset="-79"/>
              </a:rPr>
              <a:t> </a:t>
            </a:r>
            <a:r>
              <a:rPr lang="he-IL" sz="2000" dirty="0" err="1" smtClean="0">
                <a:latin typeface="David" panose="020E0502060401010101" pitchFamily="34" charset="-79"/>
                <a:cs typeface="David" panose="020E0502060401010101" pitchFamily="34" charset="-79"/>
              </a:rPr>
              <a:t>וסומכין</a:t>
            </a:r>
            <a:r>
              <a:rPr lang="he-IL" sz="2000" dirty="0" smtClean="0">
                <a:latin typeface="David" panose="020E0502060401010101" pitchFamily="34" charset="-79"/>
                <a:cs typeface="David" panose="020E0502060401010101" pitchFamily="34" charset="-79"/>
              </a:rPr>
              <a:t> על זה בשעת הדחק בזמן הזה</a:t>
            </a:r>
            <a:r>
              <a:rPr lang="en-US" sz="2000" dirty="0" smtClean="0">
                <a:latin typeface="David" panose="020E0502060401010101" pitchFamily="34" charset="-79"/>
                <a:cs typeface="David" panose="020E0502060401010101" pitchFamily="34" charset="-79"/>
              </a:rPr>
              <a:t>, </a:t>
            </a:r>
            <a:r>
              <a:rPr lang="he-IL" sz="2000" dirty="0" err="1" smtClean="0">
                <a:latin typeface="David" panose="020E0502060401010101" pitchFamily="34" charset="-79"/>
                <a:cs typeface="David" panose="020E0502060401010101" pitchFamily="34" charset="-79"/>
              </a:rPr>
              <a:t>שמצרפין</a:t>
            </a:r>
            <a:r>
              <a:rPr lang="he-IL" sz="2000" dirty="0" smtClean="0">
                <a:latin typeface="David" panose="020E0502060401010101" pitchFamily="34" charset="-79"/>
                <a:cs typeface="David" panose="020E0502060401010101" pitchFamily="34" charset="-79"/>
              </a:rPr>
              <a:t> לזה גם כן מה שיש ספק </a:t>
            </a:r>
            <a:r>
              <a:rPr lang="he-IL" sz="2000" dirty="0" err="1" smtClean="0">
                <a:latin typeface="David" panose="020E0502060401010101" pitchFamily="34" charset="-79"/>
                <a:cs typeface="David" panose="020E0502060401010101" pitchFamily="34" charset="-79"/>
              </a:rPr>
              <a:t>במנין</a:t>
            </a:r>
            <a:r>
              <a:rPr lang="he-IL" sz="2000" dirty="0" smtClean="0">
                <a:latin typeface="David" panose="020E0502060401010101" pitchFamily="34" charset="-79"/>
                <a:cs typeface="David" panose="020E0502060401010101" pitchFamily="34" charset="-79"/>
              </a:rPr>
              <a:t> שנת השמיטה</a:t>
            </a:r>
            <a:r>
              <a:rPr lang="en-US" sz="2000" dirty="0" smtClean="0">
                <a:latin typeface="David" panose="020E0502060401010101" pitchFamily="34" charset="-79"/>
                <a:cs typeface="David" panose="020E0502060401010101" pitchFamily="34" charset="-79"/>
              </a:rPr>
              <a:t>. </a:t>
            </a:r>
            <a:r>
              <a:rPr lang="he-IL" sz="2000" b="1" dirty="0" smtClean="0">
                <a:latin typeface="David" panose="020E0502060401010101" pitchFamily="34" charset="-79"/>
                <a:cs typeface="David" panose="020E0502060401010101" pitchFamily="34" charset="-79"/>
              </a:rPr>
              <a:t>אלא </a:t>
            </a:r>
            <a:r>
              <a:rPr lang="he-IL" sz="2000" b="1" dirty="0" err="1" smtClean="0">
                <a:latin typeface="David" panose="020E0502060401010101" pitchFamily="34" charset="-79"/>
                <a:cs typeface="David" panose="020E0502060401010101" pitchFamily="34" charset="-79"/>
              </a:rPr>
              <a:t>שעושין</a:t>
            </a:r>
            <a:r>
              <a:rPr lang="he-IL" sz="2000" b="1" dirty="0" smtClean="0">
                <a:latin typeface="David" panose="020E0502060401010101" pitchFamily="34" charset="-79"/>
                <a:cs typeface="David" panose="020E0502060401010101" pitchFamily="34" charset="-79"/>
              </a:rPr>
              <a:t> את העבודות שהן מן התורה</a:t>
            </a:r>
            <a:r>
              <a:rPr lang="en-US" sz="2000" b="1" dirty="0" smtClean="0">
                <a:latin typeface="David" panose="020E0502060401010101" pitchFamily="34" charset="-79"/>
                <a:cs typeface="David" panose="020E0502060401010101" pitchFamily="34" charset="-79"/>
              </a:rPr>
              <a:t>, </a:t>
            </a:r>
            <a:r>
              <a:rPr lang="he-IL" sz="2000" b="1" dirty="0" smtClean="0">
                <a:latin typeface="David" panose="020E0502060401010101" pitchFamily="34" charset="-79"/>
                <a:cs typeface="David" panose="020E0502060401010101" pitchFamily="34" charset="-79"/>
              </a:rPr>
              <a:t>שהן זריעה וקצירה זמירה ובצירה על ידי נכרי</a:t>
            </a:r>
            <a:r>
              <a:rPr lang="en-US" sz="2000" b="1" dirty="0" smtClean="0">
                <a:latin typeface="David" panose="020E0502060401010101" pitchFamily="34" charset="-79"/>
                <a:cs typeface="David" panose="020E0502060401010101" pitchFamily="34" charset="-79"/>
              </a:rPr>
              <a:t> . </a:t>
            </a:r>
            <a:r>
              <a:rPr lang="he-IL" sz="2000" b="1" dirty="0" smtClean="0">
                <a:latin typeface="David" panose="020E0502060401010101" pitchFamily="34" charset="-79"/>
                <a:cs typeface="David" panose="020E0502060401010101" pitchFamily="34" charset="-79"/>
              </a:rPr>
              <a:t>וגם חרישה עושים על ידי נכרי,</a:t>
            </a:r>
            <a:r>
              <a:rPr lang="en-US" sz="2000" b="1" dirty="0" smtClean="0">
                <a:latin typeface="David" panose="020E0502060401010101" pitchFamily="34" charset="-79"/>
                <a:cs typeface="David" panose="020E0502060401010101" pitchFamily="34" charset="-79"/>
              </a:rPr>
              <a:t> </a:t>
            </a:r>
            <a:r>
              <a:rPr lang="he-IL" sz="2000" b="1" dirty="0" smtClean="0">
                <a:latin typeface="David" panose="020E0502060401010101" pitchFamily="34" charset="-79"/>
                <a:cs typeface="David" panose="020E0502060401010101" pitchFamily="34" charset="-79"/>
              </a:rPr>
              <a:t>אם אפשר הדבר שלא לעשות על ידי ישראל.</a:t>
            </a:r>
            <a:endParaRPr lang="en-US" sz="2000" b="1" dirty="0" smtClean="0">
              <a:latin typeface="David" panose="020E0502060401010101" pitchFamily="34" charset="-79"/>
              <a:cs typeface="David" panose="020E0502060401010101" pitchFamily="34" charset="-79"/>
            </a:endParaRPr>
          </a:p>
          <a:p>
            <a:pPr>
              <a:lnSpc>
                <a:spcPct val="170000"/>
              </a:lnSpc>
            </a:pPr>
            <a:endParaRPr lang="he-IL" sz="2000" dirty="0" smtClean="0">
              <a:latin typeface="David" panose="020E0502060401010101" pitchFamily="34" charset="-79"/>
              <a:cs typeface="David" panose="020E0502060401010101" pitchFamily="34" charset="-79"/>
            </a:endParaRPr>
          </a:p>
          <a:p>
            <a:pPr>
              <a:lnSpc>
                <a:spcPct val="170000"/>
              </a:lnSpc>
              <a:buNone/>
            </a:pPr>
            <a:endParaRPr lang="he-IL" sz="2000"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4800" y="332656"/>
            <a:ext cx="8686800" cy="838200"/>
          </a:xfrm>
        </p:spPr>
        <p:txBody>
          <a:bodyPr/>
          <a:lstStyle/>
          <a:p>
            <a:pPr algn="ct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6. הערמה</a:t>
            </a:r>
            <a:r>
              <a:rPr lang="en-US"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  </a:t>
            </a: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בשביעית</a:t>
            </a:r>
            <a:endParaRPr lang="he-IL"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357298"/>
            <a:ext cx="8229600" cy="4929222"/>
          </a:xfrm>
        </p:spPr>
        <p:txBody>
          <a:bodyPr>
            <a:normAutofit lnSpcReduction="10000"/>
          </a:bodyPr>
          <a:lstStyle/>
          <a:p>
            <a:pPr marL="0" indent="0" algn="just">
              <a:lnSpc>
                <a:spcPct val="160000"/>
              </a:lnSpc>
              <a:buNone/>
              <a:defRPr/>
            </a:pPr>
            <a:r>
              <a:rPr lang="he-IL" sz="2000" b="1" u="sng" dirty="0" smtClean="0">
                <a:latin typeface="David" panose="020E0502060401010101" pitchFamily="34" charset="-79"/>
                <a:cs typeface="David" panose="020E0502060401010101" pitchFamily="34" charset="-79"/>
              </a:rPr>
              <a:t>משנה מסכת תמורה פרק ה משנה א</a:t>
            </a:r>
            <a:endParaRPr lang="en-US" sz="2000" b="1" u="sng" dirty="0" smtClean="0">
              <a:latin typeface="David" panose="020E0502060401010101" pitchFamily="34" charset="-79"/>
              <a:cs typeface="David" panose="020E0502060401010101" pitchFamily="34" charset="-79"/>
            </a:endParaRPr>
          </a:p>
          <a:p>
            <a:pPr algn="just">
              <a:lnSpc>
                <a:spcPct val="160000"/>
              </a:lnSpc>
              <a:buFont typeface="Wingdings" panose="05000000000000000000" pitchFamily="2" charset="2"/>
              <a:buChar char="q"/>
              <a:defRPr/>
            </a:pPr>
            <a:r>
              <a:rPr lang="he-IL" sz="2000" dirty="0" smtClean="0">
                <a:latin typeface="David" panose="020E0502060401010101" pitchFamily="34" charset="-79"/>
                <a:cs typeface="David" panose="020E0502060401010101" pitchFamily="34" charset="-79"/>
              </a:rPr>
              <a:t>כיצד מערימים על הבכור? מבכרת </a:t>
            </a:r>
            <a:r>
              <a:rPr lang="he-IL" sz="2000" dirty="0" err="1" smtClean="0">
                <a:latin typeface="David" panose="020E0502060401010101" pitchFamily="34" charset="-79"/>
                <a:cs typeface="David" panose="020E0502060401010101" pitchFamily="34" charset="-79"/>
              </a:rPr>
              <a:t>שהיתה</a:t>
            </a:r>
            <a:r>
              <a:rPr lang="he-IL" sz="2000" dirty="0" smtClean="0">
                <a:latin typeface="David" panose="020E0502060401010101" pitchFamily="34" charset="-79"/>
                <a:cs typeface="David" panose="020E0502060401010101" pitchFamily="34" charset="-79"/>
              </a:rPr>
              <a:t> מעוברת אומר מה שבמעיה של זו אם זכר עולה, ילדה זכר יקרב עולה. ואם נקבה זבחי שלמים, ילדה נקבה תקרב שלמים. אם זכר עולה אם נקבה זבחי שלמים, ילדה זכר ונקבה הזכר יקרב עולה והנקבה תקרב שלמים</a:t>
            </a:r>
          </a:p>
          <a:p>
            <a:pPr marL="0" indent="0" algn="just">
              <a:lnSpc>
                <a:spcPct val="160000"/>
              </a:lnSpc>
              <a:buNone/>
              <a:defRPr/>
            </a:pPr>
            <a:r>
              <a:rPr lang="he-IL" sz="2000" b="1" u="sng" dirty="0" smtClean="0">
                <a:latin typeface="David" panose="020E0502060401010101" pitchFamily="34" charset="-79"/>
                <a:cs typeface="David" panose="020E0502060401010101" pitchFamily="34" charset="-79"/>
              </a:rPr>
              <a:t>רמב"ם </a:t>
            </a:r>
            <a:r>
              <a:rPr lang="he-IL" sz="2000" b="1" u="sng" dirty="0" err="1" smtClean="0">
                <a:latin typeface="David" panose="020E0502060401010101" pitchFamily="34" charset="-79"/>
                <a:cs typeface="David" panose="020E0502060401010101" pitchFamily="34" charset="-79"/>
              </a:rPr>
              <a:t>פיה"מ</a:t>
            </a:r>
            <a:endParaRPr lang="en-US" sz="2000" b="1" u="sng" dirty="0" smtClean="0">
              <a:latin typeface="David" panose="020E0502060401010101" pitchFamily="34" charset="-79"/>
              <a:cs typeface="David" panose="020E0502060401010101" pitchFamily="34" charset="-79"/>
            </a:endParaRPr>
          </a:p>
          <a:p>
            <a:pPr algn="just">
              <a:lnSpc>
                <a:spcPct val="160000"/>
              </a:lnSpc>
              <a:buFont typeface="Wingdings" panose="05000000000000000000" pitchFamily="2" charset="2"/>
              <a:buChar char="q"/>
              <a:defRPr/>
            </a:pPr>
            <a:r>
              <a:rPr lang="he-IL" sz="2000" dirty="0" smtClean="0">
                <a:latin typeface="David" panose="020E0502060401010101" pitchFamily="34" charset="-79"/>
                <a:cs typeface="David" panose="020E0502060401010101" pitchFamily="34" charset="-79"/>
              </a:rPr>
              <a:t>התחבולה המותרת נקראת </a:t>
            </a:r>
            <a:r>
              <a:rPr lang="he-IL" sz="2000" b="1" dirty="0" smtClean="0">
                <a:latin typeface="David" panose="020E0502060401010101" pitchFamily="34" charset="-79"/>
                <a:cs typeface="David" panose="020E0502060401010101" pitchFamily="34" charset="-79"/>
              </a:rPr>
              <a:t>הערמה,</a:t>
            </a:r>
            <a:r>
              <a:rPr lang="he-IL" sz="2000" dirty="0" smtClean="0">
                <a:latin typeface="David" panose="020E0502060401010101" pitchFamily="34" charset="-79"/>
                <a:cs typeface="David" panose="020E0502060401010101" pitchFamily="34" charset="-79"/>
              </a:rPr>
              <a:t> ושאינה מותרת </a:t>
            </a:r>
            <a:r>
              <a:rPr lang="he-IL" sz="2000" b="1" dirty="0" smtClean="0">
                <a:latin typeface="David" panose="020E0502060401010101" pitchFamily="34" charset="-79"/>
                <a:cs typeface="David" panose="020E0502060401010101" pitchFamily="34" charset="-79"/>
              </a:rPr>
              <a:t>מרמה.</a:t>
            </a:r>
          </a:p>
          <a:p>
            <a:pPr marL="0" indent="0" algn="just">
              <a:lnSpc>
                <a:spcPct val="150000"/>
              </a:lnSpc>
              <a:buNone/>
              <a:defRPr/>
            </a:pPr>
            <a:r>
              <a:rPr lang="he-IL" sz="2000" b="1" u="sng" dirty="0" smtClean="0">
                <a:latin typeface="David" panose="020E0502060401010101" pitchFamily="34" charset="-79"/>
                <a:cs typeface="David" panose="020E0502060401010101" pitchFamily="34" charset="-79"/>
              </a:rPr>
              <a:t>ירושלמי </a:t>
            </a:r>
            <a:r>
              <a:rPr lang="he-IL" sz="2000" b="1" u="sng" dirty="0">
                <a:latin typeface="David" panose="020E0502060401010101" pitchFamily="34" charset="-79"/>
                <a:cs typeface="David" panose="020E0502060401010101" pitchFamily="34" charset="-79"/>
              </a:rPr>
              <a:t>יבמות פ"ט </a:t>
            </a:r>
            <a:r>
              <a:rPr lang="he-IL" sz="2000" b="1" u="sng" dirty="0" err="1" smtClean="0">
                <a:latin typeface="David" panose="020E0502060401010101" pitchFamily="34" charset="-79"/>
                <a:cs typeface="David" panose="020E0502060401010101" pitchFamily="34" charset="-79"/>
              </a:rPr>
              <a:t>הי"ב</a:t>
            </a:r>
            <a:endParaRPr lang="he-IL" sz="2000" b="1" u="sng" dirty="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defRPr/>
            </a:pPr>
            <a:r>
              <a:rPr lang="he-IL" sz="2000" dirty="0">
                <a:latin typeface="David" panose="020E0502060401010101" pitchFamily="34" charset="-79"/>
                <a:cs typeface="David" panose="020E0502060401010101" pitchFamily="34" charset="-79"/>
              </a:rPr>
              <a:t>ומהו להערים? וכי רבי טרפון אביהן של כל ישראל לא הערים.  </a:t>
            </a:r>
            <a:r>
              <a:rPr lang="he-IL" sz="2000" b="1" dirty="0">
                <a:latin typeface="David" panose="020E0502060401010101" pitchFamily="34" charset="-79"/>
                <a:cs typeface="David" panose="020E0502060401010101" pitchFamily="34" charset="-79"/>
              </a:rPr>
              <a:t>קידש  שלש  מאות  נשים  בימי  רעבון על מנת  להאכילן  בתרומה. </a:t>
            </a:r>
            <a:endParaRPr lang="en-US" sz="2000" b="1" dirty="0">
              <a:latin typeface="David" panose="020E0502060401010101" pitchFamily="34" charset="-79"/>
              <a:cs typeface="David" panose="020E0502060401010101" pitchFamily="34" charset="-79"/>
            </a:endParaRPr>
          </a:p>
          <a:p>
            <a:pPr algn="just">
              <a:lnSpc>
                <a:spcPct val="160000"/>
              </a:lnSpc>
              <a:defRPr/>
            </a:pPr>
            <a:endParaRPr lang="he-IL" sz="2000"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lvl="0"/>
            <a:r>
              <a:rPr lang="en-US" dirty="0" smtClean="0"/>
              <a:t/>
            </a:r>
            <a:br>
              <a:rPr lang="en-US" dirty="0" smtClean="0"/>
            </a:br>
            <a:endParaRPr lang="he-IL" dirty="0"/>
          </a:p>
        </p:txBody>
      </p:sp>
      <p:sp>
        <p:nvSpPr>
          <p:cNvPr id="3" name="מציין מיקום תוכן 2"/>
          <p:cNvSpPr>
            <a:spLocks noGrp="1"/>
          </p:cNvSpPr>
          <p:nvPr>
            <p:ph idx="1"/>
          </p:nvPr>
        </p:nvSpPr>
        <p:spPr>
          <a:xfrm>
            <a:off x="323528" y="357166"/>
            <a:ext cx="8568952" cy="6240186"/>
          </a:xfrm>
        </p:spPr>
        <p:txBody>
          <a:bodyPr>
            <a:normAutofit fontScale="47500" lnSpcReduction="20000"/>
          </a:bodyPr>
          <a:lstStyle/>
          <a:p>
            <a:pPr>
              <a:lnSpc>
                <a:spcPct val="170000"/>
              </a:lnSpc>
            </a:pPr>
            <a:endParaRPr lang="he-IL" b="1" dirty="0" smtClean="0"/>
          </a:p>
          <a:p>
            <a:pPr>
              <a:lnSpc>
                <a:spcPct val="170000"/>
              </a:lnSpc>
            </a:pPr>
            <a:endParaRPr lang="he-IL" b="1" dirty="0" smtClean="0"/>
          </a:p>
          <a:p>
            <a:pPr marL="0" indent="0">
              <a:lnSpc>
                <a:spcPct val="170000"/>
              </a:lnSpc>
              <a:buNone/>
            </a:pPr>
            <a:r>
              <a:rPr lang="he-IL" sz="3800" b="1" u="sng" dirty="0" smtClean="0">
                <a:latin typeface="David" panose="020E0502060401010101" pitchFamily="34" charset="-79"/>
                <a:cs typeface="David" panose="020E0502060401010101" pitchFamily="34" charset="-79"/>
              </a:rPr>
              <a:t>שו"ת ישועות מלכו חלק יורה דעה סימן </a:t>
            </a:r>
            <a:r>
              <a:rPr lang="he-IL" sz="3800" b="1" u="sng" dirty="0" err="1" smtClean="0">
                <a:latin typeface="David" panose="020E0502060401010101" pitchFamily="34" charset="-79"/>
                <a:cs typeface="David" panose="020E0502060401010101" pitchFamily="34" charset="-79"/>
              </a:rPr>
              <a:t>נג</a:t>
            </a:r>
            <a:r>
              <a:rPr lang="he-IL" sz="3800" b="1" u="sng" dirty="0" smtClean="0">
                <a:latin typeface="David" panose="020E0502060401010101" pitchFamily="34" charset="-79"/>
                <a:cs typeface="David" panose="020E0502060401010101" pitchFamily="34" charset="-79"/>
              </a:rPr>
              <a:t> </a:t>
            </a:r>
            <a:endParaRPr lang="en-US" sz="3800" u="sng" dirty="0" smtClean="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sz="3800" dirty="0" smtClean="0">
                <a:latin typeface="David" panose="020E0502060401010101" pitchFamily="34" charset="-79"/>
                <a:cs typeface="David" panose="020E0502060401010101" pitchFamily="34" charset="-79"/>
              </a:rPr>
              <a:t>תמה אני הלא למכור הקרקע הוא היתר פשוט וכל ישראל הדרים בח"ל נוהגים כן, </a:t>
            </a:r>
            <a:r>
              <a:rPr lang="he-IL" sz="3800" b="1" dirty="0" smtClean="0">
                <a:latin typeface="David" panose="020E0502060401010101" pitchFamily="34" charset="-79"/>
                <a:cs typeface="David" panose="020E0502060401010101" pitchFamily="34" charset="-79"/>
              </a:rPr>
              <a:t>הן </a:t>
            </a:r>
            <a:r>
              <a:rPr lang="he-IL" sz="3800" b="1" dirty="0" err="1" smtClean="0">
                <a:latin typeface="David" panose="020E0502060401010101" pitchFamily="34" charset="-79"/>
                <a:cs typeface="David" panose="020E0502060401010101" pitchFamily="34" charset="-79"/>
              </a:rPr>
              <a:t>לענין</a:t>
            </a:r>
            <a:r>
              <a:rPr lang="he-IL" sz="3800" b="1" dirty="0" smtClean="0">
                <a:latin typeface="David" panose="020E0502060401010101" pitchFamily="34" charset="-79"/>
                <a:cs typeface="David" panose="020E0502060401010101" pitchFamily="34" charset="-79"/>
              </a:rPr>
              <a:t> מכירת בכורים והן </a:t>
            </a:r>
            <a:r>
              <a:rPr lang="he-IL" sz="3800" b="1" dirty="0" err="1" smtClean="0">
                <a:latin typeface="David" panose="020E0502060401010101" pitchFamily="34" charset="-79"/>
                <a:cs typeface="David" panose="020E0502060401010101" pitchFamily="34" charset="-79"/>
              </a:rPr>
              <a:t>לענין</a:t>
            </a:r>
            <a:r>
              <a:rPr lang="he-IL" sz="3800" b="1" dirty="0" smtClean="0">
                <a:latin typeface="David" panose="020E0502060401010101" pitchFamily="34" charset="-79"/>
                <a:cs typeface="David" panose="020E0502060401010101" pitchFamily="34" charset="-79"/>
              </a:rPr>
              <a:t> מכירת חמץ בפסח והן היהודים אשר יש להם כפרים ושדות בשבתות השנה</a:t>
            </a:r>
            <a:r>
              <a:rPr lang="he-IL" sz="3800" dirty="0" smtClean="0">
                <a:latin typeface="David" panose="020E0502060401010101" pitchFamily="34" charset="-79"/>
                <a:cs typeface="David" panose="020E0502060401010101" pitchFamily="34" charset="-79"/>
              </a:rPr>
              <a:t>, ואם כי בהיות ישראל על אדמתם חלילה להם למכר באשר הבטיח להם השי"ת </a:t>
            </a:r>
            <a:r>
              <a:rPr lang="he-IL" sz="3800" dirty="0" err="1" smtClean="0">
                <a:latin typeface="David" panose="020E0502060401010101" pitchFamily="34" charset="-79"/>
                <a:cs typeface="David" panose="020E0502060401010101" pitchFamily="34" charset="-79"/>
              </a:rPr>
              <a:t>וצויתי</a:t>
            </a:r>
            <a:r>
              <a:rPr lang="he-IL" sz="3800" dirty="0" smtClean="0">
                <a:latin typeface="David" panose="020E0502060401010101" pitchFamily="34" charset="-79"/>
                <a:cs typeface="David" panose="020E0502060401010101" pitchFamily="34" charset="-79"/>
              </a:rPr>
              <a:t> את ברכתי לא כן </a:t>
            </a:r>
            <a:r>
              <a:rPr lang="he-IL" sz="3800" dirty="0" err="1" smtClean="0">
                <a:latin typeface="David" panose="020E0502060401010101" pitchFamily="34" charset="-79"/>
                <a:cs typeface="David" panose="020E0502060401010101" pitchFamily="34" charset="-79"/>
              </a:rPr>
              <a:t>בזה"ז</a:t>
            </a:r>
            <a:r>
              <a:rPr lang="he-IL" sz="3800" dirty="0" smtClean="0">
                <a:latin typeface="David" panose="020E0502060401010101" pitchFamily="34" charset="-79"/>
                <a:cs typeface="David" panose="020E0502060401010101" pitchFamily="34" charset="-79"/>
              </a:rPr>
              <a:t> </a:t>
            </a:r>
            <a:r>
              <a:rPr lang="he-IL" sz="3800" dirty="0" err="1" smtClean="0">
                <a:latin typeface="David" panose="020E0502060401010101" pitchFamily="34" charset="-79"/>
                <a:cs typeface="David" panose="020E0502060401010101" pitchFamily="34" charset="-79"/>
              </a:rPr>
              <a:t>שבעו"ה</a:t>
            </a:r>
            <a:r>
              <a:rPr lang="he-IL" sz="3800" dirty="0" smtClean="0">
                <a:latin typeface="David" panose="020E0502060401010101" pitchFamily="34" charset="-79"/>
                <a:cs typeface="David" panose="020E0502060401010101" pitchFamily="34" charset="-79"/>
              </a:rPr>
              <a:t> מעט מן המעט אשר יש להם נחלת שדה, בפרט כי גדולי רבני ספרד אשר </a:t>
            </a:r>
            <a:r>
              <a:rPr lang="he-IL" sz="3800" dirty="0" err="1" smtClean="0">
                <a:latin typeface="David" panose="020E0502060401010101" pitchFamily="34" charset="-79"/>
                <a:cs typeface="David" panose="020E0502060401010101" pitchFamily="34" charset="-79"/>
              </a:rPr>
              <a:t>צפרנם</a:t>
            </a:r>
            <a:r>
              <a:rPr lang="he-IL" sz="3800" dirty="0" smtClean="0">
                <a:latin typeface="David" panose="020E0502060401010101" pitchFamily="34" charset="-79"/>
                <a:cs typeface="David" panose="020E0502060401010101" pitchFamily="34" charset="-79"/>
              </a:rPr>
              <a:t> עבה </a:t>
            </a:r>
            <a:r>
              <a:rPr lang="he-IL" sz="3800" dirty="0" err="1" smtClean="0">
                <a:latin typeface="David" panose="020E0502060401010101" pitchFamily="34" charset="-79"/>
                <a:cs typeface="David" panose="020E0502060401010101" pitchFamily="34" charset="-79"/>
              </a:rPr>
              <a:t>מכריסם</a:t>
            </a:r>
            <a:r>
              <a:rPr lang="he-IL" sz="3800" dirty="0" smtClean="0">
                <a:latin typeface="David" panose="020E0502060401010101" pitchFamily="34" charset="-79"/>
                <a:cs typeface="David" panose="020E0502060401010101" pitchFamily="34" charset="-79"/>
              </a:rPr>
              <a:t> של חכמי אשכנז הם מתירים שיעבדו הנכרים בשביעית ע"י מכירה, ......אמנם אני לא כתבתי לא לאיסור ולא להיתר כ"א המכתב הראשון אשר כתבתי בהיתר המכירה, </a:t>
            </a:r>
            <a:r>
              <a:rPr lang="he-IL" sz="3800" b="1" dirty="0" smtClean="0">
                <a:latin typeface="David" panose="020E0502060401010101" pitchFamily="34" charset="-79"/>
                <a:cs typeface="David" panose="020E0502060401010101" pitchFamily="34" charset="-79"/>
              </a:rPr>
              <a:t>ומעולם לא עלה על דעתי שיהי' איש חושש בזה להחמיר</a:t>
            </a:r>
            <a:r>
              <a:rPr lang="he-IL" sz="3800" dirty="0" smtClean="0">
                <a:latin typeface="David" panose="020E0502060401010101" pitchFamily="34" charset="-79"/>
                <a:cs typeface="David" panose="020E0502060401010101" pitchFamily="34" charset="-79"/>
              </a:rPr>
              <a:t>: </a:t>
            </a:r>
            <a:endParaRPr lang="en-US" sz="3800" dirty="0" smtClean="0">
              <a:latin typeface="David" panose="020E0502060401010101" pitchFamily="34" charset="-79"/>
              <a:cs typeface="David" panose="020E0502060401010101" pitchFamily="34" charset="-79"/>
            </a:endParaRPr>
          </a:p>
          <a:p>
            <a:pPr marL="0" indent="0">
              <a:lnSpc>
                <a:spcPct val="170000"/>
              </a:lnSpc>
              <a:buNone/>
            </a:pPr>
            <a:r>
              <a:rPr lang="he-IL" sz="3800" b="1" u="sng" dirty="0" smtClean="0">
                <a:latin typeface="David" panose="020E0502060401010101" pitchFamily="34" charset="-79"/>
                <a:cs typeface="David" panose="020E0502060401010101" pitchFamily="34" charset="-79"/>
              </a:rPr>
              <a:t>אגרות הראיה </a:t>
            </a:r>
            <a:r>
              <a:rPr lang="he-IL" sz="3800" b="1" u="sng" dirty="0" err="1" smtClean="0">
                <a:latin typeface="David" panose="020E0502060401010101" pitchFamily="34" charset="-79"/>
                <a:cs typeface="David" panose="020E0502060401010101" pitchFamily="34" charset="-79"/>
              </a:rPr>
              <a:t>שיב</a:t>
            </a:r>
            <a:endParaRPr lang="en-US" sz="3800" u="sng" dirty="0" smtClean="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sz="3800" dirty="0" smtClean="0">
                <a:latin typeface="David" panose="020E0502060401010101" pitchFamily="34" charset="-79"/>
                <a:cs typeface="David" panose="020E0502060401010101" pitchFamily="34" charset="-79"/>
              </a:rPr>
              <a:t>ובלבד שלא יוציא ח"ו לעז על היתר המכירה, </a:t>
            </a:r>
            <a:r>
              <a:rPr lang="he-IL" sz="3800" dirty="0" err="1" smtClean="0">
                <a:latin typeface="David" panose="020E0502060401010101" pitchFamily="34" charset="-79"/>
                <a:cs typeface="David" panose="020E0502060401010101" pitchFamily="34" charset="-79"/>
              </a:rPr>
              <a:t>שהתירים</a:t>
            </a:r>
            <a:r>
              <a:rPr lang="he-IL" sz="3800" dirty="0" smtClean="0">
                <a:latin typeface="David" panose="020E0502060401010101" pitchFamily="34" charset="-79"/>
                <a:cs typeface="David" panose="020E0502060401010101" pitchFamily="34" charset="-79"/>
              </a:rPr>
              <a:t> כאלה אנו נוהגים בדברים חמורים מאד, בבכור לעניין קדשים בחוץ, שבכרת לכמה </a:t>
            </a:r>
            <a:r>
              <a:rPr lang="he-IL" sz="3800" dirty="0" err="1" smtClean="0">
                <a:latin typeface="David" panose="020E0502060401010101" pitchFamily="34" charset="-79"/>
                <a:cs typeface="David" panose="020E0502060401010101" pitchFamily="34" charset="-79"/>
              </a:rPr>
              <a:t>רבוותא</a:t>
            </a:r>
            <a:r>
              <a:rPr lang="he-IL" sz="3800" dirty="0" smtClean="0">
                <a:latin typeface="David" panose="020E0502060401010101" pitchFamily="34" charset="-79"/>
                <a:cs typeface="David" panose="020E0502060401010101" pitchFamily="34" charset="-79"/>
              </a:rPr>
              <a:t> גם </a:t>
            </a:r>
            <a:r>
              <a:rPr lang="he-IL" sz="3800" dirty="0" err="1" smtClean="0">
                <a:latin typeface="David" panose="020E0502060401010101" pitchFamily="34" charset="-79"/>
                <a:cs typeface="David" panose="020E0502060401010101" pitchFamily="34" charset="-79"/>
              </a:rPr>
              <a:t>בזה"ז</a:t>
            </a:r>
            <a:r>
              <a:rPr lang="he-IL" sz="3800" dirty="0" smtClean="0">
                <a:latin typeface="David" panose="020E0502060401010101" pitchFamily="34" charset="-79"/>
                <a:cs typeface="David" panose="020E0502060401010101" pitchFamily="34" charset="-79"/>
              </a:rPr>
              <a:t>, ועוד כמה מילי, חמץ ושבת ורבית. </a:t>
            </a:r>
            <a:r>
              <a:rPr lang="he-IL" sz="3800" b="1" dirty="0" smtClean="0">
                <a:latin typeface="David" panose="020E0502060401010101" pitchFamily="34" charset="-79"/>
                <a:cs typeface="David" panose="020E0502060401010101" pitchFamily="34" charset="-79"/>
              </a:rPr>
              <a:t>ובאמת אין זו הערמה, כי ניחא לישראל </a:t>
            </a:r>
            <a:r>
              <a:rPr lang="he-IL" sz="3800" b="1" dirty="0" err="1" smtClean="0">
                <a:latin typeface="David" panose="020E0502060401010101" pitchFamily="34" charset="-79"/>
                <a:cs typeface="David" panose="020E0502060401010101" pitchFamily="34" charset="-79"/>
              </a:rPr>
              <a:t>לאפקועי</a:t>
            </a:r>
            <a:r>
              <a:rPr lang="he-IL" sz="3800" b="1" dirty="0" smtClean="0">
                <a:latin typeface="David" panose="020E0502060401010101" pitchFamily="34" charset="-79"/>
                <a:cs typeface="David" panose="020E0502060401010101" pitchFamily="34" charset="-79"/>
              </a:rPr>
              <a:t> האיסור </a:t>
            </a:r>
            <a:r>
              <a:rPr lang="he-IL" sz="3800" b="1" dirty="0" err="1" smtClean="0">
                <a:latin typeface="David" panose="020E0502060401010101" pitchFamily="34" charset="-79"/>
                <a:cs typeface="David" panose="020E0502060401010101" pitchFamily="34" charset="-79"/>
              </a:rPr>
              <a:t>ומשו"ה</a:t>
            </a:r>
            <a:r>
              <a:rPr lang="he-IL" sz="3800" b="1" dirty="0" smtClean="0">
                <a:latin typeface="David" panose="020E0502060401010101" pitchFamily="34" charset="-79"/>
                <a:cs typeface="David" panose="020E0502060401010101" pitchFamily="34" charset="-79"/>
              </a:rPr>
              <a:t> גמרו ומקנו.</a:t>
            </a:r>
            <a:endParaRPr lang="en-US" sz="3800" b="1" dirty="0" smtClean="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היתר"/>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מלבן 1"/>
          <p:cNvSpPr/>
          <p:nvPr/>
        </p:nvSpPr>
        <p:spPr>
          <a:xfrm>
            <a:off x="0" y="0"/>
            <a:ext cx="3382657" cy="923330"/>
          </a:xfrm>
          <a:prstGeom prst="rect">
            <a:avLst/>
          </a:prstGeom>
        </p:spPr>
        <p:style>
          <a:lnRef idx="1">
            <a:schemeClr val="accent3"/>
          </a:lnRef>
          <a:fillRef idx="3">
            <a:schemeClr val="accent3"/>
          </a:fillRef>
          <a:effectRef idx="2">
            <a:schemeClr val="accent3"/>
          </a:effectRef>
          <a:fontRef idx="minor">
            <a:schemeClr val="lt1"/>
          </a:fontRef>
        </p:style>
        <p:txBody>
          <a:bodyPr wrap="none" lIns="91440" tIns="45720" rIns="91440" bIns="45720">
            <a:spAutoFit/>
          </a:bodyPr>
          <a:lstStyle/>
          <a:p>
            <a:pPr algn="ctr"/>
            <a:r>
              <a:rPr lang="he-IL" sz="5400" b="1" kern="10" cap="none" spc="0"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היתר מכירה</a:t>
            </a:r>
            <a:endParaRPr lang="he-IL" sz="5400" b="1" cap="none" spc="0"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286544"/>
            <a:ext cx="8686800" cy="838200"/>
          </a:xfrm>
        </p:spPr>
        <p:txBody>
          <a:bodyPr/>
          <a:lstStyle/>
          <a:p>
            <a:pPr algn="ct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7. מכירה לא רשומה בטאבו</a:t>
            </a:r>
            <a:endParaRPr lang="he-IL"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304800" y="1554162"/>
            <a:ext cx="8686800" cy="5115197"/>
          </a:xfrm>
        </p:spPr>
        <p:txBody>
          <a:bodyPr>
            <a:normAutofit fontScale="92500" lnSpcReduction="10000"/>
          </a:bodyPr>
          <a:lstStyle/>
          <a:p>
            <a:pPr marL="0" indent="0" algn="just">
              <a:lnSpc>
                <a:spcPct val="160000"/>
              </a:lnSpc>
              <a:buNone/>
            </a:pPr>
            <a:r>
              <a:rPr lang="he-IL" sz="2000" b="1" u="sng" dirty="0" smtClean="0">
                <a:latin typeface="David" panose="020E0502060401010101" pitchFamily="34" charset="-79"/>
                <a:cs typeface="David" panose="020E0502060401010101" pitchFamily="34" charset="-79"/>
              </a:rPr>
              <a:t>הקדמה לבית </a:t>
            </a:r>
            <a:r>
              <a:rPr lang="he-IL" sz="2000" b="1" u="sng" dirty="0" err="1" smtClean="0">
                <a:latin typeface="David" panose="020E0502060401010101" pitchFamily="34" charset="-79"/>
                <a:cs typeface="David" panose="020E0502060401010101" pitchFamily="34" charset="-79"/>
              </a:rPr>
              <a:t>רידב"ז</a:t>
            </a:r>
            <a:endParaRPr lang="en-US" sz="2000" u="sng" dirty="0" smtClean="0">
              <a:latin typeface="David" panose="020E0502060401010101" pitchFamily="34" charset="-79"/>
              <a:cs typeface="David" panose="020E0502060401010101" pitchFamily="34" charset="-79"/>
            </a:endParaRPr>
          </a:p>
          <a:p>
            <a:pPr algn="just">
              <a:lnSpc>
                <a:spcPct val="160000"/>
              </a:lnSpc>
              <a:buFont typeface="Wingdings" panose="05000000000000000000" pitchFamily="2" charset="2"/>
              <a:buChar char="q"/>
            </a:pPr>
            <a:r>
              <a:rPr lang="he-IL" sz="2000" dirty="0" smtClean="0">
                <a:latin typeface="David" panose="020E0502060401010101" pitchFamily="34" charset="-79"/>
                <a:cs typeface="David" panose="020E0502060401010101" pitchFamily="34" charset="-79"/>
              </a:rPr>
              <a:t>והנה מלבד שאסור למכור קרקע בארץ ישראל ומלבד עוד איסורים התלויים בזה, עצם גוף המכירה הלכה פשוטה </a:t>
            </a:r>
            <a:r>
              <a:rPr lang="he-IL" sz="2000" b="1" dirty="0" smtClean="0">
                <a:latin typeface="David" panose="020E0502060401010101" pitchFamily="34" charset="-79"/>
                <a:cs typeface="David" panose="020E0502060401010101" pitchFamily="34" charset="-79"/>
              </a:rPr>
              <a:t>שבקרקעות לא מועיל המכירה אם לא נעשה בערכאות הממשלה</a:t>
            </a:r>
            <a:r>
              <a:rPr lang="he-IL" sz="2000" dirty="0" smtClean="0">
                <a:latin typeface="David" panose="020E0502060401010101" pitchFamily="34" charset="-79"/>
                <a:cs typeface="David" panose="020E0502060401010101" pitchFamily="34" charset="-79"/>
              </a:rPr>
              <a:t>. וע"כ הגע בעצמך </a:t>
            </a:r>
            <a:r>
              <a:rPr lang="he-IL" sz="2000" b="1" dirty="0" smtClean="0">
                <a:latin typeface="David" panose="020E0502060401010101" pitchFamily="34" charset="-79"/>
                <a:cs typeface="David" panose="020E0502060401010101" pitchFamily="34" charset="-79"/>
              </a:rPr>
              <a:t>אם הרב </a:t>
            </a:r>
            <a:r>
              <a:rPr lang="he-IL" sz="2000" b="1" dirty="0" err="1" smtClean="0">
                <a:latin typeface="David" panose="020E0502060401010101" pitchFamily="34" charset="-79"/>
                <a:cs typeface="David" panose="020E0502060401010101" pitchFamily="34" charset="-79"/>
              </a:rPr>
              <a:t>דיפו</a:t>
            </a:r>
            <a:r>
              <a:rPr lang="he-IL" sz="2000" b="1" dirty="0" smtClean="0">
                <a:latin typeface="David" panose="020E0502060401010101" pitchFamily="34" charset="-79"/>
                <a:cs typeface="David" panose="020E0502060401010101" pitchFamily="34" charset="-79"/>
              </a:rPr>
              <a:t> כתב על חתיכת נייר שטר מכירה </a:t>
            </a:r>
            <a:r>
              <a:rPr lang="he-IL" sz="2000" b="1" dirty="0" err="1" smtClean="0">
                <a:latin typeface="David" panose="020E0502060401010101" pitchFamily="34" charset="-79"/>
                <a:cs typeface="David" panose="020E0502060401010101" pitchFamily="34" charset="-79"/>
              </a:rPr>
              <a:t>להערבי</a:t>
            </a:r>
            <a:r>
              <a:rPr lang="he-IL" sz="2000" b="1" dirty="0" smtClean="0">
                <a:latin typeface="David" panose="020E0502060401010101" pitchFamily="34" charset="-79"/>
                <a:cs typeface="David" panose="020E0502060401010101" pitchFamily="34" charset="-79"/>
              </a:rPr>
              <a:t> היחף שכל ארץ ישראל שביד היהודים שייך לו – האם בזה קנה הערבי </a:t>
            </a:r>
            <a:r>
              <a:rPr lang="he-IL" sz="2000" b="1" dirty="0" err="1" smtClean="0">
                <a:latin typeface="David" panose="020E0502060401010101" pitchFamily="34" charset="-79"/>
                <a:cs typeface="David" panose="020E0502060401010101" pitchFamily="34" charset="-79"/>
              </a:rPr>
              <a:t>ונפקעה</a:t>
            </a:r>
            <a:r>
              <a:rPr lang="he-IL" sz="2000" b="1" dirty="0" smtClean="0">
                <a:latin typeface="David" panose="020E0502060401010101" pitchFamily="34" charset="-79"/>
                <a:cs typeface="David" panose="020E0502060401010101" pitchFamily="34" charset="-79"/>
              </a:rPr>
              <a:t> א"י מן קדושתה </a:t>
            </a:r>
            <a:r>
              <a:rPr lang="he-IL" sz="2000" dirty="0" smtClean="0">
                <a:latin typeface="David" panose="020E0502060401010101" pitchFamily="34" charset="-79"/>
                <a:cs typeface="David" panose="020E0502060401010101" pitchFamily="34" charset="-79"/>
              </a:rPr>
              <a:t>והנייר הזה אינו ראוי אלא לצור עפ"י צלוחית…</a:t>
            </a:r>
          </a:p>
          <a:p>
            <a:pPr marL="0" indent="0">
              <a:lnSpc>
                <a:spcPct val="160000"/>
              </a:lnSpc>
              <a:buNone/>
            </a:pPr>
            <a:r>
              <a:rPr lang="he-IL" sz="2000" b="1" u="sng" dirty="0">
                <a:latin typeface="David" panose="020E0502060401010101" pitchFamily="34" charset="-79"/>
                <a:cs typeface="David" panose="020E0502060401010101" pitchFamily="34" charset="-79"/>
              </a:rPr>
              <a:t>תשובת הרב יצחק אלחנן </a:t>
            </a:r>
            <a:r>
              <a:rPr lang="he-IL" sz="2000" b="1" u="sng" dirty="0" err="1">
                <a:latin typeface="David" panose="020E0502060401010101" pitchFamily="34" charset="-79"/>
                <a:cs typeface="David" panose="020E0502060401010101" pitchFamily="34" charset="-79"/>
              </a:rPr>
              <a:t>ספקטור</a:t>
            </a:r>
            <a:r>
              <a:rPr lang="he-IL" sz="2000" b="1" u="sng" dirty="0">
                <a:latin typeface="David" panose="020E0502060401010101" pitchFamily="34" charset="-79"/>
                <a:cs typeface="David" panose="020E0502060401010101" pitchFamily="34" charset="-79"/>
              </a:rPr>
              <a:t>(</a:t>
            </a:r>
            <a:r>
              <a:rPr lang="he-IL" sz="2000" u="sng" dirty="0">
                <a:latin typeface="David" panose="020E0502060401010101" pitchFamily="34" charset="-79"/>
                <a:cs typeface="David" panose="020E0502060401010101" pitchFamily="34" charset="-79"/>
              </a:rPr>
              <a:t>תרמ"ח </a:t>
            </a:r>
            <a:r>
              <a:rPr lang="he-IL" sz="2000" u="sng" dirty="0" err="1">
                <a:latin typeface="David" panose="020E0502060401010101" pitchFamily="34" charset="-79"/>
                <a:cs typeface="David" panose="020E0502060401010101" pitchFamily="34" charset="-79"/>
              </a:rPr>
              <a:t>קאוונא</a:t>
            </a:r>
            <a:r>
              <a:rPr lang="he-IL" sz="2000" u="sng" dirty="0">
                <a:latin typeface="David" panose="020E0502060401010101" pitchFamily="34" charset="-79"/>
                <a:cs typeface="David" panose="020E0502060401010101" pitchFamily="34" charset="-79"/>
              </a:rPr>
              <a:t>) </a:t>
            </a:r>
            <a:endParaRPr lang="en-US" sz="2000" u="sng" dirty="0">
              <a:latin typeface="David" panose="020E0502060401010101" pitchFamily="34" charset="-79"/>
              <a:cs typeface="David" panose="020E0502060401010101" pitchFamily="34" charset="-79"/>
            </a:endParaRPr>
          </a:p>
          <a:p>
            <a:pPr>
              <a:lnSpc>
                <a:spcPct val="160000"/>
              </a:lnSpc>
              <a:buFont typeface="Wingdings" panose="05000000000000000000" pitchFamily="2" charset="2"/>
              <a:buChar char="q"/>
            </a:pPr>
            <a:r>
              <a:rPr lang="he-IL" sz="2000" dirty="0">
                <a:latin typeface="David" panose="020E0502060401010101" pitchFamily="34" charset="-79"/>
                <a:cs typeface="David" panose="020E0502060401010101" pitchFamily="34" charset="-79"/>
              </a:rPr>
              <a:t>אל כבוד ידיד נפשי ה"ה הרב הגאון הגדול המפורסם </a:t>
            </a:r>
            <a:r>
              <a:rPr lang="he-IL" sz="2000" dirty="0" err="1">
                <a:latin typeface="David" panose="020E0502060401010101" pitchFamily="34" charset="-79"/>
                <a:cs typeface="David" panose="020E0502060401010101" pitchFamily="34" charset="-79"/>
              </a:rPr>
              <a:t>סוע"ה</a:t>
            </a:r>
            <a:r>
              <a:rPr lang="he-IL" sz="2000" dirty="0">
                <a:latin typeface="David" panose="020E0502060401010101" pitchFamily="34" charset="-79"/>
                <a:cs typeface="David" panose="020E0502060401010101" pitchFamily="34" charset="-79"/>
              </a:rPr>
              <a:t> וכו' </a:t>
            </a:r>
            <a:r>
              <a:rPr lang="he-IL" sz="2000" dirty="0" err="1">
                <a:latin typeface="David" panose="020E0502060401010101" pitchFamily="34" charset="-79"/>
                <a:cs typeface="David" panose="020E0502060401010101" pitchFamily="34" charset="-79"/>
              </a:rPr>
              <a:t>כש"ת</a:t>
            </a:r>
            <a:r>
              <a:rPr lang="he-IL" sz="2000" dirty="0">
                <a:latin typeface="David" panose="020E0502060401010101" pitchFamily="34" charset="-79"/>
                <a:cs typeface="David" panose="020E0502060401010101" pitchFamily="34" charset="-79"/>
              </a:rPr>
              <a:t> </a:t>
            </a:r>
            <a:r>
              <a:rPr lang="he-IL" sz="2000" b="1" dirty="0">
                <a:latin typeface="David" panose="020E0502060401010101" pitchFamily="34" charset="-79"/>
                <a:cs typeface="David" panose="020E0502060401010101" pitchFamily="34" charset="-79"/>
              </a:rPr>
              <a:t>מו"ה שמואל </a:t>
            </a:r>
            <a:r>
              <a:rPr lang="he-IL" sz="2000" b="1" dirty="0" err="1">
                <a:latin typeface="David" panose="020E0502060401010101" pitchFamily="34" charset="-79"/>
                <a:cs typeface="David" panose="020E0502060401010101" pitchFamily="34" charset="-79"/>
              </a:rPr>
              <a:t>סאלאנט</a:t>
            </a:r>
            <a:r>
              <a:rPr lang="he-IL" sz="2000" b="1" dirty="0">
                <a:latin typeface="David" panose="020E0502060401010101" pitchFamily="34" charset="-79"/>
                <a:cs typeface="David" panose="020E0502060401010101" pitchFamily="34" charset="-79"/>
              </a:rPr>
              <a:t> </a:t>
            </a:r>
            <a:r>
              <a:rPr lang="he-IL" sz="2000" b="1" dirty="0" err="1">
                <a:latin typeface="David" panose="020E0502060401010101" pitchFamily="34" charset="-79"/>
                <a:cs typeface="David" panose="020E0502060401010101" pitchFamily="34" charset="-79"/>
              </a:rPr>
              <a:t>ני"ו</a:t>
            </a:r>
            <a:r>
              <a:rPr lang="he-IL" sz="2000" b="1" dirty="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a:t>
            </a:r>
            <a:r>
              <a:rPr lang="he-IL" sz="2000" dirty="0">
                <a:latin typeface="David" panose="020E0502060401010101" pitchFamily="34" charset="-79"/>
                <a:cs typeface="David" panose="020E0502060401010101" pitchFamily="34" charset="-79"/>
              </a:rPr>
              <a:t>והנני להשיבו ע"ד מה שדרש </a:t>
            </a:r>
            <a:r>
              <a:rPr lang="he-IL" sz="2000" dirty="0" err="1">
                <a:latin typeface="David" panose="020E0502060401010101" pitchFamily="34" charset="-79"/>
                <a:cs typeface="David" panose="020E0502060401010101" pitchFamily="34" charset="-79"/>
              </a:rPr>
              <a:t>כת"ר</a:t>
            </a:r>
            <a:r>
              <a:rPr lang="he-IL" sz="2000" dirty="0">
                <a:latin typeface="David" panose="020E0502060401010101" pitchFamily="34" charset="-79"/>
                <a:cs typeface="David" panose="020E0502060401010101" pitchFamily="34" charset="-79"/>
              </a:rPr>
              <a:t> ממני איך דעתי במכירת הקרקעות לישמעאל ע"ד היתר בשביעית אם יהיה עשוי בערכאות או בשטר הנעשה </a:t>
            </a:r>
            <a:r>
              <a:rPr lang="he-IL" sz="2000" dirty="0" err="1">
                <a:latin typeface="David" panose="020E0502060401010101" pitchFamily="34" charset="-79"/>
                <a:cs typeface="David" panose="020E0502060401010101" pitchFamily="34" charset="-79"/>
              </a:rPr>
              <a:t>בב"ד</a:t>
            </a:r>
            <a:r>
              <a:rPr lang="he-IL" sz="2000" dirty="0">
                <a:latin typeface="David" panose="020E0502060401010101" pitchFamily="34" charset="-79"/>
                <a:cs typeface="David" panose="020E0502060401010101" pitchFamily="34" charset="-79"/>
              </a:rPr>
              <a:t> של ישראל  </a:t>
            </a:r>
            <a:r>
              <a:rPr lang="he-IL" sz="2000" b="1" dirty="0">
                <a:latin typeface="David" panose="020E0502060401010101" pitchFamily="34" charset="-79"/>
                <a:cs typeface="David" panose="020E0502060401010101" pitchFamily="34" charset="-79"/>
              </a:rPr>
              <a:t>הנני להודיעו כי דעתי שיהיה מספיק בנעשה השטר </a:t>
            </a:r>
            <a:r>
              <a:rPr lang="he-IL" sz="2000" b="1" dirty="0" err="1">
                <a:latin typeface="David" panose="020E0502060401010101" pitchFamily="34" charset="-79"/>
                <a:cs typeface="David" panose="020E0502060401010101" pitchFamily="34" charset="-79"/>
              </a:rPr>
              <a:t>בב"ד</a:t>
            </a:r>
            <a:r>
              <a:rPr lang="he-IL" sz="2000" b="1" dirty="0">
                <a:latin typeface="David" panose="020E0502060401010101" pitchFamily="34" charset="-79"/>
                <a:cs typeface="David" panose="020E0502060401010101" pitchFamily="34" charset="-79"/>
              </a:rPr>
              <a:t> של ישראל לבד...</a:t>
            </a:r>
            <a:endParaRPr lang="he-IL" sz="2000" dirty="0">
              <a:latin typeface="David" panose="020E0502060401010101" pitchFamily="34" charset="-79"/>
              <a:cs typeface="David" panose="020E0502060401010101" pitchFamily="34" charset="-79"/>
            </a:endParaRPr>
          </a:p>
          <a:p>
            <a:pPr algn="just">
              <a:lnSpc>
                <a:spcPct val="160000"/>
              </a:lnSpc>
            </a:pPr>
            <a:endParaRPr lang="en-US" sz="2000" dirty="0" smtClean="0">
              <a:latin typeface="David" panose="020E0502060401010101" pitchFamily="34" charset="-79"/>
              <a:cs typeface="David" panose="020E0502060401010101" pitchFamily="34" charset="-79"/>
            </a:endParaRPr>
          </a:p>
          <a:p>
            <a:pPr>
              <a:lnSpc>
                <a:spcPct val="160000"/>
              </a:lnSpc>
            </a:pPr>
            <a:endParaRPr lang="he-IL"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04800" y="1196752"/>
            <a:ext cx="8686800" cy="4525963"/>
          </a:xfrm>
        </p:spPr>
        <p:txBody>
          <a:bodyPr>
            <a:noAutofit/>
          </a:bodyPr>
          <a:lstStyle/>
          <a:p>
            <a:pPr marL="0" indent="0">
              <a:lnSpc>
                <a:spcPct val="150000"/>
              </a:lnSpc>
              <a:buNone/>
            </a:pPr>
            <a:r>
              <a:rPr lang="he-IL" sz="2000" b="1" u="sng" dirty="0" smtClean="0">
                <a:latin typeface="David" panose="020E0502060401010101" pitchFamily="34" charset="-79"/>
                <a:cs typeface="David" panose="020E0502060401010101" pitchFamily="34" charset="-79"/>
              </a:rPr>
              <a:t>תשובת הרב יצחק אלחנן </a:t>
            </a:r>
            <a:r>
              <a:rPr lang="he-IL" sz="2000" b="1" u="sng" dirty="0" err="1" smtClean="0">
                <a:latin typeface="David" panose="020E0502060401010101" pitchFamily="34" charset="-79"/>
                <a:cs typeface="David" panose="020E0502060401010101" pitchFamily="34" charset="-79"/>
              </a:rPr>
              <a:t>ספקטור</a:t>
            </a:r>
            <a:r>
              <a:rPr lang="he-IL" sz="2000" b="1" u="sng" dirty="0" smtClean="0">
                <a:latin typeface="David" panose="020E0502060401010101" pitchFamily="34" charset="-79"/>
                <a:cs typeface="David" panose="020E0502060401010101" pitchFamily="34" charset="-79"/>
              </a:rPr>
              <a:t> (תרמ"ח </a:t>
            </a:r>
            <a:r>
              <a:rPr lang="he-IL" sz="2000" b="1" u="sng" dirty="0" err="1" smtClean="0">
                <a:latin typeface="David" panose="020E0502060401010101" pitchFamily="34" charset="-79"/>
                <a:cs typeface="David" panose="020E0502060401010101" pitchFamily="34" charset="-79"/>
              </a:rPr>
              <a:t>קאוונא</a:t>
            </a:r>
            <a:r>
              <a:rPr lang="he-IL" sz="2000" b="1" u="sng" dirty="0" smtClean="0">
                <a:latin typeface="David" panose="020E0502060401010101" pitchFamily="34" charset="-79"/>
                <a:cs typeface="David" panose="020E0502060401010101" pitchFamily="34" charset="-79"/>
              </a:rPr>
              <a:t>) </a:t>
            </a:r>
            <a:endParaRPr lang="en-US" sz="2000" b="1" u="sng" dirty="0" smtClean="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000" dirty="0" smtClean="0">
                <a:latin typeface="David" panose="020E0502060401010101" pitchFamily="34" charset="-79"/>
                <a:cs typeface="David" panose="020E0502060401010101" pitchFamily="34" charset="-79"/>
              </a:rPr>
              <a:t>אל כבוד ידיד נפשי ה"ה הרב הגאון הגדול המפורסם </a:t>
            </a:r>
            <a:r>
              <a:rPr lang="he-IL" sz="2000" dirty="0" err="1" smtClean="0">
                <a:latin typeface="David" panose="020E0502060401010101" pitchFamily="34" charset="-79"/>
                <a:cs typeface="David" panose="020E0502060401010101" pitchFamily="34" charset="-79"/>
              </a:rPr>
              <a:t>סוע"ה</a:t>
            </a:r>
            <a:r>
              <a:rPr lang="he-IL" sz="2000" dirty="0" smtClean="0">
                <a:latin typeface="David" panose="020E0502060401010101" pitchFamily="34" charset="-79"/>
                <a:cs typeface="David" panose="020E0502060401010101" pitchFamily="34" charset="-79"/>
              </a:rPr>
              <a:t> וכו' כש"ת </a:t>
            </a:r>
            <a:r>
              <a:rPr lang="he-IL" sz="2000" b="1" dirty="0" smtClean="0">
                <a:latin typeface="David" panose="020E0502060401010101" pitchFamily="34" charset="-79"/>
                <a:cs typeface="David" panose="020E0502060401010101" pitchFamily="34" charset="-79"/>
              </a:rPr>
              <a:t>מו"ה שמואל </a:t>
            </a:r>
            <a:r>
              <a:rPr lang="he-IL" sz="2000" b="1" dirty="0" err="1" smtClean="0">
                <a:latin typeface="David" panose="020E0502060401010101" pitchFamily="34" charset="-79"/>
                <a:cs typeface="David" panose="020E0502060401010101" pitchFamily="34" charset="-79"/>
              </a:rPr>
              <a:t>סאלאנט</a:t>
            </a:r>
            <a:r>
              <a:rPr lang="he-IL" sz="2000" b="1" dirty="0" smtClean="0">
                <a:latin typeface="David" panose="020E0502060401010101" pitchFamily="34" charset="-79"/>
                <a:cs typeface="David" panose="020E0502060401010101" pitchFamily="34" charset="-79"/>
              </a:rPr>
              <a:t> </a:t>
            </a:r>
            <a:r>
              <a:rPr lang="he-IL" sz="2000" b="1" dirty="0" err="1" smtClean="0">
                <a:latin typeface="David" panose="020E0502060401010101" pitchFamily="34" charset="-79"/>
                <a:cs typeface="David" panose="020E0502060401010101" pitchFamily="34" charset="-79"/>
              </a:rPr>
              <a:t>ני"ו</a:t>
            </a:r>
            <a:r>
              <a:rPr lang="he-IL" sz="2000" b="1" dirty="0" smtClean="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....והנני להשיבו ע"ד מה שדרש כת"ר ממני איך דעתי במכירת הקרקעות לישמעאל ע"ד היתר בשביעית אם יהיה עשוי בערכאות או בשטר הנעשה בב"ד של ישראל  </a:t>
            </a:r>
            <a:r>
              <a:rPr lang="he-IL" sz="2000" b="1" dirty="0" smtClean="0">
                <a:latin typeface="David" panose="020E0502060401010101" pitchFamily="34" charset="-79"/>
                <a:cs typeface="David" panose="020E0502060401010101" pitchFamily="34" charset="-79"/>
              </a:rPr>
              <a:t>הנני להודיעו כי דעתי שיהיה מספיק בנעשה השטר בב"ד של ישראל לבד...</a:t>
            </a:r>
          </a:p>
          <a:p>
            <a:pPr>
              <a:lnSpc>
                <a:spcPct val="150000"/>
              </a:lnSpc>
              <a:buFont typeface="Wingdings" panose="05000000000000000000" pitchFamily="2" charset="2"/>
              <a:buChar char="q"/>
            </a:pPr>
            <a:endParaRPr lang="he-IL" sz="2000" b="1" dirty="0" smtClean="0">
              <a:latin typeface="David" panose="020E0502060401010101" pitchFamily="34" charset="-79"/>
              <a:cs typeface="David" panose="020E0502060401010101" pitchFamily="34" charset="-79"/>
            </a:endParaRPr>
          </a:p>
          <a:p>
            <a:pPr marL="0" indent="0">
              <a:lnSpc>
                <a:spcPct val="150000"/>
              </a:lnSpc>
              <a:buNone/>
            </a:pPr>
            <a:r>
              <a:rPr lang="he-IL" sz="2000" b="1" u="sng" dirty="0">
                <a:latin typeface="David" panose="020E0502060401010101" pitchFamily="34" charset="-79"/>
                <a:cs typeface="David" panose="020E0502060401010101" pitchFamily="34" charset="-79"/>
              </a:rPr>
              <a:t>תקנות לעסקאות מקרקעין תשל"ט</a:t>
            </a:r>
            <a:r>
              <a:rPr lang="he-IL" sz="2000" u="sng" dirty="0">
                <a:latin typeface="David" panose="020E0502060401010101" pitchFamily="34" charset="-79"/>
                <a:cs typeface="David" panose="020E0502060401010101" pitchFamily="34" charset="-79"/>
              </a:rPr>
              <a:t> (המכונות חוק הרב דרוקמן).</a:t>
            </a:r>
            <a:endParaRPr lang="en-US" sz="2000" u="sng" dirty="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000" dirty="0">
                <a:latin typeface="David" panose="020E0502060401010101" pitchFamily="34" charset="-79"/>
                <a:cs typeface="David" panose="020E0502060401010101" pitchFamily="34" charset="-79"/>
              </a:rPr>
              <a:t>1) עסקה לצורך קיום מצוות שמיטה, שנעשתה באישור של מועצת הרבנות הראשית לישראל או של מי שהיא הסמיכה, תהא תקפה אף אם היא לזמן ותהא נגמרת אף בלא רישום.</a:t>
            </a:r>
            <a:endParaRPr lang="en-US" sz="2000" dirty="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000" dirty="0">
                <a:latin typeface="David" panose="020E0502060401010101" pitchFamily="34" charset="-79"/>
                <a:cs typeface="David" panose="020E0502060401010101" pitchFamily="34" charset="-79"/>
              </a:rPr>
              <a:t>2) עסקה כאמור בסעיף 1 תהא פטורה ממס שבח, מתוספת מס וממס בולים.</a:t>
            </a:r>
            <a:endParaRPr lang="en-US" sz="2000" dirty="0">
              <a:latin typeface="David" panose="020E0502060401010101" pitchFamily="34" charset="-79"/>
              <a:cs typeface="David" panose="020E0502060401010101" pitchFamily="34" charset="-79"/>
            </a:endParaRPr>
          </a:p>
          <a:p>
            <a:pPr>
              <a:lnSpc>
                <a:spcPct val="150000"/>
              </a:lnSpc>
            </a:pPr>
            <a:endParaRPr lang="he-IL" sz="2000"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4800" y="332656"/>
            <a:ext cx="8686800" cy="838200"/>
          </a:xfrm>
        </p:spPr>
        <p:txBody>
          <a:bodyPr/>
          <a:lstStyle/>
          <a:p>
            <a:pPr algn="ct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8. בעוון שמיטה גלינו מארצנו</a:t>
            </a:r>
            <a:endParaRPr lang="he-IL"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a:bodyPr>
          <a:lstStyle/>
          <a:p>
            <a:pPr marL="0" indent="0" algn="just">
              <a:lnSpc>
                <a:spcPct val="160000"/>
              </a:lnSpc>
              <a:buNone/>
            </a:pPr>
            <a:r>
              <a:rPr lang="he-IL" sz="2000" b="1" u="sng" dirty="0" smtClean="0">
                <a:latin typeface="David" panose="020E0502060401010101" pitchFamily="34" charset="-79"/>
                <a:cs typeface="David" panose="020E0502060401010101" pitchFamily="34" charset="-79"/>
              </a:rPr>
              <a:t>הקדמה לבית </a:t>
            </a:r>
            <a:r>
              <a:rPr lang="he-IL" sz="2000" b="1" u="sng" dirty="0" err="1" smtClean="0">
                <a:latin typeface="David" panose="020E0502060401010101" pitchFamily="34" charset="-79"/>
                <a:cs typeface="David" panose="020E0502060401010101" pitchFamily="34" charset="-79"/>
              </a:rPr>
              <a:t>רידב"ז</a:t>
            </a:r>
            <a:endParaRPr lang="en-US" sz="2000" u="sng" dirty="0" smtClean="0">
              <a:latin typeface="David" panose="020E0502060401010101" pitchFamily="34" charset="-79"/>
              <a:cs typeface="David" panose="020E0502060401010101" pitchFamily="34" charset="-79"/>
            </a:endParaRPr>
          </a:p>
          <a:p>
            <a:pPr algn="just">
              <a:lnSpc>
                <a:spcPct val="160000"/>
              </a:lnSpc>
              <a:buFont typeface="Wingdings" panose="05000000000000000000" pitchFamily="2" charset="2"/>
              <a:buChar char="q"/>
            </a:pPr>
            <a:r>
              <a:rPr lang="he-IL" sz="2000" dirty="0" smtClean="0">
                <a:latin typeface="David" panose="020E0502060401010101" pitchFamily="34" charset="-79"/>
                <a:cs typeface="David" panose="020E0502060401010101" pitchFamily="34" charset="-79"/>
              </a:rPr>
              <a:t>עוד נתנו עיניהם על ארץ ישראל להרחיק את קץ משיחנו תקווה האמתית של ישראל אשר תלוי בקיום השמיטה </a:t>
            </a:r>
            <a:r>
              <a:rPr lang="he-IL" sz="2000" dirty="0" err="1" smtClean="0">
                <a:latin typeface="David" panose="020E0502060401010101" pitchFamily="34" charset="-79"/>
                <a:cs typeface="David" panose="020E0502060401010101" pitchFamily="34" charset="-79"/>
              </a:rPr>
              <a:t>כדכתיב</a:t>
            </a:r>
            <a:r>
              <a:rPr lang="he-IL" sz="2000" dirty="0" smtClean="0">
                <a:latin typeface="David" panose="020E0502060401010101" pitchFamily="34" charset="-79"/>
                <a:cs typeface="David" panose="020E0502060401010101" pitchFamily="34" charset="-79"/>
              </a:rPr>
              <a:t> והארץ אזכור כנ"ל </a:t>
            </a:r>
            <a:r>
              <a:rPr lang="he-IL" sz="2000" b="1" dirty="0" smtClean="0">
                <a:latin typeface="David" panose="020E0502060401010101" pitchFamily="34" charset="-79"/>
                <a:cs typeface="David" panose="020E0502060401010101" pitchFamily="34" charset="-79"/>
              </a:rPr>
              <a:t>וזוהי הסיבה הראשונה שבגללה גלינו מארצנו </a:t>
            </a:r>
            <a:r>
              <a:rPr lang="he-IL" sz="2000" b="1" dirty="0" err="1" smtClean="0">
                <a:latin typeface="David" panose="020E0502060401010101" pitchFamily="34" charset="-79"/>
                <a:cs typeface="David" panose="020E0502060401010101" pitchFamily="34" charset="-79"/>
              </a:rPr>
              <a:t>הק'</a:t>
            </a:r>
            <a:r>
              <a:rPr lang="he-IL" sz="2000" dirty="0" err="1" smtClean="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ואנחנו סובלים צרות רעות ורבות. ובתחבולות ומרמה הטעו את הרב הגאון ר' יצחק אלחנן </a:t>
            </a:r>
            <a:r>
              <a:rPr lang="he-IL" sz="2000" dirty="0" err="1" smtClean="0">
                <a:latin typeface="David" panose="020E0502060401010101" pitchFamily="34" charset="-79"/>
                <a:cs typeface="David" panose="020E0502060401010101" pitchFamily="34" charset="-79"/>
              </a:rPr>
              <a:t>מקוונא</a:t>
            </a:r>
            <a:r>
              <a:rPr lang="he-IL" sz="2000" dirty="0" smtClean="0">
                <a:latin typeface="David" panose="020E0502060401010101" pitchFamily="34" charset="-79"/>
                <a:cs typeface="David" panose="020E0502060401010101" pitchFamily="34" charset="-79"/>
              </a:rPr>
              <a:t> ז"ל בהציעם לפניו אשר אם ישמרו שמיטה יש בזה סכנת נפשות, והנכרים </a:t>
            </a:r>
            <a:r>
              <a:rPr lang="he-IL" sz="2000" dirty="0" err="1" smtClean="0">
                <a:latin typeface="David" panose="020E0502060401010101" pitchFamily="34" charset="-79"/>
                <a:cs typeface="David" panose="020E0502060401010101" pitchFamily="34" charset="-79"/>
              </a:rPr>
              <a:t>יקחו</a:t>
            </a:r>
            <a:r>
              <a:rPr lang="he-IL" sz="2000" dirty="0" smtClean="0">
                <a:latin typeface="David" panose="020E0502060401010101" pitchFamily="34" charset="-79"/>
                <a:cs typeface="David" panose="020E0502060401010101" pitchFamily="34" charset="-79"/>
              </a:rPr>
              <a:t> בגזילה את אדמתם…</a:t>
            </a:r>
            <a:endParaRPr lang="en-US" sz="2000" dirty="0" smtClean="0">
              <a:latin typeface="David" panose="020E0502060401010101" pitchFamily="34" charset="-79"/>
              <a:cs typeface="David" panose="020E0502060401010101" pitchFamily="34" charset="-79"/>
            </a:endParaRPr>
          </a:p>
          <a:p>
            <a:endParaRPr lang="en-US" dirty="0" smtClean="0"/>
          </a:p>
          <a:p>
            <a:endParaRPr lang="he-I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11560" y="1196752"/>
            <a:ext cx="8229600" cy="6215106"/>
          </a:xfrm>
        </p:spPr>
        <p:txBody>
          <a:bodyPr>
            <a:normAutofit fontScale="62500" lnSpcReduction="20000"/>
          </a:bodyPr>
          <a:lstStyle/>
          <a:p>
            <a:pPr marL="0" indent="0">
              <a:lnSpc>
                <a:spcPct val="160000"/>
              </a:lnSpc>
              <a:buNone/>
            </a:pPr>
            <a:r>
              <a:rPr lang="he-IL" b="1" dirty="0" smtClean="0">
                <a:latin typeface="David" panose="020E0502060401010101" pitchFamily="34" charset="-79"/>
                <a:cs typeface="David" panose="020E0502060401010101" pitchFamily="34" charset="-79"/>
              </a:rPr>
              <a:t>אגרות </a:t>
            </a:r>
            <a:r>
              <a:rPr lang="he-IL" b="1" dirty="0" err="1" smtClean="0">
                <a:latin typeface="David" panose="020E0502060401010101" pitchFamily="34" charset="-79"/>
                <a:cs typeface="David" panose="020E0502060401010101" pitchFamily="34" charset="-79"/>
              </a:rPr>
              <a:t>הראי"ה</a:t>
            </a:r>
            <a:r>
              <a:rPr lang="he-IL" b="1" dirty="0" smtClean="0">
                <a:latin typeface="David" panose="020E0502060401010101" pitchFamily="34" charset="-79"/>
                <a:cs typeface="David" panose="020E0502060401010101" pitchFamily="34" charset="-79"/>
              </a:rPr>
              <a:t> </a:t>
            </a:r>
            <a:r>
              <a:rPr lang="he-IL" b="1" dirty="0" err="1" smtClean="0">
                <a:latin typeface="David" panose="020E0502060401010101" pitchFamily="34" charset="-79"/>
                <a:cs typeface="David" panose="020E0502060401010101" pitchFamily="34" charset="-79"/>
              </a:rPr>
              <a:t>קפט</a:t>
            </a:r>
            <a:endParaRPr lang="en-US" dirty="0" smtClean="0">
              <a:latin typeface="David" panose="020E0502060401010101" pitchFamily="34" charset="-79"/>
              <a:cs typeface="David" panose="020E0502060401010101" pitchFamily="34" charset="-79"/>
            </a:endParaRPr>
          </a:p>
          <a:p>
            <a:pPr algn="just">
              <a:lnSpc>
                <a:spcPct val="160000"/>
              </a:lnSpc>
              <a:buFont typeface="Wingdings" panose="05000000000000000000" pitchFamily="2" charset="2"/>
              <a:buChar char="q"/>
            </a:pPr>
            <a:r>
              <a:rPr lang="he-IL" dirty="0" smtClean="0">
                <a:latin typeface="David" panose="020E0502060401010101" pitchFamily="34" charset="-79"/>
                <a:cs typeface="David" panose="020E0502060401010101" pitchFamily="34" charset="-79"/>
              </a:rPr>
              <a:t>מכתב קדשו (של </a:t>
            </a:r>
            <a:r>
              <a:rPr lang="he-IL" dirty="0" err="1" smtClean="0">
                <a:latin typeface="David" panose="020E0502060401010101" pitchFamily="34" charset="-79"/>
                <a:cs typeface="David" panose="020E0502060401010101" pitchFamily="34" charset="-79"/>
              </a:rPr>
              <a:t>הרידב"ז</a:t>
            </a:r>
            <a:r>
              <a:rPr lang="he-IL" dirty="0" smtClean="0">
                <a:latin typeface="David" panose="020E0502060401010101" pitchFamily="34" charset="-79"/>
                <a:cs typeface="David" panose="020E0502060401010101" pitchFamily="34" charset="-79"/>
              </a:rPr>
              <a:t>) עם </a:t>
            </a:r>
            <a:r>
              <a:rPr lang="he-IL" dirty="0" err="1" smtClean="0">
                <a:latin typeface="David" panose="020E0502060401010101" pitchFamily="34" charset="-79"/>
                <a:cs typeface="David" panose="020E0502060401010101" pitchFamily="34" charset="-79"/>
              </a:rPr>
              <a:t>קונטרסו</a:t>
            </a:r>
            <a:r>
              <a:rPr lang="he-IL" dirty="0" smtClean="0">
                <a:latin typeface="David" panose="020E0502060401010101" pitchFamily="34" charset="-79"/>
                <a:cs typeface="David" panose="020E0502060401010101" pitchFamily="34" charset="-79"/>
              </a:rPr>
              <a:t> היקר </a:t>
            </a:r>
            <a:r>
              <a:rPr lang="he-IL" dirty="0" err="1" smtClean="0">
                <a:latin typeface="David" panose="020E0502060401010101" pitchFamily="34" charset="-79"/>
                <a:cs typeface="David" panose="020E0502060401010101" pitchFamily="34" charset="-79"/>
              </a:rPr>
              <a:t>הגיעני</a:t>
            </a:r>
            <a:r>
              <a:rPr lang="he-IL" dirty="0" smtClean="0">
                <a:latin typeface="David" panose="020E0502060401010101" pitchFamily="34" charset="-79"/>
                <a:cs typeface="David" panose="020E0502060401010101" pitchFamily="34" charset="-79"/>
              </a:rPr>
              <a:t> כעת ממש, </a:t>
            </a:r>
            <a:r>
              <a:rPr lang="he-IL" b="1" dirty="0" smtClean="0">
                <a:latin typeface="David" panose="020E0502060401010101" pitchFamily="34" charset="-79"/>
                <a:cs typeface="David" panose="020E0502060401010101" pitchFamily="34" charset="-79"/>
              </a:rPr>
              <a:t>ודבריו הטהורים היו לי למלח על פצעי לבבי, אשר לא </a:t>
            </a:r>
            <a:r>
              <a:rPr lang="he-IL" b="1" dirty="0" err="1" smtClean="0">
                <a:latin typeface="David" panose="020E0502060401010101" pitchFamily="34" charset="-79"/>
                <a:cs typeface="David" panose="020E0502060401010101" pitchFamily="34" charset="-79"/>
              </a:rPr>
              <a:t>זורו</a:t>
            </a:r>
            <a:r>
              <a:rPr lang="he-IL" b="1" dirty="0" smtClean="0">
                <a:latin typeface="David" panose="020E0502060401010101" pitchFamily="34" charset="-79"/>
                <a:cs typeface="David" panose="020E0502060401010101" pitchFamily="34" charset="-79"/>
              </a:rPr>
              <a:t> ולא חובשו והשי"ת היודע כל תעלומות רק הוא יודע את לבבי המר על גורל מצות השביעית אשר בכל לבבי ונפשי, ובכל חיי רוחי ונשמתי הנני משתוקק וצמא לחזקה ולהחזיר עטרה ליושנה</a:t>
            </a:r>
            <a:r>
              <a:rPr lang="he-IL" dirty="0" smtClean="0">
                <a:latin typeface="David" panose="020E0502060401010101" pitchFamily="34" charset="-79"/>
                <a:cs typeface="David" panose="020E0502060401010101" pitchFamily="34" charset="-79"/>
              </a:rPr>
              <a:t>, ועיני רואות </a:t>
            </a:r>
            <a:r>
              <a:rPr lang="he-IL" b="1" dirty="0" smtClean="0">
                <a:latin typeface="David" panose="020E0502060401010101" pitchFamily="34" charset="-79"/>
                <a:cs typeface="David" panose="020E0502060401010101" pitchFamily="34" charset="-79"/>
              </a:rPr>
              <a:t>איך שאנחנו רחוקים עדיין מלהוציא אל הפועל את הדבר הגדול הזה</a:t>
            </a:r>
            <a:r>
              <a:rPr lang="he-IL" dirty="0" smtClean="0">
                <a:latin typeface="David" panose="020E0502060401010101" pitchFamily="34" charset="-79"/>
                <a:cs typeface="David" panose="020E0502060401010101" pitchFamily="34" charset="-79"/>
              </a:rPr>
              <a:t>. וידעתי ברור, שאם לא יעשה </a:t>
            </a:r>
            <a:r>
              <a:rPr lang="he-IL" dirty="0" err="1" smtClean="0">
                <a:latin typeface="David" panose="020E0502060401010101" pitchFamily="34" charset="-79"/>
                <a:cs typeface="David" panose="020E0502060401010101" pitchFamily="34" charset="-79"/>
              </a:rPr>
              <a:t>ענין</a:t>
            </a:r>
            <a:r>
              <a:rPr lang="he-IL" dirty="0" smtClean="0">
                <a:latin typeface="David" panose="020E0502060401010101" pitchFamily="34" charset="-79"/>
                <a:cs typeface="David" panose="020E0502060401010101" pitchFamily="34" charset="-79"/>
              </a:rPr>
              <a:t> המכירה יעברו רבים מאד על כל איסורי שביעית בלי שום צד היתר כלל, ורשעים ירימו קרן לומר הותרה הרצועה לעקור מצות מן התורה בלא שום שאלה, </a:t>
            </a:r>
            <a:r>
              <a:rPr lang="he-IL" b="1" dirty="0" smtClean="0">
                <a:latin typeface="David" panose="020E0502060401010101" pitchFamily="34" charset="-79"/>
                <a:cs typeface="David" panose="020E0502060401010101" pitchFamily="34" charset="-79"/>
              </a:rPr>
              <a:t>ואין לשער כמה גדול חורבן תוה"ק וחילול </a:t>
            </a:r>
            <a:r>
              <a:rPr lang="he-IL" b="1" dirty="0" err="1" smtClean="0">
                <a:latin typeface="David" panose="020E0502060401010101" pitchFamily="34" charset="-79"/>
                <a:cs typeface="David" panose="020E0502060401010101" pitchFamily="34" charset="-79"/>
              </a:rPr>
              <a:t>ש"ש</a:t>
            </a:r>
            <a:r>
              <a:rPr lang="he-IL" b="1" dirty="0" smtClean="0">
                <a:latin typeface="David" panose="020E0502060401010101" pitchFamily="34" charset="-79"/>
                <a:cs typeface="David" panose="020E0502060401010101" pitchFamily="34" charset="-79"/>
              </a:rPr>
              <a:t> היוצא מזה,</a:t>
            </a:r>
            <a:r>
              <a:rPr lang="he-IL" dirty="0" smtClean="0">
                <a:latin typeface="David" panose="020E0502060401010101" pitchFamily="34" charset="-79"/>
                <a:cs typeface="David" panose="020E0502060401010101" pitchFamily="34" charset="-79"/>
              </a:rPr>
              <a:t> ע"כ הנני מוכרח לצאת בעקבות חז"ל בכלל "מוטב שיאכלו ישראל בשר תמותות שחוטות ולא יאכלו בשר תמותות נבילות" והוכרחתי לסדר זה ההיתר למוכרחים להשתמש בו, כאשר עשו כן בשמיטות שעברו. </a:t>
            </a:r>
            <a:endParaRPr lang="en-US" dirty="0" smtClean="0">
              <a:latin typeface="David" panose="020E0502060401010101" pitchFamily="34" charset="-79"/>
              <a:cs typeface="David" panose="020E0502060401010101" pitchFamily="34" charset="-79"/>
            </a:endParaRPr>
          </a:p>
          <a:p>
            <a:pPr>
              <a:lnSpc>
                <a:spcPct val="160000"/>
              </a:lnSpc>
            </a:pPr>
            <a:endParaRPr lang="he-IL" dirty="0">
              <a:latin typeface="David" panose="020E0502060401010101" pitchFamily="34" charset="-79"/>
              <a:cs typeface="David" panose="020E0502060401010101" pitchFamily="34" charset="-79"/>
            </a:endParaRPr>
          </a:p>
        </p:txBody>
      </p:sp>
      <p:sp>
        <p:nvSpPr>
          <p:cNvPr id="4" name="TextBox 3"/>
          <p:cNvSpPr txBox="1"/>
          <p:nvPr/>
        </p:nvSpPr>
        <p:spPr>
          <a:xfrm>
            <a:off x="539552" y="6309320"/>
            <a:ext cx="945149" cy="369332"/>
          </a:xfrm>
          <a:prstGeom prst="rect">
            <a:avLst/>
          </a:prstGeom>
          <a:noFill/>
        </p:spPr>
        <p:txBody>
          <a:bodyPr wrap="square" rtlCol="1">
            <a:spAutoFit/>
          </a:bodyPr>
          <a:lstStyle/>
          <a:p>
            <a:r>
              <a:rPr lang="he-IL" dirty="0" smtClean="0"/>
              <a:t>המשך...</a:t>
            </a:r>
            <a:endParaRPr lang="he-I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1268760"/>
            <a:ext cx="8291264" cy="3168352"/>
          </a:xfrm>
        </p:spPr>
        <p:txBody>
          <a:bodyPr>
            <a:normAutofit/>
          </a:bodyPr>
          <a:lstStyle/>
          <a:p>
            <a:pPr marL="0" indent="0" algn="just">
              <a:lnSpc>
                <a:spcPct val="150000"/>
              </a:lnSpc>
              <a:buNone/>
            </a:pPr>
            <a:r>
              <a:rPr lang="he-IL" sz="2000" b="1" u="sng" dirty="0" smtClean="0">
                <a:latin typeface="David" panose="020E0502060401010101" pitchFamily="34" charset="-79"/>
                <a:cs typeface="David" panose="020E0502060401010101" pitchFamily="34" charset="-79"/>
              </a:rPr>
              <a:t>אבל עלינו לעשות </a:t>
            </a:r>
            <a:r>
              <a:rPr lang="he-IL" sz="2000" b="1" u="sng" dirty="0" err="1" smtClean="0">
                <a:latin typeface="David" panose="020E0502060401010101" pitchFamily="34" charset="-79"/>
                <a:cs typeface="David" panose="020E0502060401010101" pitchFamily="34" charset="-79"/>
              </a:rPr>
              <a:t>הכל</a:t>
            </a:r>
            <a:r>
              <a:rPr lang="he-IL" sz="2000" b="1" u="sng" dirty="0" smtClean="0">
                <a:latin typeface="David" panose="020E0502060401010101" pitchFamily="34" charset="-79"/>
                <a:cs typeface="David" panose="020E0502060401010101" pitchFamily="34" charset="-79"/>
              </a:rPr>
              <a:t> בדרך שלו' ובדרך כבוד ואהבה, לשמו </a:t>
            </a:r>
            <a:r>
              <a:rPr lang="he-IL" sz="2000" b="1" u="sng" dirty="0" err="1" smtClean="0">
                <a:latin typeface="David" panose="020E0502060401010101" pitchFamily="34" charset="-79"/>
                <a:cs typeface="David" panose="020E0502060401010101" pitchFamily="34" charset="-79"/>
              </a:rPr>
              <a:t>ית' </a:t>
            </a:r>
            <a:r>
              <a:rPr lang="he-IL" sz="2000" b="1" u="sng" dirty="0" smtClean="0">
                <a:latin typeface="David" panose="020E0502060401010101" pitchFamily="34" charset="-79"/>
                <a:cs typeface="David" panose="020E0502060401010101" pitchFamily="34" charset="-79"/>
              </a:rPr>
              <a:t>ולאה"ק וליושבים עלי' ועובדים את אדמתה, לא באיומים ובהפחדות משונות ובצעקות ומריבות</a:t>
            </a:r>
            <a:r>
              <a:rPr lang="he-IL" sz="2000" u="sng" dirty="0" smtClean="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כ"א פשוט להודיע שההיתר הוא מדוחק גדול מאד </a:t>
            </a:r>
            <a:r>
              <a:rPr lang="he-IL" sz="2000" dirty="0" err="1" smtClean="0">
                <a:latin typeface="David" panose="020E0502060401010101" pitchFamily="34" charset="-79"/>
                <a:cs typeface="David" panose="020E0502060401010101" pitchFamily="34" charset="-79"/>
              </a:rPr>
              <a:t>מאד</a:t>
            </a:r>
            <a:r>
              <a:rPr lang="he-IL" sz="2000" dirty="0" smtClean="0">
                <a:latin typeface="David" panose="020E0502060401010101" pitchFamily="34" charset="-79"/>
                <a:cs typeface="David" panose="020E0502060401010101" pitchFamily="34" charset="-79"/>
              </a:rPr>
              <a:t>, ואחר כל דחקו הוא הפקעה של </a:t>
            </a:r>
            <a:r>
              <a:rPr lang="he-IL" sz="2000" dirty="0" err="1" smtClean="0">
                <a:latin typeface="David" panose="020E0502060401010101" pitchFamily="34" charset="-79"/>
                <a:cs typeface="David" panose="020E0502060401010101" pitchFamily="34" charset="-79"/>
              </a:rPr>
              <a:t>מצוה</a:t>
            </a:r>
            <a:r>
              <a:rPr lang="he-IL" sz="2000" dirty="0" smtClean="0">
                <a:latin typeface="David" panose="020E0502060401010101" pitchFamily="34" charset="-79"/>
                <a:cs typeface="David" panose="020E0502060401010101" pitchFamily="34" charset="-79"/>
              </a:rPr>
              <a:t>, א"כ </a:t>
            </a:r>
            <a:r>
              <a:rPr lang="he-IL" sz="2000" dirty="0" err="1" smtClean="0">
                <a:latin typeface="David" panose="020E0502060401010101" pitchFamily="34" charset="-79"/>
                <a:cs typeface="David" panose="020E0502060401010101" pitchFamily="34" charset="-79"/>
              </a:rPr>
              <a:t>המצוה</a:t>
            </a:r>
            <a:r>
              <a:rPr lang="he-IL" sz="2000" dirty="0" smtClean="0">
                <a:latin typeface="David" panose="020E0502060401010101" pitchFamily="34" charset="-79"/>
                <a:cs typeface="David" panose="020E0502060401010101" pitchFamily="34" charset="-79"/>
              </a:rPr>
              <a:t> החביבה </a:t>
            </a:r>
            <a:r>
              <a:rPr lang="he-IL" sz="2000" dirty="0" err="1" smtClean="0">
                <a:latin typeface="David" panose="020E0502060401010101" pitchFamily="34" charset="-79"/>
                <a:cs typeface="David" panose="020E0502060401010101" pitchFamily="34" charset="-79"/>
              </a:rPr>
              <a:t>ההקדושה</a:t>
            </a:r>
            <a:r>
              <a:rPr lang="he-IL" sz="2000" dirty="0" smtClean="0">
                <a:latin typeface="David" panose="020E0502060401010101" pitchFamily="34" charset="-79"/>
                <a:cs typeface="David" panose="020E0502060401010101" pitchFamily="34" charset="-79"/>
              </a:rPr>
              <a:t>, שזכינו ב"ה אחרי משך הגלות המר והארוך שנוכל לקיימה על אדמת הקודש, חסרה היא לנו, </a:t>
            </a:r>
            <a:r>
              <a:rPr lang="he-IL" sz="2000" b="1" dirty="0" smtClean="0">
                <a:latin typeface="David" panose="020E0502060401010101" pitchFamily="34" charset="-79"/>
                <a:cs typeface="David" panose="020E0502060401010101" pitchFamily="34" charset="-79"/>
              </a:rPr>
              <a:t>ע"כ נעורר כל אשר נוכל כדי שיעלה דבר ד' בידנו ונוכל לקיימה, ולעזור לרבים להתחייב בה בלא פקפוק ולקיימה</a:t>
            </a:r>
            <a:r>
              <a:rPr lang="he-IL" sz="2000" dirty="0" smtClean="0">
                <a:latin typeface="David" panose="020E0502060401010101" pitchFamily="34" charset="-79"/>
                <a:cs typeface="David" panose="020E0502060401010101" pitchFamily="34" charset="-79"/>
              </a:rPr>
              <a:t>.</a:t>
            </a:r>
            <a:endParaRPr lang="en-US" sz="2000" dirty="0" smtClean="0">
              <a:latin typeface="David" panose="020E0502060401010101" pitchFamily="34" charset="-79"/>
              <a:cs typeface="David" panose="020E0502060401010101" pitchFamily="34" charset="-79"/>
            </a:endParaRPr>
          </a:p>
          <a:p>
            <a:pPr algn="just">
              <a:lnSpc>
                <a:spcPct val="150000"/>
              </a:lnSpc>
            </a:pPr>
            <a:endParaRPr lang="en-US" sz="2000" b="1" dirty="0" smtClean="0"/>
          </a:p>
          <a:p>
            <a:pPr algn="just">
              <a:lnSpc>
                <a:spcPct val="150000"/>
              </a:lnSpc>
            </a:pPr>
            <a:endParaRPr lang="he-IL"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611560" y="477355"/>
            <a:ext cx="8064896" cy="2923877"/>
          </a:xfrm>
          <a:prstGeom prst="rect">
            <a:avLst/>
          </a:prstGeom>
          <a:noFill/>
          <a:ln w="9525">
            <a:noFill/>
            <a:miter lim="800000"/>
            <a:headEnd/>
            <a:tailEnd/>
          </a:ln>
        </p:spPr>
        <p:txBody>
          <a:bodyPr wrap="square">
            <a:spAutoFit/>
          </a:bodyPr>
          <a:lstStyle/>
          <a:p>
            <a:pPr algn="ctr"/>
            <a:r>
              <a:rPr lang="he-IL" sz="40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לאחר המכירה:</a:t>
            </a:r>
          </a:p>
          <a:p>
            <a:pPr>
              <a:lnSpc>
                <a:spcPct val="150000"/>
              </a:lnSpc>
            </a:pPr>
            <a:endParaRPr lang="he-IL" sz="2400" dirty="0">
              <a:latin typeface="David" panose="020E0502060401010101" pitchFamily="34" charset="-79"/>
              <a:cs typeface="David" panose="020E0502060401010101" pitchFamily="34" charset="-79"/>
            </a:endParaRPr>
          </a:p>
          <a:p>
            <a:pPr>
              <a:lnSpc>
                <a:spcPct val="150000"/>
              </a:lnSpc>
            </a:pPr>
            <a:r>
              <a:rPr lang="he-IL" sz="2400" b="1" dirty="0">
                <a:latin typeface="David" panose="020E0502060401010101" pitchFamily="34" charset="-79"/>
                <a:cs typeface="David" panose="020E0502060401010101" pitchFamily="34" charset="-79"/>
              </a:rPr>
              <a:t>א. </a:t>
            </a:r>
            <a:r>
              <a:rPr lang="he-IL" sz="2400" dirty="0">
                <a:latin typeface="David" panose="020E0502060401010101" pitchFamily="34" charset="-79"/>
                <a:cs typeface="David" panose="020E0502060401010101" pitchFamily="34" charset="-79"/>
              </a:rPr>
              <a:t>אין איסורי מלאכות</a:t>
            </a:r>
          </a:p>
          <a:p>
            <a:pPr>
              <a:lnSpc>
                <a:spcPct val="150000"/>
              </a:lnSpc>
            </a:pPr>
            <a:r>
              <a:rPr lang="he-IL" sz="2400" b="1" dirty="0">
                <a:latin typeface="David" panose="020E0502060401010101" pitchFamily="34" charset="-79"/>
                <a:cs typeface="David" panose="020E0502060401010101" pitchFamily="34" charset="-79"/>
              </a:rPr>
              <a:t>ב. </a:t>
            </a:r>
            <a:r>
              <a:rPr lang="he-IL" sz="2400" dirty="0">
                <a:latin typeface="David" panose="020E0502060401010101" pitchFamily="34" charset="-79"/>
                <a:cs typeface="David" panose="020E0502060401010101" pitchFamily="34" charset="-79"/>
              </a:rPr>
              <a:t>אין קדושת שביעית</a:t>
            </a:r>
          </a:p>
          <a:p>
            <a:pPr>
              <a:lnSpc>
                <a:spcPct val="150000"/>
              </a:lnSpc>
            </a:pPr>
            <a:r>
              <a:rPr lang="he-IL" sz="2400" b="1" dirty="0">
                <a:latin typeface="David" panose="020E0502060401010101" pitchFamily="34" charset="-79"/>
                <a:cs typeface="David" panose="020E0502060401010101" pitchFamily="34" charset="-79"/>
              </a:rPr>
              <a:t>ג. </a:t>
            </a:r>
            <a:r>
              <a:rPr lang="he-IL" sz="2400" dirty="0">
                <a:latin typeface="David" panose="020E0502060401010101" pitchFamily="34" charset="-79"/>
                <a:cs typeface="David" panose="020E0502060401010101" pitchFamily="34" charset="-79"/>
              </a:rPr>
              <a:t>אין איסור </a:t>
            </a:r>
            <a:r>
              <a:rPr lang="he-IL" sz="2400" dirty="0" err="1">
                <a:latin typeface="David" panose="020E0502060401010101" pitchFamily="34" charset="-79"/>
                <a:cs typeface="David" panose="020E0502060401010101" pitchFamily="34" charset="-79"/>
              </a:rPr>
              <a:t>ספיחין</a:t>
            </a:r>
            <a:endParaRPr lang="en-US" sz="2400" dirty="0">
              <a:latin typeface="David" panose="020E0502060401010101" pitchFamily="34" charset="-79"/>
              <a:cs typeface="David" panose="020E0502060401010101" pitchFamily="34" charset="-79"/>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85720" y="857232"/>
            <a:ext cx="8407400" cy="2646878"/>
          </a:xfrm>
          <a:prstGeom prst="rect">
            <a:avLst/>
          </a:prstGeom>
          <a:noFill/>
          <a:ln w="9525">
            <a:noFill/>
            <a:miter lim="800000"/>
            <a:headEnd/>
            <a:tailEnd/>
          </a:ln>
        </p:spPr>
        <p:txBody>
          <a:bodyPr wrap="square">
            <a:spAutoFit/>
          </a:bodyPr>
          <a:lstStyle/>
          <a:p>
            <a:pPr algn="ctr"/>
            <a:r>
              <a:rPr lang="he-IL" sz="40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הרב הראשי לישראל </a:t>
            </a:r>
            <a:r>
              <a:rPr lang="he-IL" sz="40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הגר"א</a:t>
            </a:r>
            <a:r>
              <a:rPr lang="he-IL" sz="40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 </a:t>
            </a:r>
            <a:r>
              <a:rPr lang="he-IL" sz="40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שפירא זצ"ל</a:t>
            </a:r>
          </a:p>
          <a:p>
            <a:pPr algn="just"/>
            <a:endParaRPr lang="he-IL" dirty="0">
              <a:latin typeface="David" panose="020E0502060401010101" pitchFamily="34" charset="-79"/>
              <a:cs typeface="David" panose="020E0502060401010101" pitchFamily="34" charset="-79"/>
            </a:endParaRPr>
          </a:p>
          <a:p>
            <a:pPr algn="just">
              <a:lnSpc>
                <a:spcPct val="150000"/>
              </a:lnSpc>
            </a:pPr>
            <a:r>
              <a:rPr lang="he-IL" sz="2000" dirty="0">
                <a:latin typeface="David" panose="020E0502060401010101" pitchFamily="34" charset="-79"/>
                <a:cs typeface="David" panose="020E0502060401010101" pitchFamily="34" charset="-79"/>
              </a:rPr>
              <a:t>קו בולט בנידון הוא שאם כי רבו חכמי התורה שנטו </a:t>
            </a:r>
            <a:r>
              <a:rPr lang="he-IL" sz="2000" dirty="0" err="1">
                <a:latin typeface="David" panose="020E0502060401010101" pitchFamily="34" charset="-79"/>
                <a:cs typeface="David" panose="020E0502060401010101" pitchFamily="34" charset="-79"/>
              </a:rPr>
              <a:t>לחומרא</a:t>
            </a:r>
            <a:r>
              <a:rPr lang="he-IL" sz="2000" dirty="0">
                <a:latin typeface="David" panose="020E0502060401010101" pitchFamily="34" charset="-79"/>
                <a:cs typeface="David" panose="020E0502060401010101" pitchFamily="34" charset="-79"/>
              </a:rPr>
              <a:t> הרבנים מארי דארעא </a:t>
            </a:r>
            <a:r>
              <a:rPr lang="he-IL" sz="2400" u="sng" dirty="0">
                <a:latin typeface="David" panose="020E0502060401010101" pitchFamily="34" charset="-79"/>
                <a:cs typeface="David" panose="020E0502060401010101" pitchFamily="34" charset="-79"/>
              </a:rPr>
              <a:t>שנשאו בעול ההוראה של הציבור</a:t>
            </a:r>
            <a:r>
              <a:rPr lang="he-IL" sz="2000" dirty="0">
                <a:latin typeface="David" panose="020E0502060401010101" pitchFamily="34" charset="-79"/>
                <a:cs typeface="David" panose="020E0502060401010101" pitchFamily="34" charset="-79"/>
              </a:rPr>
              <a:t> הורו למעשה כפי הוראת הגאונים הנ"ל שסמכו על היתר המכירה</a:t>
            </a:r>
            <a:endParaRPr lang="en-US" sz="2000" dirty="0">
              <a:latin typeface="David" panose="020E0502060401010101" pitchFamily="34" charset="-79"/>
              <a:cs typeface="David" panose="020E0502060401010101" pitchFamily="34" charset="-79"/>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260648"/>
            <a:ext cx="8686800" cy="838200"/>
          </a:xfrm>
        </p:spPr>
        <p:txBody>
          <a:bodyPr>
            <a:normAutofit/>
          </a:bodyPr>
          <a:lstStyle/>
          <a:p>
            <a:pPr algn="ct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יסודות הלכתיים לתקנת "אוצר בית דין"</a:t>
            </a:r>
            <a:endParaRPr lang="he-IL"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79512" y="1554162"/>
            <a:ext cx="8812088" cy="4525963"/>
          </a:xfrm>
        </p:spPr>
        <p:txBody>
          <a:bodyPr>
            <a:normAutofit fontScale="92500"/>
          </a:bodyPr>
          <a:lstStyle/>
          <a:p>
            <a:pPr marL="0" lvl="0" indent="0">
              <a:buNone/>
            </a:pPr>
            <a:r>
              <a:rPr lang="he-IL" b="1" dirty="0" smtClean="0">
                <a:latin typeface="David" panose="020E0502060401010101" pitchFamily="34" charset="-79"/>
                <a:cs typeface="David" panose="020E0502060401010101" pitchFamily="34" charset="-79"/>
              </a:rPr>
              <a:t>בתקנת "אוצר בית דין" עולים מספר שאלות כיצד הדבר מותר </a:t>
            </a:r>
            <a:endParaRPr lang="he-IL" dirty="0">
              <a:latin typeface="David" panose="020E0502060401010101" pitchFamily="34" charset="-79"/>
              <a:cs typeface="David" panose="020E0502060401010101" pitchFamily="34" charset="-79"/>
            </a:endParaRPr>
          </a:p>
          <a:p>
            <a:pPr marL="514350" lvl="0" indent="-514350">
              <a:buFont typeface="+mj-lt"/>
              <a:buAutoNum type="arabicPeriod"/>
            </a:pPr>
            <a:r>
              <a:rPr lang="he-IL" sz="2800" dirty="0" smtClean="0">
                <a:latin typeface="David" panose="020E0502060401010101" pitchFamily="34" charset="-79"/>
                <a:cs typeface="David" panose="020E0502060401010101" pitchFamily="34" charset="-79"/>
              </a:rPr>
              <a:t>איסור קצירה ובצירה</a:t>
            </a:r>
          </a:p>
          <a:p>
            <a:pPr marL="514350" lvl="0" indent="-514350">
              <a:buFont typeface="+mj-lt"/>
              <a:buAutoNum type="arabicPeriod"/>
            </a:pPr>
            <a:r>
              <a:rPr lang="he-IL" sz="2800" dirty="0" smtClean="0">
                <a:latin typeface="David" panose="020E0502060401010101" pitchFamily="34" charset="-79"/>
                <a:cs typeface="David" panose="020E0502060401010101" pitchFamily="34" charset="-79"/>
              </a:rPr>
              <a:t>מצוות הפקרת הפירות ואיסור איסוף הפירות ע"מ לחלקם לעניים</a:t>
            </a:r>
          </a:p>
          <a:p>
            <a:pPr marL="514350" lvl="0" indent="-514350">
              <a:buFont typeface="+mj-lt"/>
              <a:buAutoNum type="arabicPeriod"/>
            </a:pPr>
            <a:r>
              <a:rPr lang="he-IL" sz="2800" dirty="0" smtClean="0">
                <a:latin typeface="David" panose="020E0502060401010101" pitchFamily="34" charset="-79"/>
                <a:cs typeface="David" panose="020E0502060401010101" pitchFamily="34" charset="-79"/>
              </a:rPr>
              <a:t>בית הדין בימינו מתיר לשלוחי בית הדין עשית מלאכות לתועלת הפירות</a:t>
            </a:r>
            <a:endParaRPr lang="he-IL" sz="2800" dirty="0">
              <a:latin typeface="David" panose="020E0502060401010101" pitchFamily="34" charset="-79"/>
              <a:cs typeface="David" panose="020E0502060401010101" pitchFamily="34" charset="-79"/>
            </a:endParaRPr>
          </a:p>
          <a:p>
            <a:pPr marL="514350" lvl="0" indent="-514350">
              <a:buFont typeface="+mj-lt"/>
              <a:buAutoNum type="arabicPeriod"/>
            </a:pPr>
            <a:r>
              <a:rPr lang="he-IL" sz="2800" dirty="0" smtClean="0">
                <a:latin typeface="David" panose="020E0502060401010101" pitchFamily="34" charset="-79"/>
                <a:cs typeface="David" panose="020E0502060401010101" pitchFamily="34" charset="-79"/>
              </a:rPr>
              <a:t>מסחר בפירות שביעית</a:t>
            </a:r>
          </a:p>
          <a:p>
            <a:pPr marL="514350" lvl="0" indent="-514350">
              <a:buFont typeface="+mj-lt"/>
              <a:buAutoNum type="arabicPeriod"/>
            </a:pPr>
            <a:r>
              <a:rPr lang="he-IL" sz="2800" dirty="0" smtClean="0">
                <a:latin typeface="David" panose="020E0502060401010101" pitchFamily="34" charset="-79"/>
                <a:cs typeface="David" panose="020E0502060401010101" pitchFamily="34" charset="-79"/>
              </a:rPr>
              <a:t>שקילה ומדידת פירות שביעית</a:t>
            </a:r>
            <a:endParaRPr lang="he-IL" sz="2800" dirty="0">
              <a:latin typeface="David" panose="020E0502060401010101" pitchFamily="34" charset="-79"/>
              <a:cs typeface="David" panose="020E0502060401010101" pitchFamily="34" charset="-79"/>
            </a:endParaRPr>
          </a:p>
          <a:p>
            <a:pPr marL="514350" lvl="0" indent="-514350">
              <a:buFont typeface="+mj-lt"/>
              <a:buAutoNum type="arabicPeriod"/>
            </a:pPr>
            <a:r>
              <a:rPr lang="he-IL" sz="2800" dirty="0" smtClean="0">
                <a:latin typeface="David" panose="020E0502060401010101" pitchFamily="34" charset="-79"/>
                <a:cs typeface="David" panose="020E0502060401010101" pitchFamily="34" charset="-79"/>
              </a:rPr>
              <a:t>אוצר בית דין בימינו גם בירקות </a:t>
            </a:r>
          </a:p>
          <a:p>
            <a:pPr marL="514350" lvl="0" indent="-514350">
              <a:buFont typeface="+mj-lt"/>
              <a:buAutoNum type="arabicPeriod"/>
            </a:pPr>
            <a:r>
              <a:rPr lang="he-IL" sz="2800" dirty="0" smtClean="0">
                <a:latin typeface="David" panose="020E0502060401010101" pitchFamily="34" charset="-79"/>
                <a:cs typeface="David" panose="020E0502060401010101" pitchFamily="34" charset="-79"/>
              </a:rPr>
              <a:t>מצוות ביעור בפירות אוצר בית דין  </a:t>
            </a:r>
            <a:endParaRPr lang="en-US" sz="2800" dirty="0" smtClean="0">
              <a:latin typeface="David" panose="020E0502060401010101" pitchFamily="34" charset="-79"/>
              <a:cs typeface="David" panose="020E0502060401010101" pitchFamily="34" charset="-79"/>
            </a:endParaRPr>
          </a:p>
          <a:p>
            <a:pPr marL="514350" lvl="0" indent="-514350">
              <a:buAutoNum type="arabicPeriod"/>
            </a:pPr>
            <a:endParaRPr lang="en-US" dirty="0" smtClean="0"/>
          </a:p>
          <a:p>
            <a:endParaRPr lang="he-I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84"/>
            <a:ext cx="9144000" cy="923330"/>
          </a:xfrm>
          <a:prstGeom prst="rect">
            <a:avLst/>
          </a:prstGeom>
          <a:solidFill>
            <a:srgbClr val="CCFFFF"/>
          </a:solidFill>
          <a:ln>
            <a:solidFill>
              <a:srgbClr val="00CC66"/>
            </a:solidFill>
          </a:ln>
        </p:spPr>
        <p:txBody>
          <a:bodyPr wrap="square" rtlCol="1">
            <a:spAutoFit/>
          </a:bodyPr>
          <a:lstStyle/>
          <a:p>
            <a:pPr algn="ctr"/>
            <a:r>
              <a:rPr lang="he-IL" sz="5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אוצר בית דין</a:t>
            </a:r>
            <a:endParaRPr lang="he-IL" sz="5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TextBox 2"/>
          <p:cNvSpPr txBox="1"/>
          <p:nvPr/>
        </p:nvSpPr>
        <p:spPr>
          <a:xfrm>
            <a:off x="5148064" y="1234495"/>
            <a:ext cx="3672408" cy="2554545"/>
          </a:xfrm>
          <a:prstGeom prst="rect">
            <a:avLst/>
          </a:prstGeom>
          <a:noFill/>
        </p:spPr>
        <p:txBody>
          <a:bodyPr wrap="square" rtlCol="1">
            <a:spAutoFit/>
          </a:bodyPr>
          <a:lstStyle/>
          <a:p>
            <a:r>
              <a:rPr lang="he-IL" sz="2400" dirty="0" err="1" smtClean="0">
                <a:latin typeface="David" panose="020E0502060401010101" pitchFamily="34" charset="-79"/>
                <a:cs typeface="David" panose="020E0502060401010101" pitchFamily="34" charset="-79"/>
              </a:rPr>
              <a:t>תוספתא</a:t>
            </a:r>
            <a:r>
              <a:rPr lang="he-IL" sz="2400" dirty="0" smtClean="0">
                <a:latin typeface="David" panose="020E0502060401010101" pitchFamily="34" charset="-79"/>
                <a:cs typeface="David" panose="020E0502060401010101" pitchFamily="34" charset="-79"/>
              </a:rPr>
              <a:t> מסכת שביעית פרק ח</a:t>
            </a:r>
          </a:p>
          <a:p>
            <a:endParaRPr lang="he-IL" sz="1400" dirty="0" smtClean="0">
              <a:latin typeface="David" panose="020E0502060401010101" pitchFamily="34" charset="-79"/>
              <a:cs typeface="David" panose="020E0502060401010101" pitchFamily="34" charset="-79"/>
            </a:endParaRPr>
          </a:p>
          <a:p>
            <a:pPr algn="just"/>
            <a:r>
              <a:rPr lang="he-IL" sz="2000" dirty="0" smtClean="0">
                <a:latin typeface="Guttman Vilna" panose="02010401010101010101" pitchFamily="2" charset="-79"/>
                <a:cs typeface="Guttman Vilna" panose="02010401010101010101" pitchFamily="2" charset="-79"/>
              </a:rPr>
              <a:t>בראשונה היו שלוחי בית דין </a:t>
            </a:r>
            <a:r>
              <a:rPr lang="he-IL" sz="2000" dirty="0" err="1" smtClean="0">
                <a:latin typeface="Guttman Vilna" panose="02010401010101010101" pitchFamily="2" charset="-79"/>
                <a:cs typeface="Guttman Vilna" panose="02010401010101010101" pitchFamily="2" charset="-79"/>
              </a:rPr>
              <a:t>יושבין</a:t>
            </a:r>
            <a:r>
              <a:rPr lang="he-IL" sz="2000" dirty="0" smtClean="0">
                <a:latin typeface="Guttman Vilna" panose="02010401010101010101" pitchFamily="2" charset="-79"/>
                <a:cs typeface="Guttman Vilna" panose="02010401010101010101" pitchFamily="2" charset="-79"/>
              </a:rPr>
              <a:t> על פתחי עיירות כל מי שמביא פירות בתוך ידו </a:t>
            </a:r>
            <a:r>
              <a:rPr lang="he-IL" sz="2000" dirty="0" err="1" smtClean="0">
                <a:solidFill>
                  <a:srgbClr val="0000CC"/>
                </a:solidFill>
                <a:latin typeface="Guttman Vilna" panose="02010401010101010101" pitchFamily="2" charset="-79"/>
                <a:cs typeface="Guttman Vilna" panose="02010401010101010101" pitchFamily="2" charset="-79"/>
              </a:rPr>
              <a:t>נוטלין</a:t>
            </a:r>
            <a:r>
              <a:rPr lang="he-IL" sz="2000" dirty="0" smtClean="0">
                <a:solidFill>
                  <a:srgbClr val="0000CC"/>
                </a:solidFill>
                <a:latin typeface="Guttman Vilna" panose="02010401010101010101" pitchFamily="2" charset="-79"/>
                <a:cs typeface="Guttman Vilna" panose="02010401010101010101" pitchFamily="2" charset="-79"/>
              </a:rPr>
              <a:t> אותן ממנו </a:t>
            </a:r>
            <a:r>
              <a:rPr lang="he-IL" sz="2000" dirty="0" err="1" smtClean="0">
                <a:solidFill>
                  <a:srgbClr val="0000CC"/>
                </a:solidFill>
                <a:latin typeface="Guttman Vilna" panose="02010401010101010101" pitchFamily="2" charset="-79"/>
                <a:cs typeface="Guttman Vilna" panose="02010401010101010101" pitchFamily="2" charset="-79"/>
              </a:rPr>
              <a:t>ונותנין</a:t>
            </a:r>
            <a:r>
              <a:rPr lang="he-IL" sz="2000" dirty="0" smtClean="0">
                <a:solidFill>
                  <a:srgbClr val="0000CC"/>
                </a:solidFill>
                <a:latin typeface="Guttman Vilna" panose="02010401010101010101" pitchFamily="2" charset="-79"/>
                <a:cs typeface="Guttman Vilna" panose="02010401010101010101" pitchFamily="2" charset="-79"/>
              </a:rPr>
              <a:t> לו מהן </a:t>
            </a:r>
            <a:r>
              <a:rPr lang="he-IL" sz="2000" dirty="0" smtClean="0">
                <a:latin typeface="Guttman Vilna" panose="02010401010101010101" pitchFamily="2" charset="-79"/>
                <a:cs typeface="Guttman Vilna" panose="02010401010101010101" pitchFamily="2" charset="-79"/>
              </a:rPr>
              <a:t>מזון שלוש סעודות והשאר </a:t>
            </a:r>
            <a:r>
              <a:rPr lang="he-IL" sz="2000" dirty="0" err="1" smtClean="0">
                <a:latin typeface="Guttman Vilna" panose="02010401010101010101" pitchFamily="2" charset="-79"/>
                <a:cs typeface="Guttman Vilna" panose="02010401010101010101" pitchFamily="2" charset="-79"/>
              </a:rPr>
              <a:t>מכניסין</a:t>
            </a:r>
            <a:r>
              <a:rPr lang="he-IL" sz="2000" dirty="0" smtClean="0">
                <a:latin typeface="Guttman Vilna" panose="02010401010101010101" pitchFamily="2" charset="-79"/>
                <a:cs typeface="Guttman Vilna" panose="02010401010101010101" pitchFamily="2" charset="-79"/>
              </a:rPr>
              <a:t> אותו לאוצר שבעיר...</a:t>
            </a:r>
            <a:endParaRPr lang="he-IL" sz="2000" dirty="0">
              <a:latin typeface="Guttman Vilna" panose="02010401010101010101" pitchFamily="2" charset="-79"/>
              <a:cs typeface="Guttman Vilna" panose="02010401010101010101" pitchFamily="2" charset="-79"/>
            </a:endParaRPr>
          </a:p>
        </p:txBody>
      </p:sp>
      <p:sp>
        <p:nvSpPr>
          <p:cNvPr id="8" name="TextBox 7"/>
          <p:cNvSpPr txBox="1"/>
          <p:nvPr/>
        </p:nvSpPr>
        <p:spPr>
          <a:xfrm>
            <a:off x="539552" y="1700808"/>
            <a:ext cx="3960440" cy="1938992"/>
          </a:xfrm>
          <a:prstGeom prst="rect">
            <a:avLst/>
          </a:prstGeom>
          <a:noFill/>
        </p:spPr>
        <p:txBody>
          <a:bodyPr wrap="square" rtlCol="1">
            <a:spAutoFit/>
          </a:bodyPr>
          <a:lstStyle/>
          <a:p>
            <a:pPr algn="just"/>
            <a:r>
              <a:rPr lang="he-IL" sz="2000" dirty="0" smtClean="0">
                <a:latin typeface="Guttman Vilna" panose="02010401010101010101" pitchFamily="2" charset="-79"/>
                <a:cs typeface="Guttman Vilna" panose="02010401010101010101" pitchFamily="2" charset="-79"/>
              </a:rPr>
              <a:t>הגיע זמן זיתים שלוחי בית דין </a:t>
            </a:r>
            <a:r>
              <a:rPr lang="he-IL" sz="2000" dirty="0" err="1" smtClean="0">
                <a:solidFill>
                  <a:srgbClr val="0000CC"/>
                </a:solidFill>
                <a:latin typeface="Guttman Vilna" panose="02010401010101010101" pitchFamily="2" charset="-79"/>
                <a:cs typeface="Guttman Vilna" panose="02010401010101010101" pitchFamily="2" charset="-79"/>
              </a:rPr>
              <a:t>שוכרין</a:t>
            </a:r>
            <a:r>
              <a:rPr lang="he-IL" sz="2000" dirty="0" smtClean="0">
                <a:solidFill>
                  <a:srgbClr val="0000CC"/>
                </a:solidFill>
                <a:latin typeface="Guttman Vilna" panose="02010401010101010101" pitchFamily="2" charset="-79"/>
                <a:cs typeface="Guttman Vilna" panose="02010401010101010101" pitchFamily="2" charset="-79"/>
              </a:rPr>
              <a:t> </a:t>
            </a:r>
            <a:r>
              <a:rPr lang="he-IL" sz="2000" dirty="0" err="1" smtClean="0">
                <a:solidFill>
                  <a:srgbClr val="0000CC"/>
                </a:solidFill>
                <a:latin typeface="Guttman Vilna" panose="02010401010101010101" pitchFamily="2" charset="-79"/>
                <a:cs typeface="Guttman Vilna" panose="02010401010101010101" pitchFamily="2" charset="-79"/>
              </a:rPr>
              <a:t>פועלין</a:t>
            </a:r>
            <a:r>
              <a:rPr lang="he-IL" sz="2000" dirty="0" smtClean="0">
                <a:solidFill>
                  <a:srgbClr val="0000CC"/>
                </a:solidFill>
                <a:latin typeface="Guttman Vilna" panose="02010401010101010101" pitchFamily="2" charset="-79"/>
                <a:cs typeface="Guttman Vilna" panose="02010401010101010101" pitchFamily="2" charset="-79"/>
              </a:rPr>
              <a:t> </a:t>
            </a:r>
            <a:r>
              <a:rPr lang="he-IL" sz="2000" dirty="0" err="1" smtClean="0">
                <a:solidFill>
                  <a:srgbClr val="0000CC"/>
                </a:solidFill>
                <a:latin typeface="Guttman Vilna" panose="02010401010101010101" pitchFamily="2" charset="-79"/>
                <a:cs typeface="Guttman Vilna" panose="02010401010101010101" pitchFamily="2" charset="-79"/>
              </a:rPr>
              <a:t>ומוסקין</a:t>
            </a:r>
            <a:r>
              <a:rPr lang="he-IL" sz="2000" dirty="0" smtClean="0">
                <a:solidFill>
                  <a:srgbClr val="0000CC"/>
                </a:solidFill>
                <a:latin typeface="Guttman Vilna" panose="02010401010101010101" pitchFamily="2" charset="-79"/>
                <a:cs typeface="Guttman Vilna" panose="02010401010101010101" pitchFamily="2" charset="-79"/>
              </a:rPr>
              <a:t> אותן </a:t>
            </a:r>
            <a:r>
              <a:rPr lang="he-IL" sz="2000" dirty="0" err="1" smtClean="0">
                <a:latin typeface="Guttman Vilna" panose="02010401010101010101" pitchFamily="2" charset="-79"/>
                <a:cs typeface="Guttman Vilna" panose="02010401010101010101" pitchFamily="2" charset="-79"/>
              </a:rPr>
              <a:t>ועוטנין</a:t>
            </a:r>
            <a:r>
              <a:rPr lang="he-IL" sz="2000" dirty="0" smtClean="0">
                <a:latin typeface="Guttman Vilna" panose="02010401010101010101" pitchFamily="2" charset="-79"/>
                <a:cs typeface="Guttman Vilna" panose="02010401010101010101" pitchFamily="2" charset="-79"/>
              </a:rPr>
              <a:t> אותן בית הבד </a:t>
            </a:r>
            <a:r>
              <a:rPr lang="he-IL" sz="2000" dirty="0" err="1" smtClean="0">
                <a:latin typeface="Guttman Vilna" panose="02010401010101010101" pitchFamily="2" charset="-79"/>
                <a:cs typeface="Guttman Vilna" panose="02010401010101010101" pitchFamily="2" charset="-79"/>
              </a:rPr>
              <a:t>וכונסין</a:t>
            </a:r>
            <a:r>
              <a:rPr lang="he-IL" sz="2000" dirty="0" smtClean="0">
                <a:latin typeface="Guttman Vilna" panose="02010401010101010101" pitchFamily="2" charset="-79"/>
                <a:cs typeface="Guttman Vilna" panose="02010401010101010101" pitchFamily="2" charset="-79"/>
              </a:rPr>
              <a:t> אותן בחביות </a:t>
            </a:r>
            <a:r>
              <a:rPr lang="he-IL" sz="2000" dirty="0" err="1" smtClean="0">
                <a:latin typeface="Guttman Vilna" panose="02010401010101010101" pitchFamily="2" charset="-79"/>
                <a:cs typeface="Guttman Vilna" panose="02010401010101010101" pitchFamily="2" charset="-79"/>
              </a:rPr>
              <a:t>ומכניסין</a:t>
            </a:r>
            <a:r>
              <a:rPr lang="he-IL" sz="2000" dirty="0" smtClean="0">
                <a:latin typeface="Guttman Vilna" panose="02010401010101010101" pitchFamily="2" charset="-79"/>
                <a:cs typeface="Guttman Vilna" panose="02010401010101010101" pitchFamily="2" charset="-79"/>
              </a:rPr>
              <a:t> אותן </a:t>
            </a:r>
            <a:r>
              <a:rPr lang="he-IL" sz="2000" dirty="0" smtClean="0">
                <a:solidFill>
                  <a:srgbClr val="0000CC"/>
                </a:solidFill>
                <a:latin typeface="Guttman Vilna" panose="02010401010101010101" pitchFamily="2" charset="-79"/>
                <a:cs typeface="Guttman Vilna" panose="02010401010101010101" pitchFamily="2" charset="-79"/>
              </a:rPr>
              <a:t>לאוצר שבעיר </a:t>
            </a:r>
            <a:r>
              <a:rPr lang="he-IL" sz="2000" dirty="0" err="1" smtClean="0">
                <a:solidFill>
                  <a:srgbClr val="0000CC"/>
                </a:solidFill>
                <a:latin typeface="Guttman Vilna" panose="02010401010101010101" pitchFamily="2" charset="-79"/>
                <a:cs typeface="Guttman Vilna" panose="02010401010101010101" pitchFamily="2" charset="-79"/>
              </a:rPr>
              <a:t>ומחלקין</a:t>
            </a:r>
            <a:r>
              <a:rPr lang="he-IL" sz="2000" dirty="0" smtClean="0">
                <a:latin typeface="Guttman Vilna" panose="02010401010101010101" pitchFamily="2" charset="-79"/>
                <a:cs typeface="Guttman Vilna" panose="02010401010101010101" pitchFamily="2" charset="-79"/>
              </a:rPr>
              <a:t> מהן ערבי שבתות כל אחד ואחד לפי ביתו</a:t>
            </a:r>
            <a:endParaRPr lang="he-IL" sz="2000" dirty="0">
              <a:latin typeface="Guttman Vilna" panose="02010401010101010101" pitchFamily="2" charset="-79"/>
              <a:cs typeface="Guttman Vilna" panose="02010401010101010101" pitchFamily="2" charset="-79"/>
            </a:endParaRPr>
          </a:p>
        </p:txBody>
      </p:sp>
      <p:sp>
        <p:nvSpPr>
          <p:cNvPr id="9" name="TextBox 8"/>
          <p:cNvSpPr txBox="1"/>
          <p:nvPr/>
        </p:nvSpPr>
        <p:spPr>
          <a:xfrm>
            <a:off x="1979712" y="4005064"/>
            <a:ext cx="5198606" cy="2246769"/>
          </a:xfrm>
          <a:prstGeom prst="rect">
            <a:avLst/>
          </a:prstGeom>
          <a:noFill/>
        </p:spPr>
        <p:txBody>
          <a:bodyPr wrap="square" rtlCol="1">
            <a:spAutoFit/>
          </a:bodyPr>
          <a:lstStyle/>
          <a:p>
            <a:pPr algn="just"/>
            <a:r>
              <a:rPr lang="he-IL" sz="2800" dirty="0" smtClean="0">
                <a:latin typeface="David" panose="020E0502060401010101" pitchFamily="34" charset="-79"/>
                <a:cs typeface="David" panose="020E0502060401010101" pitchFamily="34" charset="-79"/>
              </a:rPr>
              <a:t>רמב"ן ויקרא פרק כה, ז</a:t>
            </a:r>
          </a:p>
          <a:p>
            <a:pPr algn="just"/>
            <a:endParaRPr lang="he-IL" sz="2800" dirty="0">
              <a:latin typeface="Guttman Vilna" panose="02010401010101010101" pitchFamily="2" charset="-79"/>
              <a:cs typeface="Guttman Vilna" panose="02010401010101010101" pitchFamily="2" charset="-79"/>
            </a:endParaRPr>
          </a:p>
          <a:p>
            <a:pPr algn="just"/>
            <a:r>
              <a:rPr lang="he-IL" sz="2800" dirty="0" smtClean="0">
                <a:latin typeface="Guttman Vilna" panose="02010401010101010101" pitchFamily="2" charset="-79"/>
                <a:cs typeface="Guttman Vilna" panose="02010401010101010101" pitchFamily="2" charset="-79"/>
              </a:rPr>
              <a:t>וכל זו התקנה והטורח של בית דין, מפני חשד שלא יבואו לעכבם או לעשות מהם סחורה</a:t>
            </a:r>
          </a:p>
        </p:txBody>
      </p:sp>
      <p:graphicFrame>
        <p:nvGraphicFramePr>
          <p:cNvPr id="174150" name="Object 1094"/>
          <p:cNvGraphicFramePr>
            <a:graphicFrameLocks noChangeAspect="1"/>
          </p:cNvGraphicFramePr>
          <p:nvPr/>
        </p:nvGraphicFramePr>
        <p:xfrm>
          <a:off x="-4501008" y="3501008"/>
          <a:ext cx="3975100" cy="2578100"/>
        </p:xfrm>
        <a:graphic>
          <a:graphicData uri="http://schemas.openxmlformats.org/presentationml/2006/ole">
            <mc:AlternateContent xmlns:mc="http://schemas.openxmlformats.org/markup-compatibility/2006">
              <mc:Choice xmlns:v="urn:schemas-microsoft-com:vml" Requires="v">
                <p:oleObj spid="_x0000_s60427" name="CorelDRAW! Graphic" r:id="rId3" imgW="3976532" imgH="2584026" progId="">
                  <p:embed/>
                </p:oleObj>
              </mc:Choice>
              <mc:Fallback>
                <p:oleObj name="CorelDRAW! Graphic" r:id="rId3" imgW="3976532" imgH="258402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008" y="3501008"/>
                        <a:ext cx="39751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2411760" y="1988840"/>
            <a:ext cx="4824536" cy="3539430"/>
          </a:xfrm>
          <a:prstGeom prst="rect">
            <a:avLst/>
          </a:prstGeom>
          <a:noFill/>
        </p:spPr>
        <p:txBody>
          <a:bodyPr wrap="square" rtlCol="1">
            <a:spAutoFit/>
          </a:bodyPr>
          <a:lstStyle/>
          <a:p>
            <a:r>
              <a:rPr lang="he-IL" sz="2800" dirty="0" err="1" smtClean="0">
                <a:latin typeface="David" panose="020E0502060401010101" pitchFamily="34" charset="-79"/>
                <a:cs typeface="David" panose="020E0502060401010101" pitchFamily="34" charset="-79"/>
              </a:rPr>
              <a:t>תוספתא</a:t>
            </a:r>
            <a:r>
              <a:rPr lang="he-IL" sz="2800" dirty="0" smtClean="0">
                <a:latin typeface="David" panose="020E0502060401010101" pitchFamily="34" charset="-79"/>
                <a:cs typeface="David" panose="020E0502060401010101" pitchFamily="34" charset="-79"/>
              </a:rPr>
              <a:t> מסכת שביעית פרק ח</a:t>
            </a:r>
          </a:p>
          <a:p>
            <a:endParaRPr lang="he-IL" sz="2800" dirty="0" smtClean="0">
              <a:latin typeface="David" panose="020E0502060401010101" pitchFamily="34" charset="-79"/>
              <a:cs typeface="David" panose="020E0502060401010101" pitchFamily="34" charset="-79"/>
            </a:endParaRPr>
          </a:p>
          <a:p>
            <a:pPr algn="just"/>
            <a:r>
              <a:rPr lang="he-IL" sz="2800" dirty="0" smtClean="0">
                <a:latin typeface="Guttman Vilna" panose="02010401010101010101" pitchFamily="2" charset="-79"/>
                <a:cs typeface="Guttman Vilna" panose="02010401010101010101" pitchFamily="2" charset="-79"/>
              </a:rPr>
              <a:t>בראשונה היו שלוחי בית דין </a:t>
            </a:r>
            <a:r>
              <a:rPr lang="he-IL" sz="2800" dirty="0" err="1" smtClean="0">
                <a:latin typeface="Guttman Vilna" panose="02010401010101010101" pitchFamily="2" charset="-79"/>
                <a:cs typeface="Guttman Vilna" panose="02010401010101010101" pitchFamily="2" charset="-79"/>
              </a:rPr>
              <a:t>יושבין</a:t>
            </a:r>
            <a:r>
              <a:rPr lang="he-IL" sz="2800" dirty="0" smtClean="0">
                <a:latin typeface="Guttman Vilna" panose="02010401010101010101" pitchFamily="2" charset="-79"/>
                <a:cs typeface="Guttman Vilna" panose="02010401010101010101" pitchFamily="2" charset="-79"/>
              </a:rPr>
              <a:t> על פתחי עיירות כל מי שמביא פירות בתוך ידו </a:t>
            </a:r>
            <a:r>
              <a:rPr lang="he-IL" sz="2800" dirty="0" err="1" smtClean="0">
                <a:solidFill>
                  <a:srgbClr val="0000CC"/>
                </a:solidFill>
                <a:latin typeface="Guttman Vilna" panose="02010401010101010101" pitchFamily="2" charset="-79"/>
                <a:cs typeface="Guttman Vilna" panose="02010401010101010101" pitchFamily="2" charset="-79"/>
              </a:rPr>
              <a:t>נוטלין</a:t>
            </a:r>
            <a:r>
              <a:rPr lang="he-IL" sz="2800" dirty="0" smtClean="0">
                <a:solidFill>
                  <a:srgbClr val="0000CC"/>
                </a:solidFill>
                <a:latin typeface="Guttman Vilna" panose="02010401010101010101" pitchFamily="2" charset="-79"/>
                <a:cs typeface="Guttman Vilna" panose="02010401010101010101" pitchFamily="2" charset="-79"/>
              </a:rPr>
              <a:t> אותן ממנו </a:t>
            </a:r>
            <a:r>
              <a:rPr lang="he-IL" sz="2800" dirty="0" err="1" smtClean="0">
                <a:solidFill>
                  <a:srgbClr val="0000CC"/>
                </a:solidFill>
                <a:latin typeface="Guttman Vilna" panose="02010401010101010101" pitchFamily="2" charset="-79"/>
                <a:cs typeface="Guttman Vilna" panose="02010401010101010101" pitchFamily="2" charset="-79"/>
              </a:rPr>
              <a:t>ונותנין</a:t>
            </a:r>
            <a:r>
              <a:rPr lang="he-IL" sz="2800" dirty="0" smtClean="0">
                <a:solidFill>
                  <a:srgbClr val="0000CC"/>
                </a:solidFill>
                <a:latin typeface="Guttman Vilna" panose="02010401010101010101" pitchFamily="2" charset="-79"/>
                <a:cs typeface="Guttman Vilna" panose="02010401010101010101" pitchFamily="2" charset="-79"/>
              </a:rPr>
              <a:t> לו מהן </a:t>
            </a:r>
            <a:r>
              <a:rPr lang="he-IL" sz="2800" dirty="0" smtClean="0">
                <a:latin typeface="Guttman Vilna" panose="02010401010101010101" pitchFamily="2" charset="-79"/>
                <a:cs typeface="Guttman Vilna" panose="02010401010101010101" pitchFamily="2" charset="-79"/>
              </a:rPr>
              <a:t>מזון שלוש סעודות והשאר </a:t>
            </a:r>
            <a:r>
              <a:rPr lang="he-IL" sz="2800" dirty="0" err="1" smtClean="0">
                <a:latin typeface="Guttman Vilna" panose="02010401010101010101" pitchFamily="2" charset="-79"/>
                <a:cs typeface="Guttman Vilna" panose="02010401010101010101" pitchFamily="2" charset="-79"/>
              </a:rPr>
              <a:t>מכניסין</a:t>
            </a:r>
            <a:r>
              <a:rPr lang="he-IL" sz="2800" dirty="0" smtClean="0">
                <a:latin typeface="Guttman Vilna" panose="02010401010101010101" pitchFamily="2" charset="-79"/>
                <a:cs typeface="Guttman Vilna" panose="02010401010101010101" pitchFamily="2" charset="-79"/>
              </a:rPr>
              <a:t> אותו לאוצר שבעיר...</a:t>
            </a:r>
            <a:endParaRPr lang="he-IL" sz="2800" dirty="0">
              <a:latin typeface="Guttman Vilna" panose="02010401010101010101" pitchFamily="2" charset="-79"/>
              <a:cs typeface="Guttman Vilna" panose="02010401010101010101" pitchFamily="2" charset="-79"/>
            </a:endParaRPr>
          </a:p>
        </p:txBody>
      </p:sp>
      <p:sp>
        <p:nvSpPr>
          <p:cNvPr id="12" name="TextBox 11"/>
          <p:cNvSpPr txBox="1"/>
          <p:nvPr/>
        </p:nvSpPr>
        <p:spPr>
          <a:xfrm>
            <a:off x="2699792" y="2060848"/>
            <a:ext cx="4392488" cy="3970318"/>
          </a:xfrm>
          <a:prstGeom prst="rect">
            <a:avLst/>
          </a:prstGeom>
          <a:noFill/>
        </p:spPr>
        <p:txBody>
          <a:bodyPr wrap="square" rtlCol="1">
            <a:spAutoFit/>
          </a:bodyPr>
          <a:lstStyle/>
          <a:p>
            <a:pPr algn="just"/>
            <a:r>
              <a:rPr lang="he-IL" sz="2800" dirty="0" smtClean="0">
                <a:latin typeface="David" panose="020E0502060401010101" pitchFamily="34" charset="-79"/>
                <a:cs typeface="David" panose="020E0502060401010101" pitchFamily="34" charset="-79"/>
              </a:rPr>
              <a:t>תוספתא מסכת שביעית פרק ח</a:t>
            </a:r>
          </a:p>
          <a:p>
            <a:pPr algn="just"/>
            <a:endParaRPr lang="he-IL" sz="2800" dirty="0" smtClean="0">
              <a:latin typeface="David" panose="020E0502060401010101" pitchFamily="34" charset="-79"/>
              <a:cs typeface="David" panose="020E0502060401010101" pitchFamily="34" charset="-79"/>
            </a:endParaRPr>
          </a:p>
          <a:p>
            <a:pPr algn="just"/>
            <a:r>
              <a:rPr lang="he-IL" sz="2800" dirty="0" smtClean="0">
                <a:latin typeface="Guttman Vilna" panose="02010401010101010101" pitchFamily="2" charset="-79"/>
                <a:cs typeface="Guttman Vilna" panose="02010401010101010101" pitchFamily="2" charset="-79"/>
              </a:rPr>
              <a:t>הגיע זמן זיתים שלוחי בית דין </a:t>
            </a:r>
            <a:r>
              <a:rPr lang="he-IL" sz="2800" dirty="0" err="1" smtClean="0">
                <a:solidFill>
                  <a:srgbClr val="0000CC"/>
                </a:solidFill>
                <a:latin typeface="Guttman Vilna" panose="02010401010101010101" pitchFamily="2" charset="-79"/>
                <a:cs typeface="Guttman Vilna" panose="02010401010101010101" pitchFamily="2" charset="-79"/>
              </a:rPr>
              <a:t>שוכרין</a:t>
            </a:r>
            <a:r>
              <a:rPr lang="he-IL" sz="2800" dirty="0" smtClean="0">
                <a:solidFill>
                  <a:srgbClr val="0000CC"/>
                </a:solidFill>
                <a:latin typeface="Guttman Vilna" panose="02010401010101010101" pitchFamily="2" charset="-79"/>
                <a:cs typeface="Guttman Vilna" panose="02010401010101010101" pitchFamily="2" charset="-79"/>
              </a:rPr>
              <a:t> </a:t>
            </a:r>
            <a:r>
              <a:rPr lang="he-IL" sz="2800" dirty="0" err="1" smtClean="0">
                <a:solidFill>
                  <a:srgbClr val="0000CC"/>
                </a:solidFill>
                <a:latin typeface="Guttman Vilna" panose="02010401010101010101" pitchFamily="2" charset="-79"/>
                <a:cs typeface="Guttman Vilna" panose="02010401010101010101" pitchFamily="2" charset="-79"/>
              </a:rPr>
              <a:t>פועלין</a:t>
            </a:r>
            <a:r>
              <a:rPr lang="he-IL" sz="2800" dirty="0" smtClean="0">
                <a:solidFill>
                  <a:srgbClr val="0000CC"/>
                </a:solidFill>
                <a:latin typeface="Guttman Vilna" panose="02010401010101010101" pitchFamily="2" charset="-79"/>
                <a:cs typeface="Guttman Vilna" panose="02010401010101010101" pitchFamily="2" charset="-79"/>
              </a:rPr>
              <a:t> </a:t>
            </a:r>
            <a:r>
              <a:rPr lang="he-IL" sz="2800" dirty="0" err="1" smtClean="0">
                <a:solidFill>
                  <a:srgbClr val="0000CC"/>
                </a:solidFill>
                <a:latin typeface="Guttman Vilna" panose="02010401010101010101" pitchFamily="2" charset="-79"/>
                <a:cs typeface="Guttman Vilna" panose="02010401010101010101" pitchFamily="2" charset="-79"/>
              </a:rPr>
              <a:t>ומוסקין</a:t>
            </a:r>
            <a:r>
              <a:rPr lang="he-IL" sz="2800" dirty="0" smtClean="0">
                <a:solidFill>
                  <a:srgbClr val="0000CC"/>
                </a:solidFill>
                <a:latin typeface="Guttman Vilna" panose="02010401010101010101" pitchFamily="2" charset="-79"/>
                <a:cs typeface="Guttman Vilna" panose="02010401010101010101" pitchFamily="2" charset="-79"/>
              </a:rPr>
              <a:t> אותן </a:t>
            </a:r>
            <a:r>
              <a:rPr lang="he-IL" sz="2800" dirty="0" err="1" smtClean="0">
                <a:latin typeface="Guttman Vilna" panose="02010401010101010101" pitchFamily="2" charset="-79"/>
                <a:cs typeface="Guttman Vilna" panose="02010401010101010101" pitchFamily="2" charset="-79"/>
              </a:rPr>
              <a:t>ועוטנין</a:t>
            </a:r>
            <a:r>
              <a:rPr lang="he-IL" sz="2800" dirty="0" smtClean="0">
                <a:latin typeface="Guttman Vilna" panose="02010401010101010101" pitchFamily="2" charset="-79"/>
                <a:cs typeface="Guttman Vilna" panose="02010401010101010101" pitchFamily="2" charset="-79"/>
              </a:rPr>
              <a:t> אותן בית הבד </a:t>
            </a:r>
            <a:r>
              <a:rPr lang="he-IL" sz="2800" dirty="0" err="1" smtClean="0">
                <a:latin typeface="Guttman Vilna" panose="02010401010101010101" pitchFamily="2" charset="-79"/>
                <a:cs typeface="Guttman Vilna" panose="02010401010101010101" pitchFamily="2" charset="-79"/>
              </a:rPr>
              <a:t>וכונסין</a:t>
            </a:r>
            <a:r>
              <a:rPr lang="he-IL" sz="2800" dirty="0" smtClean="0">
                <a:latin typeface="Guttman Vilna" panose="02010401010101010101" pitchFamily="2" charset="-79"/>
                <a:cs typeface="Guttman Vilna" panose="02010401010101010101" pitchFamily="2" charset="-79"/>
              </a:rPr>
              <a:t> אותן בחביות </a:t>
            </a:r>
            <a:r>
              <a:rPr lang="he-IL" sz="2800" dirty="0" err="1" smtClean="0">
                <a:latin typeface="Guttman Vilna" panose="02010401010101010101" pitchFamily="2" charset="-79"/>
                <a:cs typeface="Guttman Vilna" panose="02010401010101010101" pitchFamily="2" charset="-79"/>
              </a:rPr>
              <a:t>ומכניסין</a:t>
            </a:r>
            <a:r>
              <a:rPr lang="he-IL" sz="2800" dirty="0" smtClean="0">
                <a:latin typeface="Guttman Vilna" panose="02010401010101010101" pitchFamily="2" charset="-79"/>
                <a:cs typeface="Guttman Vilna" panose="02010401010101010101" pitchFamily="2" charset="-79"/>
              </a:rPr>
              <a:t> אותן </a:t>
            </a:r>
            <a:r>
              <a:rPr lang="he-IL" sz="2800" dirty="0" smtClean="0">
                <a:solidFill>
                  <a:srgbClr val="0000CC"/>
                </a:solidFill>
                <a:latin typeface="Guttman Vilna" panose="02010401010101010101" pitchFamily="2" charset="-79"/>
                <a:cs typeface="Guttman Vilna" panose="02010401010101010101" pitchFamily="2" charset="-79"/>
              </a:rPr>
              <a:t>לאוצר שבעיר </a:t>
            </a:r>
            <a:r>
              <a:rPr lang="he-IL" sz="2800" dirty="0" err="1" smtClean="0">
                <a:solidFill>
                  <a:srgbClr val="0000CC"/>
                </a:solidFill>
                <a:latin typeface="Guttman Vilna" panose="02010401010101010101" pitchFamily="2" charset="-79"/>
                <a:cs typeface="Guttman Vilna" panose="02010401010101010101" pitchFamily="2" charset="-79"/>
              </a:rPr>
              <a:t>ומחלקין</a:t>
            </a:r>
            <a:r>
              <a:rPr lang="he-IL" sz="2800" dirty="0" smtClean="0">
                <a:latin typeface="Guttman Vilna" panose="02010401010101010101" pitchFamily="2" charset="-79"/>
                <a:cs typeface="Guttman Vilna" panose="02010401010101010101" pitchFamily="2" charset="-79"/>
              </a:rPr>
              <a:t> מהן ערבי שבתות כל אחד ואחד לפי ביתו</a:t>
            </a:r>
            <a:endParaRPr lang="he-IL" sz="2800" dirty="0">
              <a:latin typeface="Guttman Vilna" panose="02010401010101010101" pitchFamily="2" charset="-79"/>
              <a:cs typeface="Guttman Vilna" panose="02010401010101010101"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cTn>
                              </p:par>
                            </p:childTnLst>
                          </p:cTn>
                        </p:par>
                        <p:par>
                          <p:cTn id="22" fill="hold">
                            <p:stCondLst>
                              <p:cond delay="1000"/>
                            </p:stCondLst>
                            <p:childTnLst>
                              <p:par>
                                <p:cTn id="23" presetID="4" presetClass="entr" presetSubtype="16" fill="hold" grpId="0" nodeType="afterEffect">
                                  <p:stCondLst>
                                    <p:cond delay="0"/>
                                  </p:stCondLst>
                                  <p:iterate type="lt">
                                    <p:tmPct val="0"/>
                                  </p:iterate>
                                  <p:childTnLst>
                                    <p:set>
                                      <p:cBhvr>
                                        <p:cTn id="24" dur="1" fill="hold">
                                          <p:stCondLst>
                                            <p:cond delay="0"/>
                                          </p:stCondLst>
                                        </p:cTn>
                                        <p:tgtEl>
                                          <p:spTgt spid="9"/>
                                        </p:tgtEl>
                                        <p:attrNameLst>
                                          <p:attrName>style.visibility</p:attrName>
                                        </p:attrNameLst>
                                      </p:cBhvr>
                                      <p:to>
                                        <p:strVal val="visible"/>
                                      </p:to>
                                    </p:set>
                                    <p:animEffect transition="in" filter="box(i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2" grpId="0"/>
      <p:bldP spid="1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a:lnSpc>
                <a:spcPct val="150000"/>
              </a:lnSpc>
              <a:buFont typeface="Wingdings" panose="05000000000000000000" pitchFamily="2" charset="2"/>
              <a:buChar char="q"/>
            </a:pPr>
            <a:r>
              <a:rPr lang="he-IL" sz="2000" b="1" dirty="0" smtClean="0">
                <a:latin typeface="David" panose="020E0502060401010101" pitchFamily="34" charset="-79"/>
                <a:cs typeface="David" panose="020E0502060401010101" pitchFamily="34" charset="-79"/>
              </a:rPr>
              <a:t>הרמב"ם לא הזכיר</a:t>
            </a:r>
            <a:r>
              <a:rPr lang="he-IL" sz="2000" dirty="0">
                <a:latin typeface="David" panose="020E0502060401010101" pitchFamily="34" charset="-79"/>
                <a:cs typeface="David" panose="020E0502060401010101" pitchFamily="34" charset="-79"/>
              </a:rPr>
              <a:t>.</a:t>
            </a:r>
            <a:endParaRPr lang="en-US" sz="2000" dirty="0" smtClean="0">
              <a:latin typeface="David" panose="020E0502060401010101" pitchFamily="34" charset="-79"/>
              <a:cs typeface="David" panose="020E0502060401010101" pitchFamily="34" charset="-79"/>
            </a:endParaRPr>
          </a:p>
          <a:p>
            <a:pPr marL="0" indent="0">
              <a:lnSpc>
                <a:spcPct val="150000"/>
              </a:lnSpc>
              <a:buNone/>
            </a:pPr>
            <a:r>
              <a:rPr lang="he-IL" sz="2000" b="1" dirty="0" err="1" smtClean="0">
                <a:latin typeface="David" panose="020E0502060401010101" pitchFamily="34" charset="-79"/>
                <a:cs typeface="David" panose="020E0502060401010101" pitchFamily="34" charset="-79"/>
              </a:rPr>
              <a:t>רדב"ז</a:t>
            </a:r>
            <a:r>
              <a:rPr lang="he-IL" sz="2000" b="1" dirty="0" smtClean="0">
                <a:latin typeface="David" panose="020E0502060401010101" pitchFamily="34" charset="-79"/>
                <a:cs typeface="David" panose="020E0502060401010101" pitchFamily="34" charset="-79"/>
              </a:rPr>
              <a:t>  שמיטה ויובל פ"ז </a:t>
            </a:r>
            <a:r>
              <a:rPr lang="he-IL" sz="2000" b="1" dirty="0" err="1" smtClean="0">
                <a:latin typeface="David" panose="020E0502060401010101" pitchFamily="34" charset="-79"/>
                <a:cs typeface="David" panose="020E0502060401010101" pitchFamily="34" charset="-79"/>
              </a:rPr>
              <a:t>ה"ג</a:t>
            </a:r>
            <a:r>
              <a:rPr lang="he-IL" sz="2000" b="1" dirty="0" smtClean="0">
                <a:latin typeface="David" panose="020E0502060401010101" pitchFamily="34" charset="-79"/>
                <a:cs typeface="David" panose="020E0502060401010101" pitchFamily="34" charset="-79"/>
              </a:rPr>
              <a:t> ד"ה  מחלקן</a:t>
            </a:r>
            <a:endParaRPr lang="en-US" sz="2000" dirty="0" smtClean="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000" dirty="0" smtClean="0">
                <a:latin typeface="David" panose="020E0502060401010101" pitchFamily="34" charset="-79"/>
                <a:cs typeface="David" panose="020E0502060401010101" pitchFamily="34" charset="-79"/>
              </a:rPr>
              <a:t>והשמיט הך תוספתא </a:t>
            </a:r>
            <a:r>
              <a:rPr lang="he-IL" sz="2000" dirty="0" err="1" smtClean="0">
                <a:latin typeface="David" panose="020E0502060401010101" pitchFamily="34" charset="-79"/>
                <a:cs typeface="David" panose="020E0502060401010101" pitchFamily="34" charset="-79"/>
              </a:rPr>
              <a:t>דהיו</a:t>
            </a:r>
            <a:r>
              <a:rPr lang="he-IL" sz="2000" dirty="0" smtClean="0">
                <a:latin typeface="David" panose="020E0502060401010101" pitchFamily="34" charset="-79"/>
                <a:cs typeface="David" panose="020E0502060401010101" pitchFamily="34" charset="-79"/>
              </a:rPr>
              <a:t> שלוחי בית דין </a:t>
            </a:r>
            <a:r>
              <a:rPr lang="he-IL" sz="2000" dirty="0" err="1" smtClean="0">
                <a:latin typeface="David" panose="020E0502060401010101" pitchFamily="34" charset="-79"/>
                <a:cs typeface="David" panose="020E0502060401010101" pitchFamily="34" charset="-79"/>
              </a:rPr>
              <a:t>יוצאין</a:t>
            </a:r>
            <a:r>
              <a:rPr lang="he-IL" sz="2000" dirty="0" smtClean="0">
                <a:latin typeface="David" panose="020E0502060401010101" pitchFamily="34" charset="-79"/>
                <a:cs typeface="David" panose="020E0502060401010101" pitchFamily="34" charset="-79"/>
              </a:rPr>
              <a:t> וכ"ו לפי שאינה הלכה, אי </a:t>
            </a:r>
            <a:r>
              <a:rPr lang="he-IL" sz="2000" dirty="0" err="1" smtClean="0">
                <a:latin typeface="David" panose="020E0502060401010101" pitchFamily="34" charset="-79"/>
                <a:cs typeface="David" panose="020E0502060401010101" pitchFamily="34" charset="-79"/>
              </a:rPr>
              <a:t>נמי</a:t>
            </a:r>
            <a:r>
              <a:rPr lang="he-IL" sz="2000" dirty="0" smtClean="0">
                <a:latin typeface="David" panose="020E0502060401010101" pitchFamily="34" charset="-79"/>
                <a:cs typeface="David" panose="020E0502060401010101" pitchFamily="34" charset="-79"/>
              </a:rPr>
              <a:t> שאינה אלא בראשונה שהיו שם בית דין </a:t>
            </a:r>
            <a:r>
              <a:rPr lang="he-IL" sz="2000" dirty="0" err="1" smtClean="0">
                <a:latin typeface="David" panose="020E0502060401010101" pitchFamily="34" charset="-79"/>
                <a:cs typeface="David" panose="020E0502060401010101" pitchFamily="34" charset="-79"/>
              </a:rPr>
              <a:t>אוצרין</a:t>
            </a:r>
            <a:r>
              <a:rPr lang="he-IL" sz="2000" dirty="0" smtClean="0">
                <a:latin typeface="David" panose="020E0502060401010101" pitchFamily="34" charset="-79"/>
                <a:cs typeface="David" panose="020E0502060401010101" pitchFamily="34" charset="-79"/>
              </a:rPr>
              <a:t> </a:t>
            </a:r>
            <a:r>
              <a:rPr lang="he-IL" sz="2000" dirty="0" err="1" smtClean="0">
                <a:latin typeface="David" panose="020E0502060401010101" pitchFamily="34" charset="-79"/>
                <a:cs typeface="David" panose="020E0502060401010101" pitchFamily="34" charset="-79"/>
              </a:rPr>
              <a:t>ומחלקין</a:t>
            </a:r>
            <a:r>
              <a:rPr lang="he-IL" sz="2000" dirty="0" smtClean="0">
                <a:latin typeface="David" panose="020E0502060401010101" pitchFamily="34" charset="-79"/>
                <a:cs typeface="David" panose="020E0502060401010101" pitchFamily="34" charset="-79"/>
              </a:rPr>
              <a:t> וכתב משנתנו כצורתה.</a:t>
            </a:r>
            <a:endParaRPr lang="en-US" sz="2000" dirty="0" smtClean="0">
              <a:latin typeface="David" panose="020E0502060401010101" pitchFamily="34" charset="-79"/>
              <a:cs typeface="David" panose="020E0502060401010101" pitchFamily="34" charset="-79"/>
            </a:endParaRPr>
          </a:p>
          <a:p>
            <a:endParaRPr lang="he-I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rkook"/>
          <p:cNvPicPr>
            <a:picLocks noChangeAspect="1" noChangeArrowheads="1"/>
          </p:cNvPicPr>
          <p:nvPr/>
        </p:nvPicPr>
        <p:blipFill>
          <a:blip r:embed="rId3"/>
          <a:srcRect/>
          <a:stretch>
            <a:fillRect/>
          </a:stretch>
        </p:blipFill>
        <p:spPr bwMode="auto">
          <a:xfrm>
            <a:off x="2024063" y="0"/>
            <a:ext cx="5095875"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2204864"/>
            <a:ext cx="8686800" cy="3675038"/>
          </a:xfrm>
        </p:spPr>
        <p:txBody>
          <a:bodyPr>
            <a:normAutofit/>
          </a:bodyPr>
          <a:lstStyle/>
          <a:p>
            <a:pPr marL="514350" lvl="0" indent="-514350">
              <a:buFont typeface="+mj-lt"/>
              <a:buAutoNum type="arabicPeriod"/>
            </a:pPr>
            <a:r>
              <a:rPr lang="he-IL" sz="2400" dirty="0" smtClean="0">
                <a:latin typeface="David" panose="020E0502060401010101" pitchFamily="34" charset="-79"/>
                <a:cs typeface="David" panose="020E0502060401010101" pitchFamily="34" charset="-79"/>
              </a:rPr>
              <a:t>איסור קצירה ובצירה</a:t>
            </a:r>
          </a:p>
          <a:p>
            <a:pPr marL="514350" lvl="0" indent="-514350">
              <a:buFont typeface="+mj-lt"/>
              <a:buAutoNum type="arabicPeriod"/>
            </a:pPr>
            <a:r>
              <a:rPr lang="he-IL" sz="2400" dirty="0" smtClean="0">
                <a:latin typeface="David" panose="020E0502060401010101" pitchFamily="34" charset="-79"/>
                <a:cs typeface="David" panose="020E0502060401010101" pitchFamily="34" charset="-79"/>
              </a:rPr>
              <a:t>מצוות הפקרת הפירות ואיסור איסוף הפירות ע"מ לחלקם לעניים</a:t>
            </a:r>
          </a:p>
          <a:p>
            <a:pPr marL="514350" lvl="0" indent="-514350">
              <a:buFont typeface="+mj-lt"/>
              <a:buAutoNum type="arabicPeriod"/>
            </a:pPr>
            <a:r>
              <a:rPr lang="he-IL" sz="2400" dirty="0" smtClean="0">
                <a:latin typeface="David" panose="020E0502060401010101" pitchFamily="34" charset="-79"/>
                <a:cs typeface="David" panose="020E0502060401010101" pitchFamily="34" charset="-79"/>
              </a:rPr>
              <a:t>בית הדין בימינו מתיר לשלוחי בית הדין עשית מלאכות לתועלת הפירות</a:t>
            </a:r>
            <a:endParaRPr lang="en-US" sz="2400" dirty="0" smtClean="0">
              <a:latin typeface="David" panose="020E0502060401010101" pitchFamily="34" charset="-79"/>
              <a:cs typeface="David" panose="020E0502060401010101" pitchFamily="34" charset="-79"/>
            </a:endParaRPr>
          </a:p>
          <a:p>
            <a:pPr marL="514350" indent="-514350">
              <a:buFont typeface="+mj-lt"/>
              <a:buAutoNum type="arabicPeriod"/>
            </a:pPr>
            <a:r>
              <a:rPr lang="he-IL" sz="2400" dirty="0" smtClean="0">
                <a:latin typeface="David" panose="020E0502060401010101" pitchFamily="34" charset="-79"/>
                <a:cs typeface="David" panose="020E0502060401010101" pitchFamily="34" charset="-79"/>
              </a:rPr>
              <a:t>מסחר בפירות שביעית</a:t>
            </a:r>
          </a:p>
          <a:p>
            <a:pPr marL="514350" indent="-514350">
              <a:buFont typeface="+mj-lt"/>
              <a:buAutoNum type="arabicPeriod"/>
            </a:pPr>
            <a:r>
              <a:rPr lang="he-IL" sz="2400" dirty="0" smtClean="0">
                <a:latin typeface="David" panose="020E0502060401010101" pitchFamily="34" charset="-79"/>
                <a:cs typeface="David" panose="020E0502060401010101" pitchFamily="34" charset="-79"/>
              </a:rPr>
              <a:t>שקילה ומדידת פירות שביעית</a:t>
            </a:r>
            <a:endParaRPr lang="en-US" sz="2400" dirty="0" smtClean="0">
              <a:latin typeface="David" panose="020E0502060401010101" pitchFamily="34" charset="-79"/>
              <a:cs typeface="David" panose="020E0502060401010101" pitchFamily="34" charset="-79"/>
            </a:endParaRPr>
          </a:p>
          <a:p>
            <a:pPr marL="514350" indent="-514350">
              <a:buFont typeface="+mj-lt"/>
              <a:buAutoNum type="arabicPeriod"/>
            </a:pPr>
            <a:r>
              <a:rPr lang="he-IL" sz="2400" dirty="0" smtClean="0">
                <a:latin typeface="David" panose="020E0502060401010101" pitchFamily="34" charset="-79"/>
                <a:cs typeface="David" panose="020E0502060401010101" pitchFamily="34" charset="-79"/>
              </a:rPr>
              <a:t>אוצר בית דין בימינו גם בירקות </a:t>
            </a:r>
          </a:p>
          <a:p>
            <a:pPr marL="514350" indent="-514350">
              <a:buFont typeface="+mj-lt"/>
              <a:buAutoNum type="arabicPeriod"/>
            </a:pPr>
            <a:r>
              <a:rPr lang="he-IL" sz="2400" dirty="0" smtClean="0">
                <a:latin typeface="David" panose="020E0502060401010101" pitchFamily="34" charset="-79"/>
                <a:cs typeface="David" panose="020E0502060401010101" pitchFamily="34" charset="-79"/>
              </a:rPr>
              <a:t>מצוות ביעור בפירות אוצר בית דין  </a:t>
            </a:r>
            <a:endParaRPr lang="en-US" sz="2400" dirty="0" smtClean="0">
              <a:latin typeface="David" panose="020E0502060401010101" pitchFamily="34" charset="-79"/>
              <a:cs typeface="David" panose="020E0502060401010101" pitchFamily="34" charset="-79"/>
            </a:endParaRPr>
          </a:p>
          <a:p>
            <a:pPr marL="514350" indent="-514350">
              <a:buFont typeface="+mj-lt"/>
              <a:buAutoNum type="arabicPeriod"/>
            </a:pP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831094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35696" y="188640"/>
            <a:ext cx="5283696" cy="838200"/>
          </a:xfrm>
        </p:spPr>
        <p:txBody>
          <a:bodyPr>
            <a:normAutofit/>
          </a:bodyPr>
          <a:lstStyle/>
          <a:p>
            <a:pPr marL="742950" lvl="0" indent="-742950" algn="ctr">
              <a:buFont typeface="+mj-lt"/>
              <a:buAutoNum type="arabicPeriod"/>
            </a:pP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איסור קצירה ובצירה</a:t>
            </a:r>
            <a:endParaRPr lang="he-IL"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214422"/>
            <a:ext cx="8229600" cy="5500726"/>
          </a:xfrm>
        </p:spPr>
        <p:txBody>
          <a:bodyPr>
            <a:normAutofit fontScale="70000" lnSpcReduction="20000"/>
          </a:bodyPr>
          <a:lstStyle/>
          <a:p>
            <a:pPr marL="0" indent="0" algn="just">
              <a:buNone/>
            </a:pPr>
            <a:r>
              <a:rPr lang="he-IL" b="1" u="sng" dirty="0" smtClean="0">
                <a:latin typeface="David" panose="020E0502060401010101" pitchFamily="34" charset="-79"/>
                <a:cs typeface="David" panose="020E0502060401010101" pitchFamily="34" charset="-79"/>
              </a:rPr>
              <a:t>רמב"ם הלכות שמיטה ויובל פרק ד </a:t>
            </a:r>
          </a:p>
          <a:p>
            <a:pPr algn="just">
              <a:buFont typeface="Wingdings" panose="05000000000000000000" pitchFamily="2" charset="2"/>
              <a:buChar char="q"/>
            </a:pPr>
            <a:r>
              <a:rPr lang="he-IL" b="1" dirty="0" smtClean="0">
                <a:latin typeface="David" panose="020E0502060401010101" pitchFamily="34" charset="-79"/>
                <a:cs typeface="David" panose="020E0502060401010101" pitchFamily="34" charset="-79"/>
              </a:rPr>
              <a:t>הלכה א</a:t>
            </a:r>
            <a:endParaRPr lang="en-US" dirty="0" smtClean="0">
              <a:latin typeface="David" panose="020E0502060401010101" pitchFamily="34" charset="-79"/>
              <a:cs typeface="David" panose="020E0502060401010101" pitchFamily="34" charset="-79"/>
            </a:endParaRPr>
          </a:p>
          <a:p>
            <a:pPr marL="457200" lvl="1" indent="0" algn="just">
              <a:lnSpc>
                <a:spcPct val="170000"/>
              </a:lnSpc>
              <a:buNone/>
            </a:pPr>
            <a:r>
              <a:rPr lang="he-IL" dirty="0" smtClean="0">
                <a:latin typeface="David" panose="020E0502060401010101" pitchFamily="34" charset="-79"/>
                <a:cs typeface="David" panose="020E0502060401010101" pitchFamily="34" charset="-79"/>
              </a:rPr>
              <a:t>כל שתוציא הארץ בשנה שביעית, ...</a:t>
            </a:r>
            <a:r>
              <a:rPr lang="he-IL" dirty="0" err="1" smtClean="0">
                <a:latin typeface="David" panose="020E0502060401010101" pitchFamily="34" charset="-79"/>
                <a:cs typeface="David" panose="020E0502060401010101" pitchFamily="34" charset="-79"/>
              </a:rPr>
              <a:t>הכל</a:t>
            </a:r>
            <a:r>
              <a:rPr lang="he-IL" dirty="0" smtClean="0">
                <a:latin typeface="David" panose="020E0502060401010101" pitchFamily="34" charset="-79"/>
                <a:cs typeface="David" panose="020E0502060401010101" pitchFamily="34" charset="-79"/>
              </a:rPr>
              <a:t> מותר לאכלו מן התורה שנאמר </a:t>
            </a:r>
            <a:r>
              <a:rPr lang="he-IL" dirty="0" err="1" smtClean="0">
                <a:latin typeface="David" panose="020E0502060401010101" pitchFamily="34" charset="-79"/>
                <a:cs typeface="David" panose="020E0502060401010101" pitchFamily="34" charset="-79"/>
              </a:rPr>
              <a:t>והיתה</a:t>
            </a:r>
            <a:r>
              <a:rPr lang="he-IL" dirty="0" smtClean="0">
                <a:latin typeface="David" panose="020E0502060401010101" pitchFamily="34" charset="-79"/>
                <a:cs typeface="David" panose="020E0502060401010101" pitchFamily="34" charset="-79"/>
              </a:rPr>
              <a:t> שבת הארץ לכם לאכלה...</a:t>
            </a:r>
            <a:r>
              <a:rPr lang="he-IL" b="1" dirty="0" smtClean="0">
                <a:latin typeface="David" panose="020E0502060401010101" pitchFamily="34" charset="-79"/>
                <a:cs typeface="David" panose="020E0502060401010101" pitchFamily="34" charset="-79"/>
              </a:rPr>
              <a:t>וזה שנאמר את ספיח </a:t>
            </a:r>
            <a:r>
              <a:rPr lang="he-IL" b="1" dirty="0" err="1" smtClean="0">
                <a:latin typeface="David" panose="020E0502060401010101" pitchFamily="34" charset="-79"/>
                <a:cs typeface="David" panose="020E0502060401010101" pitchFamily="34" charset="-79"/>
              </a:rPr>
              <a:t>קצירך</a:t>
            </a:r>
            <a:r>
              <a:rPr lang="he-IL" b="1" dirty="0" smtClean="0">
                <a:latin typeface="David" panose="020E0502060401010101" pitchFamily="34" charset="-79"/>
                <a:cs typeface="David" panose="020E0502060401010101" pitchFamily="34" charset="-79"/>
              </a:rPr>
              <a:t> לא תקצור שלא יקצור כדרך שקוצר בכל שנה,</a:t>
            </a:r>
            <a:r>
              <a:rPr lang="he-IL" dirty="0" smtClean="0">
                <a:latin typeface="David" panose="020E0502060401010101" pitchFamily="34" charset="-79"/>
                <a:cs typeface="David" panose="020E0502060401010101" pitchFamily="34" charset="-79"/>
              </a:rPr>
              <a:t> ואם קצר כדרך </a:t>
            </a:r>
            <a:r>
              <a:rPr lang="he-IL" dirty="0" err="1" smtClean="0">
                <a:latin typeface="David" panose="020E0502060401010101" pitchFamily="34" charset="-79"/>
                <a:cs typeface="David" panose="020E0502060401010101" pitchFamily="34" charset="-79"/>
              </a:rPr>
              <a:t>הקוצרין</a:t>
            </a:r>
            <a:r>
              <a:rPr lang="he-IL" dirty="0" smtClean="0">
                <a:latin typeface="David" panose="020E0502060401010101" pitchFamily="34" charset="-79"/>
                <a:cs typeface="David" panose="020E0502060401010101" pitchFamily="34" charset="-79"/>
              </a:rPr>
              <a:t> לוקה, כגון שקצר כל השדה והעמיד כרי ודש בבקר, או שקצר לעבודת הארץ כמו שבארנו, </a:t>
            </a:r>
            <a:r>
              <a:rPr lang="he-IL" b="1" dirty="0" smtClean="0">
                <a:latin typeface="David" panose="020E0502060401010101" pitchFamily="34" charset="-79"/>
                <a:cs typeface="David" panose="020E0502060401010101" pitchFamily="34" charset="-79"/>
              </a:rPr>
              <a:t>אלא קוצר מעט </a:t>
            </a:r>
            <a:r>
              <a:rPr lang="he-IL" b="1" dirty="0" err="1" smtClean="0">
                <a:latin typeface="David" panose="020E0502060401010101" pitchFamily="34" charset="-79"/>
                <a:cs typeface="David" panose="020E0502060401010101" pitchFamily="34" charset="-79"/>
              </a:rPr>
              <a:t>מעט</a:t>
            </a:r>
            <a:r>
              <a:rPr lang="he-IL" b="1" dirty="0" smtClean="0">
                <a:latin typeface="David" panose="020E0502060401010101" pitchFamily="34" charset="-79"/>
                <a:cs typeface="David" panose="020E0502060401010101" pitchFamily="34" charset="-79"/>
              </a:rPr>
              <a:t> וחובט ואוכל.</a:t>
            </a:r>
            <a:endParaRPr lang="en-US" dirty="0" smtClean="0">
              <a:latin typeface="David" panose="020E0502060401010101" pitchFamily="34" charset="-79"/>
              <a:cs typeface="David" panose="020E0502060401010101" pitchFamily="34" charset="-79"/>
            </a:endParaRPr>
          </a:p>
          <a:p>
            <a:pPr algn="just">
              <a:buFont typeface="Wingdings" panose="05000000000000000000" pitchFamily="2" charset="2"/>
              <a:buChar char="q"/>
            </a:pPr>
            <a:r>
              <a:rPr lang="he-IL" b="1" dirty="0" smtClean="0">
                <a:latin typeface="David" panose="020E0502060401010101" pitchFamily="34" charset="-79"/>
                <a:cs typeface="David" panose="020E0502060401010101" pitchFamily="34" charset="-79"/>
              </a:rPr>
              <a:t>הלכה כד</a:t>
            </a:r>
            <a:endParaRPr lang="en-US" dirty="0" smtClean="0">
              <a:latin typeface="David" panose="020E0502060401010101" pitchFamily="34" charset="-79"/>
              <a:cs typeface="David" panose="020E0502060401010101" pitchFamily="34" charset="-79"/>
            </a:endParaRPr>
          </a:p>
          <a:p>
            <a:pPr marL="457200" lvl="1" indent="0" algn="just">
              <a:lnSpc>
                <a:spcPct val="170000"/>
              </a:lnSpc>
              <a:buNone/>
            </a:pPr>
            <a:r>
              <a:rPr lang="he-IL" dirty="0" smtClean="0">
                <a:latin typeface="David" panose="020E0502060401010101" pitchFamily="34" charset="-79"/>
                <a:cs typeface="David" panose="020E0502060401010101" pitchFamily="34" charset="-79"/>
              </a:rPr>
              <a:t>מצות עשה להשמיט כל מה שתוציא הארץ בשביעית שנאמר והשביעית תשמטנה </a:t>
            </a:r>
            <a:r>
              <a:rPr lang="he-IL" dirty="0" err="1" smtClean="0">
                <a:latin typeface="David" panose="020E0502060401010101" pitchFamily="34" charset="-79"/>
                <a:cs typeface="David" panose="020E0502060401010101" pitchFamily="34" charset="-79"/>
              </a:rPr>
              <a:t>ונטשתה</a:t>
            </a:r>
            <a:r>
              <a:rPr lang="he-IL" dirty="0" smtClean="0">
                <a:latin typeface="David" panose="020E0502060401010101" pitchFamily="34" charset="-79"/>
                <a:cs typeface="David" panose="020E0502060401010101" pitchFamily="34" charset="-79"/>
              </a:rPr>
              <a:t>, וכל הנועל כרמו או </a:t>
            </a:r>
            <a:r>
              <a:rPr lang="he-IL" dirty="0" err="1" smtClean="0">
                <a:latin typeface="David" panose="020E0502060401010101" pitchFamily="34" charset="-79"/>
                <a:cs typeface="David" panose="020E0502060401010101" pitchFamily="34" charset="-79"/>
              </a:rPr>
              <a:t>סג</a:t>
            </a:r>
            <a:r>
              <a:rPr lang="he-IL" dirty="0" smtClean="0">
                <a:latin typeface="David" panose="020E0502060401010101" pitchFamily="34" charset="-79"/>
                <a:cs typeface="David" panose="020E0502060401010101" pitchFamily="34" charset="-79"/>
              </a:rPr>
              <a:t> שדהו בשביעית ביטל מצות עשה, וכן אם אסף כל פירותיו לתוך ביתו, אלא יפקיר </a:t>
            </a:r>
            <a:r>
              <a:rPr lang="he-IL" dirty="0" err="1" smtClean="0">
                <a:latin typeface="David" panose="020E0502060401010101" pitchFamily="34" charset="-79"/>
                <a:cs typeface="David" panose="020E0502060401010101" pitchFamily="34" charset="-79"/>
              </a:rPr>
              <a:t>הכל</a:t>
            </a:r>
            <a:r>
              <a:rPr lang="he-IL" dirty="0" smtClean="0">
                <a:latin typeface="David" panose="020E0502060401010101" pitchFamily="34" charset="-79"/>
                <a:cs typeface="David" panose="020E0502060401010101" pitchFamily="34" charset="-79"/>
              </a:rPr>
              <a:t> ויד </a:t>
            </a:r>
            <a:r>
              <a:rPr lang="he-IL" dirty="0" err="1" smtClean="0">
                <a:latin typeface="David" panose="020E0502060401010101" pitchFamily="34" charset="-79"/>
                <a:cs typeface="David" panose="020E0502060401010101" pitchFamily="34" charset="-79"/>
              </a:rPr>
              <a:t>הכל</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שוין</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בכ"מ</a:t>
            </a:r>
            <a:r>
              <a:rPr lang="he-IL" dirty="0" smtClean="0">
                <a:latin typeface="David" panose="020E0502060401010101" pitchFamily="34" charset="-79"/>
                <a:cs typeface="David" panose="020E0502060401010101" pitchFamily="34" charset="-79"/>
              </a:rPr>
              <a:t> שנאמר ואכלו אביוני עמך</a:t>
            </a:r>
            <a:r>
              <a:rPr lang="he-IL" b="1" dirty="0" smtClean="0">
                <a:latin typeface="David" panose="020E0502060401010101" pitchFamily="34" charset="-79"/>
                <a:cs typeface="David" panose="020E0502060401010101" pitchFamily="34" charset="-79"/>
              </a:rPr>
              <a:t>, ויש לו להביא לתוך ביתו מעט כדרך </a:t>
            </a:r>
            <a:r>
              <a:rPr lang="he-IL" b="1" dirty="0" err="1" smtClean="0">
                <a:latin typeface="David" panose="020E0502060401010101" pitchFamily="34" charset="-79"/>
                <a:cs typeface="David" panose="020E0502060401010101" pitchFamily="34" charset="-79"/>
              </a:rPr>
              <a:t>שמביאין</a:t>
            </a:r>
            <a:r>
              <a:rPr lang="he-IL" b="1" dirty="0" smtClean="0">
                <a:latin typeface="David" panose="020E0502060401010101" pitchFamily="34" charset="-79"/>
                <a:cs typeface="David" panose="020E0502060401010101" pitchFamily="34" charset="-79"/>
              </a:rPr>
              <a:t> מן ההפקר</a:t>
            </a:r>
            <a:r>
              <a:rPr lang="he-IL" dirty="0" smtClean="0">
                <a:latin typeface="David" panose="020E0502060401010101" pitchFamily="34" charset="-79"/>
                <a:cs typeface="David" panose="020E0502060401010101" pitchFamily="34" charset="-79"/>
              </a:rPr>
              <a:t>, חמש כדי שמן חמשה עשר כדי יין, ואם הביא יתר מזה מותר. </a:t>
            </a:r>
            <a:endParaRPr lang="en-US" dirty="0" smtClean="0">
              <a:latin typeface="David" panose="020E0502060401010101" pitchFamily="34" charset="-79"/>
              <a:cs typeface="David" panose="020E0502060401010101" pitchFamily="34" charset="-79"/>
            </a:endParaRPr>
          </a:p>
          <a:p>
            <a:pPr algn="just"/>
            <a:endParaRPr lang="he-IL"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052736"/>
            <a:ext cx="8229600" cy="5832648"/>
          </a:xfrm>
        </p:spPr>
        <p:txBody>
          <a:bodyPr>
            <a:normAutofit fontScale="55000" lnSpcReduction="20000"/>
          </a:bodyPr>
          <a:lstStyle/>
          <a:p>
            <a:pPr marL="0" indent="0" algn="just">
              <a:lnSpc>
                <a:spcPct val="170000"/>
              </a:lnSpc>
              <a:buNone/>
            </a:pPr>
            <a:r>
              <a:rPr lang="he-IL" b="1" u="sng" dirty="0" smtClean="0">
                <a:latin typeface="David" panose="020E0502060401010101" pitchFamily="34" charset="-79"/>
                <a:cs typeface="David" panose="020E0502060401010101" pitchFamily="34" charset="-79"/>
              </a:rPr>
              <a:t>חזון איש שביעית סי </a:t>
            </a:r>
            <a:r>
              <a:rPr lang="he-IL" b="1" u="sng" dirty="0" err="1" smtClean="0">
                <a:latin typeface="David" panose="020E0502060401010101" pitchFamily="34" charset="-79"/>
                <a:cs typeface="David" panose="020E0502060401010101" pitchFamily="34" charset="-79"/>
              </a:rPr>
              <a:t>יב</a:t>
            </a:r>
            <a:r>
              <a:rPr lang="he-IL" b="1" u="sng" dirty="0" smtClean="0">
                <a:latin typeface="David" panose="020E0502060401010101" pitchFamily="34" charset="-79"/>
                <a:cs typeface="David" panose="020E0502060401010101" pitchFamily="34" charset="-79"/>
              </a:rPr>
              <a:t> </a:t>
            </a:r>
            <a:r>
              <a:rPr lang="he-IL" b="1" u="sng" dirty="0" err="1" smtClean="0">
                <a:latin typeface="David" panose="020E0502060401010101" pitchFamily="34" charset="-79"/>
                <a:cs typeface="David" panose="020E0502060401010101" pitchFamily="34" charset="-79"/>
              </a:rPr>
              <a:t>ס"ק</a:t>
            </a:r>
            <a:r>
              <a:rPr lang="he-IL" b="1" u="sng" dirty="0" smtClean="0">
                <a:latin typeface="David" panose="020E0502060401010101" pitchFamily="34" charset="-79"/>
                <a:cs typeface="David" panose="020E0502060401010101" pitchFamily="34" charset="-79"/>
              </a:rPr>
              <a:t> ה ד"ה דעת:</a:t>
            </a:r>
            <a:endParaRPr lang="en-US" u="sng" dirty="0" smtClean="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dirty="0" smtClean="0">
                <a:latin typeface="David" panose="020E0502060401010101" pitchFamily="34" charset="-79"/>
                <a:cs typeface="David" panose="020E0502060401010101" pitchFamily="34" charset="-79"/>
              </a:rPr>
              <a:t>...אבל דעת הר"מ פ"ד ה"א </a:t>
            </a:r>
            <a:r>
              <a:rPr lang="he-IL" dirty="0" err="1" smtClean="0">
                <a:latin typeface="David" panose="020E0502060401010101" pitchFamily="34" charset="-79"/>
                <a:cs typeface="David" panose="020E0502060401010101" pitchFamily="34" charset="-79"/>
              </a:rPr>
              <a:t>והכ"ב</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דהקוצר</a:t>
            </a:r>
            <a:r>
              <a:rPr lang="he-IL" dirty="0" smtClean="0">
                <a:latin typeface="David" panose="020E0502060401010101" pitchFamily="34" charset="-79"/>
                <a:cs typeface="David" panose="020E0502060401010101" pitchFamily="34" charset="-79"/>
              </a:rPr>
              <a:t> כדרך </a:t>
            </a:r>
            <a:r>
              <a:rPr lang="he-IL" dirty="0" err="1" smtClean="0">
                <a:latin typeface="David" panose="020E0502060401010101" pitchFamily="34" charset="-79"/>
                <a:cs typeface="David" panose="020E0502060401010101" pitchFamily="34" charset="-79"/>
              </a:rPr>
              <a:t>הקוצרין</a:t>
            </a:r>
            <a:r>
              <a:rPr lang="he-IL" dirty="0" smtClean="0">
                <a:latin typeface="David" panose="020E0502060401010101" pitchFamily="34" charset="-79"/>
                <a:cs typeface="David" panose="020E0502060401010101" pitchFamily="34" charset="-79"/>
              </a:rPr>
              <a:t> והבוצר כדרך </a:t>
            </a:r>
            <a:r>
              <a:rPr lang="he-IL" dirty="0" err="1" smtClean="0">
                <a:latin typeface="David" panose="020E0502060401010101" pitchFamily="34" charset="-79"/>
                <a:cs typeface="David" panose="020E0502060401010101" pitchFamily="34" charset="-79"/>
              </a:rPr>
              <a:t>הבוצרין</a:t>
            </a:r>
            <a:r>
              <a:rPr lang="he-IL" dirty="0" smtClean="0">
                <a:latin typeface="David" panose="020E0502060401010101" pitchFamily="34" charset="-79"/>
                <a:cs typeface="David" panose="020E0502060401010101" pitchFamily="34" charset="-79"/>
              </a:rPr>
              <a:t> לוקה, ומשמע אפילו מן המופקר </a:t>
            </a:r>
            <a:r>
              <a:rPr lang="he-IL" dirty="0" err="1" smtClean="0">
                <a:latin typeface="David" panose="020E0502060401010101" pitchFamily="34" charset="-79"/>
                <a:cs typeface="David" panose="020E0502060401010101" pitchFamily="34" charset="-79"/>
              </a:rPr>
              <a:t>קאמר</a:t>
            </a:r>
            <a:r>
              <a:rPr lang="he-IL" dirty="0" smtClean="0">
                <a:latin typeface="David" panose="020E0502060401010101" pitchFamily="34" charset="-79"/>
                <a:cs typeface="David" panose="020E0502060401010101" pitchFamily="34" charset="-79"/>
              </a:rPr>
              <a:t>, וקרוב הדבר שאין לאו זה אלא </a:t>
            </a:r>
            <a:r>
              <a:rPr lang="he-IL" b="1" dirty="0" smtClean="0">
                <a:latin typeface="David" panose="020E0502060401010101" pitchFamily="34" charset="-79"/>
                <a:cs typeface="David" panose="020E0502060401010101" pitchFamily="34" charset="-79"/>
              </a:rPr>
              <a:t>בקוצר שדהו אבל קוצר שדה אחרים מדין הפקר אינו בכלל האזהרה</a:t>
            </a:r>
          </a:p>
          <a:p>
            <a:pPr algn="just">
              <a:lnSpc>
                <a:spcPct val="170000"/>
              </a:lnSpc>
            </a:pPr>
            <a:endParaRPr lang="en-US" sz="1600" b="1" dirty="0" smtClean="0">
              <a:latin typeface="David" panose="020E0502060401010101" pitchFamily="34" charset="-79"/>
              <a:cs typeface="David" panose="020E0502060401010101" pitchFamily="34" charset="-79"/>
            </a:endParaRPr>
          </a:p>
          <a:p>
            <a:pPr marL="0" indent="0" algn="just">
              <a:lnSpc>
                <a:spcPct val="170000"/>
              </a:lnSpc>
              <a:buNone/>
            </a:pPr>
            <a:r>
              <a:rPr lang="he-IL" b="1" u="sng" dirty="0" err="1" smtClean="0">
                <a:latin typeface="David" panose="020E0502060401010101" pitchFamily="34" charset="-79"/>
                <a:cs typeface="David" panose="020E0502060401010101" pitchFamily="34" charset="-79"/>
              </a:rPr>
              <a:t>ס"ק</a:t>
            </a:r>
            <a:r>
              <a:rPr lang="he-IL" b="1" u="sng" dirty="0" smtClean="0">
                <a:latin typeface="David" panose="020E0502060401010101" pitchFamily="34" charset="-79"/>
                <a:cs typeface="David" panose="020E0502060401010101" pitchFamily="34" charset="-79"/>
              </a:rPr>
              <a:t> ו ד"ה ומהא </a:t>
            </a:r>
            <a:r>
              <a:rPr lang="he-IL" b="1" u="sng" dirty="0" err="1" smtClean="0">
                <a:latin typeface="David" panose="020E0502060401010101" pitchFamily="34" charset="-79"/>
                <a:cs typeface="David" panose="020E0502060401010101" pitchFamily="34" charset="-79"/>
              </a:rPr>
              <a:t>דתניא</a:t>
            </a:r>
            <a:r>
              <a:rPr lang="he-IL" b="1" u="sng" dirty="0" smtClean="0">
                <a:latin typeface="David" panose="020E0502060401010101" pitchFamily="34" charset="-79"/>
                <a:cs typeface="David" panose="020E0502060401010101" pitchFamily="34" charset="-79"/>
              </a:rPr>
              <a:t>:</a:t>
            </a:r>
            <a:endParaRPr lang="en-US" u="sng" dirty="0" smtClean="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dirty="0" smtClean="0">
                <a:latin typeface="David" panose="020E0502060401010101" pitchFamily="34" charset="-79"/>
                <a:cs typeface="David" panose="020E0502060401010101" pitchFamily="34" charset="-79"/>
              </a:rPr>
              <a:t>ומשמע בתוספתא שם </a:t>
            </a:r>
            <a:r>
              <a:rPr lang="he-IL" dirty="0" err="1" smtClean="0">
                <a:latin typeface="David" panose="020E0502060401010101" pitchFamily="34" charset="-79"/>
                <a:cs typeface="David" panose="020E0502060401010101" pitchFamily="34" charset="-79"/>
              </a:rPr>
              <a:t>שבוצרין</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הכל</a:t>
            </a:r>
            <a:r>
              <a:rPr lang="he-IL" dirty="0" smtClean="0">
                <a:latin typeface="David" panose="020E0502060401010101" pitchFamily="34" charset="-79"/>
                <a:cs typeface="David" panose="020E0502060401010101" pitchFamily="34" charset="-79"/>
              </a:rPr>
              <a:t> בבת אחת ולא מעט </a:t>
            </a:r>
            <a:r>
              <a:rPr lang="he-IL" dirty="0" err="1" smtClean="0">
                <a:latin typeface="David" panose="020E0502060401010101" pitchFamily="34" charset="-79"/>
                <a:cs typeface="David" panose="020E0502060401010101" pitchFamily="34" charset="-79"/>
              </a:rPr>
              <a:t>מעט</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ויש ראיה מכאן  </a:t>
            </a:r>
            <a:r>
              <a:rPr lang="he-IL" b="1" dirty="0" err="1" smtClean="0">
                <a:latin typeface="David" panose="020E0502060401010101" pitchFamily="34" charset="-79"/>
                <a:cs typeface="David" panose="020E0502060401010101" pitchFamily="34" charset="-79"/>
              </a:rPr>
              <a:t>דאף</a:t>
            </a:r>
            <a:r>
              <a:rPr lang="he-IL" b="1" dirty="0" smtClean="0">
                <a:latin typeface="David" panose="020E0502060401010101" pitchFamily="34" charset="-79"/>
                <a:cs typeface="David" panose="020E0502060401010101" pitchFamily="34" charset="-79"/>
              </a:rPr>
              <a:t> לדעת הר"מ אין איסור רק בבעלים</a:t>
            </a:r>
            <a:endParaRPr lang="en-US" dirty="0" smtClean="0">
              <a:latin typeface="David" panose="020E0502060401010101" pitchFamily="34" charset="-79"/>
              <a:cs typeface="David" panose="020E0502060401010101" pitchFamily="34" charset="-79"/>
            </a:endParaRPr>
          </a:p>
          <a:p>
            <a:pPr marL="0" indent="0" algn="just">
              <a:lnSpc>
                <a:spcPct val="170000"/>
              </a:lnSpc>
              <a:buNone/>
            </a:pPr>
            <a:endParaRPr lang="en-US" sz="1600" dirty="0" smtClean="0">
              <a:latin typeface="David" panose="020E0502060401010101" pitchFamily="34" charset="-79"/>
              <a:cs typeface="David" panose="020E0502060401010101" pitchFamily="34" charset="-79"/>
            </a:endParaRPr>
          </a:p>
          <a:p>
            <a:pPr marL="0" indent="0" algn="just">
              <a:lnSpc>
                <a:spcPct val="170000"/>
              </a:lnSpc>
              <a:buNone/>
            </a:pPr>
            <a:r>
              <a:rPr lang="he-IL" b="1" u="sng" dirty="0" err="1" smtClean="0">
                <a:latin typeface="David" panose="020E0502060401010101" pitchFamily="34" charset="-79"/>
                <a:cs typeface="David" panose="020E0502060401010101" pitchFamily="34" charset="-79"/>
              </a:rPr>
              <a:t>הגר"ש</a:t>
            </a:r>
            <a:r>
              <a:rPr lang="he-IL" b="1" u="sng" dirty="0" smtClean="0">
                <a:latin typeface="David" panose="020E0502060401010101" pitchFamily="34" charset="-79"/>
                <a:cs typeface="David" panose="020E0502060401010101" pitchFamily="34" charset="-79"/>
              </a:rPr>
              <a:t> ישראלי , חוות בנימין (שם </a:t>
            </a:r>
            <a:r>
              <a:rPr lang="he-IL" b="1" u="sng" dirty="0" err="1" smtClean="0">
                <a:latin typeface="David" panose="020E0502060401010101" pitchFamily="34" charset="-79"/>
                <a:cs typeface="David" panose="020E0502060401010101" pitchFamily="34" charset="-79"/>
              </a:rPr>
              <a:t>עמ' </a:t>
            </a:r>
            <a:r>
              <a:rPr lang="he-IL" b="1" u="sng" dirty="0" smtClean="0">
                <a:latin typeface="David" panose="020E0502060401010101" pitchFamily="34" charset="-79"/>
                <a:cs typeface="David" panose="020E0502060401010101" pitchFamily="34" charset="-79"/>
              </a:rPr>
              <a:t>סח ד"ה ונראה):</a:t>
            </a:r>
            <a:endParaRPr lang="en-US" u="sng" dirty="0" smtClean="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dirty="0" smtClean="0">
                <a:latin typeface="David" panose="020E0502060401010101" pitchFamily="34" charset="-79"/>
                <a:cs typeface="David" panose="020E0502060401010101" pitchFamily="34" charset="-79"/>
              </a:rPr>
              <a:t>אבל לרמב"ם שכל עיקר האיסור הוא כשעושים כדרך שעושים כל השנה, אם כן הדריכה בגת של הענבים וכל כיו"ב הם באיסור תורה, איך הותר להם לשלוחי ב"ד, אלא ע"כ מפני </a:t>
            </a:r>
            <a:r>
              <a:rPr lang="he-IL" b="1" dirty="0" smtClean="0">
                <a:latin typeface="David" panose="020E0502060401010101" pitchFamily="34" charset="-79"/>
                <a:cs typeface="David" panose="020E0502060401010101" pitchFamily="34" charset="-79"/>
              </a:rPr>
              <a:t>שכל האיסור הוא </a:t>
            </a:r>
            <a:r>
              <a:rPr lang="en-US" b="1" dirty="0" smtClean="0">
                <a:latin typeface="David" panose="020E0502060401010101" pitchFamily="34" charset="-79"/>
                <a:cs typeface="David" panose="020E0502060401010101" pitchFamily="34" charset="-79"/>
              </a:rPr>
              <a:t>–</a:t>
            </a:r>
            <a:r>
              <a:rPr lang="he-IL" b="1" dirty="0" smtClean="0">
                <a:latin typeface="David" panose="020E0502060401010101" pitchFamily="34" charset="-79"/>
                <a:cs typeface="David" panose="020E0502060401010101" pitchFamily="34" charset="-79"/>
              </a:rPr>
              <a:t> הבלטת הבעלות שיש בזה, וכל שנעשה במופגן על ידי שלוחי ב"ד שמראה שמן ההפקר זה נאסף כל עיקר האיסור אינו קיים</a:t>
            </a:r>
            <a:r>
              <a:rPr lang="he-IL" dirty="0" smtClean="0">
                <a:latin typeface="David" panose="020E0502060401010101" pitchFamily="34" charset="-79"/>
                <a:cs typeface="David" panose="020E0502060401010101" pitchFamily="34" charset="-79"/>
              </a:rPr>
              <a:t>.  </a:t>
            </a:r>
            <a:endParaRPr lang="en-US" dirty="0" smtClean="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4800" y="404664"/>
            <a:ext cx="8686800" cy="838200"/>
          </a:xfrm>
        </p:spPr>
        <p:txBody>
          <a:bodyPr>
            <a:normAutofit fontScale="90000"/>
          </a:bodyPr>
          <a:lstStyle/>
          <a:p>
            <a:pPr lvl="0" algn="ct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2. מצוות הפקרת הפירות ואיסור איסוף הפירות </a:t>
            </a:r>
            <a:b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b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ע"מ לחלקם לעניים</a:t>
            </a:r>
            <a:r>
              <a:rPr lang="en-US"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
            </a:r>
            <a:br>
              <a:rPr lang="en-US"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br>
            <a:endParaRPr lang="he-IL"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304800" y="1554163"/>
            <a:ext cx="8686800" cy="3170982"/>
          </a:xfrm>
        </p:spPr>
        <p:txBody>
          <a:bodyPr>
            <a:normAutofit/>
          </a:bodyPr>
          <a:lstStyle/>
          <a:p>
            <a:pPr marL="0" indent="0">
              <a:lnSpc>
                <a:spcPct val="150000"/>
              </a:lnSpc>
              <a:buNone/>
            </a:pPr>
            <a:r>
              <a:rPr lang="he-IL" sz="2000" b="1" dirty="0" smtClean="0">
                <a:latin typeface="David" panose="020E0502060401010101" pitchFamily="34" charset="-79"/>
                <a:cs typeface="David" panose="020E0502060401010101" pitchFamily="34" charset="-79"/>
              </a:rPr>
              <a:t>רמב"ם שמיטה ויובל פרק ד הלכה כד</a:t>
            </a:r>
            <a:r>
              <a:rPr lang="he-IL" sz="2000" dirty="0" smtClean="0">
                <a:latin typeface="David" panose="020E0502060401010101" pitchFamily="34" charset="-79"/>
                <a:cs typeface="David" panose="020E0502060401010101" pitchFamily="34" charset="-79"/>
              </a:rPr>
              <a:t> </a:t>
            </a:r>
            <a:endParaRPr lang="en-US" sz="2000" dirty="0" smtClean="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000" dirty="0" smtClean="0">
                <a:latin typeface="David" panose="020E0502060401010101" pitchFamily="34" charset="-79"/>
                <a:cs typeface="David" panose="020E0502060401010101" pitchFamily="34" charset="-79"/>
              </a:rPr>
              <a:t>מצות עשה להשמיט כל מה שתוציא הארץ בשביעית שנאמר והשביעית תשמטנה </a:t>
            </a:r>
            <a:r>
              <a:rPr lang="he-IL" sz="2000" dirty="0" err="1" smtClean="0">
                <a:latin typeface="David" panose="020E0502060401010101" pitchFamily="34" charset="-79"/>
                <a:cs typeface="David" panose="020E0502060401010101" pitchFamily="34" charset="-79"/>
              </a:rPr>
              <a:t>ונטשתה</a:t>
            </a:r>
            <a:r>
              <a:rPr lang="he-IL" sz="2000" dirty="0" smtClean="0">
                <a:latin typeface="David" panose="020E0502060401010101" pitchFamily="34" charset="-79"/>
                <a:cs typeface="David" panose="020E0502060401010101" pitchFamily="34" charset="-79"/>
              </a:rPr>
              <a:t>, וכל הנועל כרמו או </a:t>
            </a:r>
            <a:r>
              <a:rPr lang="he-IL" sz="2000" dirty="0" err="1" smtClean="0">
                <a:latin typeface="David" panose="020E0502060401010101" pitchFamily="34" charset="-79"/>
                <a:cs typeface="David" panose="020E0502060401010101" pitchFamily="34" charset="-79"/>
              </a:rPr>
              <a:t>סג</a:t>
            </a:r>
            <a:r>
              <a:rPr lang="he-IL" sz="2000" dirty="0" smtClean="0">
                <a:latin typeface="David" panose="020E0502060401010101" pitchFamily="34" charset="-79"/>
                <a:cs typeface="David" panose="020E0502060401010101" pitchFamily="34" charset="-79"/>
              </a:rPr>
              <a:t> שדהו בשביעית ביטל מצות עשה, וכן אם אסף כל פירותיו לתוך ביתו, אלא יפקיר </a:t>
            </a:r>
            <a:r>
              <a:rPr lang="he-IL" sz="2000" dirty="0" err="1" smtClean="0">
                <a:latin typeface="David" panose="020E0502060401010101" pitchFamily="34" charset="-79"/>
                <a:cs typeface="David" panose="020E0502060401010101" pitchFamily="34" charset="-79"/>
              </a:rPr>
              <a:t>הכל</a:t>
            </a:r>
            <a:r>
              <a:rPr lang="he-IL" sz="2000" dirty="0" smtClean="0">
                <a:latin typeface="David" panose="020E0502060401010101" pitchFamily="34" charset="-79"/>
                <a:cs typeface="David" panose="020E0502060401010101" pitchFamily="34" charset="-79"/>
              </a:rPr>
              <a:t> ויד </a:t>
            </a:r>
            <a:r>
              <a:rPr lang="he-IL" sz="2000" b="1" dirty="0" err="1" smtClean="0">
                <a:latin typeface="David" panose="020E0502060401010101" pitchFamily="34" charset="-79"/>
                <a:cs typeface="David" panose="020E0502060401010101" pitchFamily="34" charset="-79"/>
              </a:rPr>
              <a:t>הכל</a:t>
            </a:r>
            <a:r>
              <a:rPr lang="he-IL" sz="2000" b="1" dirty="0" smtClean="0">
                <a:latin typeface="David" panose="020E0502060401010101" pitchFamily="34" charset="-79"/>
                <a:cs typeface="David" panose="020E0502060401010101" pitchFamily="34" charset="-79"/>
              </a:rPr>
              <a:t> </a:t>
            </a:r>
            <a:r>
              <a:rPr lang="he-IL" sz="2000" b="1" dirty="0" err="1" smtClean="0">
                <a:latin typeface="David" panose="020E0502060401010101" pitchFamily="34" charset="-79"/>
                <a:cs typeface="David" panose="020E0502060401010101" pitchFamily="34" charset="-79"/>
              </a:rPr>
              <a:t>שוין</a:t>
            </a:r>
            <a:r>
              <a:rPr lang="he-IL" sz="2000" b="1" dirty="0" smtClean="0">
                <a:latin typeface="David" panose="020E0502060401010101" pitchFamily="34" charset="-79"/>
                <a:cs typeface="David" panose="020E0502060401010101" pitchFamily="34" charset="-79"/>
              </a:rPr>
              <a:t> </a:t>
            </a:r>
            <a:r>
              <a:rPr lang="he-IL" sz="2000" b="1" dirty="0" err="1" smtClean="0">
                <a:latin typeface="David" panose="020E0502060401010101" pitchFamily="34" charset="-79"/>
                <a:cs typeface="David" panose="020E0502060401010101" pitchFamily="34" charset="-79"/>
              </a:rPr>
              <a:t>בכ"מ</a:t>
            </a:r>
            <a:r>
              <a:rPr lang="he-IL" sz="2000" dirty="0" smtClean="0">
                <a:latin typeface="David" panose="020E0502060401010101" pitchFamily="34" charset="-79"/>
                <a:cs typeface="David" panose="020E0502060401010101" pitchFamily="34" charset="-79"/>
              </a:rPr>
              <a:t> שנאמר ואכלו אביוני עמך, ויש לו להביא לתוך ביתו מעט כדרך </a:t>
            </a:r>
            <a:r>
              <a:rPr lang="he-IL" sz="2000" dirty="0" err="1" smtClean="0">
                <a:latin typeface="David" panose="020E0502060401010101" pitchFamily="34" charset="-79"/>
                <a:cs typeface="David" panose="020E0502060401010101" pitchFamily="34" charset="-79"/>
              </a:rPr>
              <a:t>שמביאין</a:t>
            </a:r>
            <a:r>
              <a:rPr lang="he-IL" sz="2000" dirty="0" smtClean="0">
                <a:latin typeface="David" panose="020E0502060401010101" pitchFamily="34" charset="-79"/>
                <a:cs typeface="David" panose="020E0502060401010101" pitchFamily="34" charset="-79"/>
              </a:rPr>
              <a:t> מן ההפקר, חמש כדי שמן חמשה עשר כדי יין, ואם הביא יתר מזה מותר.</a:t>
            </a:r>
            <a:endParaRPr lang="en-US" sz="2000" dirty="0" smtClean="0">
              <a:latin typeface="David" panose="020E0502060401010101" pitchFamily="34" charset="-79"/>
              <a:cs typeface="David" panose="020E0502060401010101" pitchFamily="34" charset="-79"/>
            </a:endParaRPr>
          </a:p>
          <a:p>
            <a:pPr>
              <a:lnSpc>
                <a:spcPct val="150000"/>
              </a:lnSpc>
            </a:pPr>
            <a:endParaRPr lang="he-IL" sz="2000"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512" y="884616"/>
            <a:ext cx="8856984" cy="6000768"/>
          </a:xfrm>
        </p:spPr>
        <p:txBody>
          <a:bodyPr>
            <a:noAutofit/>
          </a:bodyPr>
          <a:lstStyle/>
          <a:p>
            <a:pPr marL="0" indent="0" algn="just">
              <a:lnSpc>
                <a:spcPct val="170000"/>
              </a:lnSpc>
              <a:buNone/>
            </a:pPr>
            <a:r>
              <a:rPr lang="he-IL" sz="1600" b="1" u="sng" dirty="0" smtClean="0">
                <a:latin typeface="David" panose="020E0502060401010101" pitchFamily="34" charset="-79"/>
                <a:cs typeface="David" panose="020E0502060401010101" pitchFamily="34" charset="-79"/>
              </a:rPr>
              <a:t>מעדני ארץ  סי' ז </a:t>
            </a:r>
            <a:r>
              <a:rPr lang="he-IL" sz="1600" b="1" u="sng" dirty="0" err="1" smtClean="0">
                <a:latin typeface="David" panose="020E0502060401010101" pitchFamily="34" charset="-79"/>
                <a:cs typeface="David" panose="020E0502060401010101" pitchFamily="34" charset="-79"/>
              </a:rPr>
              <a:t>ס"ק</a:t>
            </a:r>
            <a:r>
              <a:rPr lang="he-IL" sz="1600" b="1" u="sng" dirty="0" smtClean="0">
                <a:latin typeface="David" panose="020E0502060401010101" pitchFamily="34" charset="-79"/>
                <a:cs typeface="David" panose="020E0502060401010101" pitchFamily="34" charset="-79"/>
              </a:rPr>
              <a:t> ב ד"ה ונראה:</a:t>
            </a:r>
            <a:endParaRPr lang="en-US" sz="1600" b="1" u="sng" dirty="0" smtClean="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sz="1600" dirty="0" smtClean="0">
                <a:latin typeface="David" panose="020E0502060401010101" pitchFamily="34" charset="-79"/>
                <a:cs typeface="David" panose="020E0502060401010101" pitchFamily="34" charset="-79"/>
              </a:rPr>
              <a:t>ונראה </a:t>
            </a:r>
            <a:r>
              <a:rPr lang="he-IL" sz="1600" dirty="0" err="1" smtClean="0">
                <a:latin typeface="David" panose="020E0502060401010101" pitchFamily="34" charset="-79"/>
                <a:cs typeface="David" panose="020E0502060401010101" pitchFamily="34" charset="-79"/>
              </a:rPr>
              <a:t>דמסיום</a:t>
            </a:r>
            <a:r>
              <a:rPr lang="he-IL" sz="1600" dirty="0" smtClean="0">
                <a:latin typeface="David" panose="020E0502060401010101" pitchFamily="34" charset="-79"/>
                <a:cs typeface="David" panose="020E0502060401010101" pitchFamily="34" charset="-79"/>
              </a:rPr>
              <a:t> דברי המכילתא שהוא פורץ </a:t>
            </a:r>
            <a:r>
              <a:rPr lang="he-IL" sz="1600" dirty="0" err="1" smtClean="0">
                <a:latin typeface="David" panose="020E0502060401010101" pitchFamily="34" charset="-79"/>
                <a:cs typeface="David" panose="020E0502060401010101" pitchFamily="34" charset="-79"/>
              </a:rPr>
              <a:t>פירצות</a:t>
            </a:r>
            <a:r>
              <a:rPr lang="he-IL" sz="1600" dirty="0" smtClean="0">
                <a:latin typeface="David" panose="020E0502060401010101" pitchFamily="34" charset="-79"/>
                <a:cs typeface="David" panose="020E0502060401010101" pitchFamily="34" charset="-79"/>
              </a:rPr>
              <a:t> משמע ודאי דמה שאוסר המכילתא הכנסתם ע"מ לחלק לעניים הוא </a:t>
            </a:r>
            <a:r>
              <a:rPr lang="he-IL" sz="1600" dirty="0" err="1" smtClean="0">
                <a:latin typeface="David" panose="020E0502060401010101" pitchFamily="34" charset="-79"/>
                <a:cs typeface="David" panose="020E0502060401010101" pitchFamily="34" charset="-79"/>
              </a:rPr>
              <a:t>דוקא</a:t>
            </a:r>
            <a:r>
              <a:rPr lang="he-IL" sz="1600" dirty="0" smtClean="0">
                <a:latin typeface="David" panose="020E0502060401010101" pitchFamily="34" charset="-79"/>
                <a:cs typeface="David" panose="020E0502060401010101" pitchFamily="34" charset="-79"/>
              </a:rPr>
              <a:t> </a:t>
            </a:r>
            <a:r>
              <a:rPr lang="he-IL" sz="1600" dirty="0" err="1" smtClean="0">
                <a:latin typeface="David" panose="020E0502060401010101" pitchFamily="34" charset="-79"/>
                <a:cs typeface="David" panose="020E0502060401010101" pitchFamily="34" charset="-79"/>
              </a:rPr>
              <a:t>בכה"ג</a:t>
            </a:r>
            <a:r>
              <a:rPr lang="he-IL" sz="1600" dirty="0" smtClean="0">
                <a:latin typeface="David" panose="020E0502060401010101" pitchFamily="34" charset="-79"/>
                <a:cs typeface="David" panose="020E0502060401010101" pitchFamily="34" charset="-79"/>
              </a:rPr>
              <a:t> </a:t>
            </a:r>
            <a:r>
              <a:rPr lang="he-IL" sz="1600" b="1" dirty="0" smtClean="0">
                <a:latin typeface="David" panose="020E0502060401010101" pitchFamily="34" charset="-79"/>
                <a:cs typeface="David" panose="020E0502060401010101" pitchFamily="34" charset="-79"/>
              </a:rPr>
              <a:t>שעושה כן כמנהג בעלים ומעכב על אחרים</a:t>
            </a:r>
            <a:r>
              <a:rPr lang="he-IL" sz="1600" dirty="0" smtClean="0">
                <a:latin typeface="David" panose="020E0502060401010101" pitchFamily="34" charset="-79"/>
                <a:cs typeface="David" panose="020E0502060401010101" pitchFamily="34" charset="-79"/>
              </a:rPr>
              <a:t>. מה שאין כן אם זוכה בהם כשאר כל אדם שזוכה מן ההפקר אין שום רמז לזה במכילתא שיש בזה איסור תורה, וכן הבין גם </a:t>
            </a:r>
            <a:r>
              <a:rPr lang="he-IL" sz="1600" dirty="0" err="1" smtClean="0">
                <a:latin typeface="David" panose="020E0502060401010101" pitchFamily="34" charset="-79"/>
                <a:cs typeface="David" panose="020E0502060401010101" pitchFamily="34" charset="-79"/>
              </a:rPr>
              <a:t>המלבי"ם</a:t>
            </a:r>
            <a:r>
              <a:rPr lang="he-IL" sz="1600" dirty="0" smtClean="0">
                <a:latin typeface="David" panose="020E0502060401010101" pitchFamily="34" charset="-79"/>
                <a:cs typeface="David" panose="020E0502060401010101" pitchFamily="34" charset="-79"/>
              </a:rPr>
              <a:t> עיי"ש. וכמו כן נראה </a:t>
            </a:r>
            <a:r>
              <a:rPr lang="he-IL" sz="1600" dirty="0" err="1" smtClean="0">
                <a:latin typeface="David" panose="020E0502060401010101" pitchFamily="34" charset="-79"/>
                <a:cs typeface="David" panose="020E0502060401010101" pitchFamily="34" charset="-79"/>
              </a:rPr>
              <a:t>דכיון</a:t>
            </a:r>
            <a:r>
              <a:rPr lang="he-IL" sz="1600" dirty="0" smtClean="0">
                <a:latin typeface="David" panose="020E0502060401010101" pitchFamily="34" charset="-79"/>
                <a:cs typeface="David" panose="020E0502060401010101" pitchFamily="34" charset="-79"/>
              </a:rPr>
              <a:t> </a:t>
            </a:r>
            <a:r>
              <a:rPr lang="he-IL" sz="1600" dirty="0" err="1" smtClean="0">
                <a:latin typeface="David" panose="020E0502060401010101" pitchFamily="34" charset="-79"/>
                <a:cs typeface="David" panose="020E0502060401010101" pitchFamily="34" charset="-79"/>
              </a:rPr>
              <a:t>דפירות</a:t>
            </a:r>
            <a:r>
              <a:rPr lang="he-IL" sz="1600" dirty="0" smtClean="0">
                <a:latin typeface="David" panose="020E0502060401010101" pitchFamily="34" charset="-79"/>
                <a:cs typeface="David" panose="020E0502060401010101" pitchFamily="34" charset="-79"/>
              </a:rPr>
              <a:t> שביעית הם הפקר לכל אדם ואין </a:t>
            </a:r>
            <a:r>
              <a:rPr lang="he-IL" sz="1600" dirty="0" err="1" smtClean="0">
                <a:latin typeface="David" panose="020E0502060401010101" pitchFamily="34" charset="-79"/>
                <a:cs typeface="David" panose="020E0502060401010101" pitchFamily="34" charset="-79"/>
              </a:rPr>
              <a:t>להבעלים</a:t>
            </a:r>
            <a:r>
              <a:rPr lang="he-IL" sz="1600" dirty="0" smtClean="0">
                <a:latin typeface="David" panose="020E0502060401010101" pitchFamily="34" charset="-79"/>
                <a:cs typeface="David" panose="020E0502060401010101" pitchFamily="34" charset="-79"/>
              </a:rPr>
              <a:t> בהם שום טובת הנאה, מסתבר ודאי </a:t>
            </a:r>
            <a:r>
              <a:rPr lang="he-IL" sz="1600" dirty="0" err="1" smtClean="0">
                <a:latin typeface="David" panose="020E0502060401010101" pitchFamily="34" charset="-79"/>
                <a:cs typeface="David" panose="020E0502060401010101" pitchFamily="34" charset="-79"/>
              </a:rPr>
              <a:t>דאיסור</a:t>
            </a:r>
            <a:r>
              <a:rPr lang="he-IL" sz="1600" dirty="0" smtClean="0">
                <a:latin typeface="David" panose="020E0502060401010101" pitchFamily="34" charset="-79"/>
                <a:cs typeface="David" panose="020E0502060401010101" pitchFamily="34" charset="-79"/>
              </a:rPr>
              <a:t> גמור הוא לאסוף כל הפירות </a:t>
            </a:r>
            <a:r>
              <a:rPr lang="he-IL" sz="1600" b="1" dirty="0" smtClean="0">
                <a:latin typeface="David" panose="020E0502060401010101" pitchFamily="34" charset="-79"/>
                <a:cs typeface="David" panose="020E0502060401010101" pitchFamily="34" charset="-79"/>
              </a:rPr>
              <a:t>כמנהג בעלים </a:t>
            </a:r>
            <a:r>
              <a:rPr lang="he-IL" sz="1600" dirty="0" smtClean="0">
                <a:latin typeface="David" panose="020E0502060401010101" pitchFamily="34" charset="-79"/>
                <a:cs typeface="David" panose="020E0502060401010101" pitchFamily="34" charset="-79"/>
              </a:rPr>
              <a:t>אפילו על מנת לחלק לעניים כיון </a:t>
            </a:r>
            <a:r>
              <a:rPr lang="he-IL" sz="1600" dirty="0" err="1" smtClean="0">
                <a:latin typeface="David" panose="020E0502060401010101" pitchFamily="34" charset="-79"/>
                <a:cs typeface="David" panose="020E0502060401010101" pitchFamily="34" charset="-79"/>
              </a:rPr>
              <a:t>דחשיב</a:t>
            </a:r>
            <a:r>
              <a:rPr lang="he-IL" sz="1600" dirty="0" smtClean="0">
                <a:latin typeface="David" panose="020E0502060401010101" pitchFamily="34" charset="-79"/>
                <a:cs typeface="David" panose="020E0502060401010101" pitchFamily="34" charset="-79"/>
              </a:rPr>
              <a:t> </a:t>
            </a:r>
            <a:r>
              <a:rPr lang="he-IL" sz="1600" dirty="0" err="1" smtClean="0">
                <a:latin typeface="David" panose="020E0502060401010101" pitchFamily="34" charset="-79"/>
                <a:cs typeface="David" panose="020E0502060401010101" pitchFamily="34" charset="-79"/>
              </a:rPr>
              <a:t>בכה"ג</a:t>
            </a:r>
            <a:r>
              <a:rPr lang="he-IL" sz="1600" dirty="0" smtClean="0">
                <a:latin typeface="David" panose="020E0502060401010101" pitchFamily="34" charset="-79"/>
                <a:cs typeface="David" panose="020E0502060401010101" pitchFamily="34" charset="-79"/>
              </a:rPr>
              <a:t> כאילו הוא מכניסם לעצמו ועובר ודאי בעשה ואין צריכים שום דרשה לכך, ולעומת זה נראה </a:t>
            </a:r>
            <a:r>
              <a:rPr lang="he-IL" sz="1600" dirty="0" err="1" smtClean="0">
                <a:latin typeface="David" panose="020E0502060401010101" pitchFamily="34" charset="-79"/>
                <a:cs typeface="David" panose="020E0502060401010101" pitchFamily="34" charset="-79"/>
              </a:rPr>
              <a:t>דבכה"ג</a:t>
            </a:r>
            <a:r>
              <a:rPr lang="he-IL" sz="1600" dirty="0" smtClean="0">
                <a:latin typeface="David" panose="020E0502060401010101" pitchFamily="34" charset="-79"/>
                <a:cs typeface="David" panose="020E0502060401010101" pitchFamily="34" charset="-79"/>
              </a:rPr>
              <a:t> שאינו מעכב על שום אדם שפיר רשאי הבעלים לאסוף כל פירותיו ולהוציאם חוץ לשדהו ולהפקירם הפקר גמור לכל אדם...</a:t>
            </a:r>
            <a:endParaRPr lang="he-IL" sz="1600" b="1" dirty="0" smtClean="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sz="1600" dirty="0" smtClean="0">
                <a:latin typeface="David" panose="020E0502060401010101" pitchFamily="34" charset="-79"/>
                <a:cs typeface="David" panose="020E0502060401010101" pitchFamily="34" charset="-79"/>
              </a:rPr>
              <a:t>ובפירוש דברי המכילתא נראה שכוונתם לומר </a:t>
            </a:r>
            <a:r>
              <a:rPr lang="he-IL" sz="1600" b="1" dirty="0" smtClean="0">
                <a:latin typeface="David" panose="020E0502060401010101" pitchFamily="34" charset="-79"/>
                <a:cs typeface="David" panose="020E0502060401010101" pitchFamily="34" charset="-79"/>
              </a:rPr>
              <a:t>שאסור לגדור את שדהו ולמנוע דריסת רגל של כל אדם אפילו אם דעתו על הוא על מנת לאוספן ולהפקירן אח"כ הפקר גמור.</a:t>
            </a:r>
            <a:r>
              <a:rPr lang="he-IL" sz="1600" dirty="0" smtClean="0">
                <a:latin typeface="David" panose="020E0502060401010101" pitchFamily="34" charset="-79"/>
                <a:cs typeface="David" panose="020E0502060401010101" pitchFamily="34" charset="-79"/>
              </a:rPr>
              <a:t> דאי לאו קרא </a:t>
            </a:r>
            <a:r>
              <a:rPr lang="he-IL" sz="1600" b="1" dirty="0" err="1" smtClean="0">
                <a:latin typeface="David" panose="020E0502060401010101" pitchFamily="34" charset="-79"/>
                <a:cs typeface="David" panose="020E0502060401010101" pitchFamily="34" charset="-79"/>
              </a:rPr>
              <a:t>דתשמטנה</a:t>
            </a:r>
            <a:r>
              <a:rPr lang="he-IL" sz="1600" dirty="0" smtClean="0">
                <a:latin typeface="David" panose="020E0502060401010101" pitchFamily="34" charset="-79"/>
                <a:cs typeface="David" panose="020E0502060401010101" pitchFamily="34" charset="-79"/>
              </a:rPr>
              <a:t> היינו אומרים </a:t>
            </a:r>
            <a:r>
              <a:rPr lang="he-IL" sz="1600" dirty="0" err="1" smtClean="0">
                <a:latin typeface="David" panose="020E0502060401010101" pitchFamily="34" charset="-79"/>
                <a:cs typeface="David" panose="020E0502060401010101" pitchFamily="34" charset="-79"/>
              </a:rPr>
              <a:t>דכיון</a:t>
            </a:r>
            <a:r>
              <a:rPr lang="he-IL" sz="1600" dirty="0" smtClean="0">
                <a:latin typeface="David" panose="020E0502060401010101" pitchFamily="34" charset="-79"/>
                <a:cs typeface="David" panose="020E0502060401010101" pitchFamily="34" charset="-79"/>
              </a:rPr>
              <a:t> </a:t>
            </a:r>
            <a:r>
              <a:rPr lang="he-IL" sz="1600" dirty="0" err="1" smtClean="0">
                <a:latin typeface="David" panose="020E0502060401010101" pitchFamily="34" charset="-79"/>
                <a:cs typeface="David" panose="020E0502060401010101" pitchFamily="34" charset="-79"/>
              </a:rPr>
              <a:t>דעיקר</a:t>
            </a:r>
            <a:r>
              <a:rPr lang="he-IL" sz="1600" dirty="0" smtClean="0">
                <a:latin typeface="David" panose="020E0502060401010101" pitchFamily="34" charset="-79"/>
                <a:cs typeface="David" panose="020E0502060401010101" pitchFamily="34" charset="-79"/>
              </a:rPr>
              <a:t> רצון התורה הוא כדי שיאכלו העניים לכן אין שום חיוב על הבעלים ליתן דריסת רגל בשדהו אלא יכול שפיר לגדור את השדה וכשיבוא זמן אסיפת הפירות יאספם אז הבעלים עצמם ויוציאם לחוץ ויפקירם לכל אדם. וכמו שהוא עושה כן במוצאי שביעית מרביעה </a:t>
            </a:r>
            <a:r>
              <a:rPr lang="he-IL" sz="1600" dirty="0" err="1" smtClean="0">
                <a:latin typeface="David" panose="020E0502060401010101" pitchFamily="34" charset="-79"/>
                <a:cs typeface="David" panose="020E0502060401010101" pitchFamily="34" charset="-79"/>
              </a:rPr>
              <a:t>שניה</a:t>
            </a:r>
            <a:r>
              <a:rPr lang="he-IL" sz="1600" dirty="0" smtClean="0">
                <a:latin typeface="David" panose="020E0502060401010101" pitchFamily="34" charset="-79"/>
                <a:cs typeface="David" panose="020E0502060401010101" pitchFamily="34" charset="-79"/>
              </a:rPr>
              <a:t> ואילך. </a:t>
            </a:r>
            <a:r>
              <a:rPr lang="he-IL" sz="1600" b="1" dirty="0" smtClean="0">
                <a:latin typeface="David" panose="020E0502060401010101" pitchFamily="34" charset="-79"/>
                <a:cs typeface="David" panose="020E0502060401010101" pitchFamily="34" charset="-79"/>
              </a:rPr>
              <a:t>ועל זה בא ציווי הכתוב של תשמטנה </a:t>
            </a:r>
            <a:r>
              <a:rPr lang="he-IL" sz="1600" b="1" dirty="0" err="1" smtClean="0">
                <a:latin typeface="David" panose="020E0502060401010101" pitchFamily="34" charset="-79"/>
                <a:cs typeface="David" panose="020E0502060401010101" pitchFamily="34" charset="-79"/>
              </a:rPr>
              <a:t>ונטשתה</a:t>
            </a:r>
            <a:r>
              <a:rPr lang="he-IL" sz="1600" b="1" dirty="0" smtClean="0">
                <a:latin typeface="David" panose="020E0502060401010101" pitchFamily="34" charset="-79"/>
                <a:cs typeface="David" panose="020E0502060401010101" pitchFamily="34" charset="-79"/>
              </a:rPr>
              <a:t> </a:t>
            </a:r>
            <a:r>
              <a:rPr lang="he-IL" sz="1600" b="1" dirty="0" err="1" smtClean="0">
                <a:latin typeface="David" panose="020E0502060401010101" pitchFamily="34" charset="-79"/>
                <a:cs typeface="David" panose="020E0502060401010101" pitchFamily="34" charset="-79"/>
              </a:rPr>
              <a:t>דבשנה</a:t>
            </a:r>
            <a:r>
              <a:rPr lang="he-IL" sz="1600" b="1" dirty="0" smtClean="0">
                <a:latin typeface="David" panose="020E0502060401010101" pitchFamily="34" charset="-79"/>
                <a:cs typeface="David" panose="020E0502060401010101" pitchFamily="34" charset="-79"/>
              </a:rPr>
              <a:t> השביעית לאו כל כמיניה לעשות כן</a:t>
            </a:r>
            <a:r>
              <a:rPr lang="en-US" sz="1600" dirty="0" smtClean="0">
                <a:latin typeface="David" panose="020E0502060401010101" pitchFamily="34" charset="-79"/>
                <a:cs typeface="David" panose="020E0502060401010101" pitchFamily="34" charset="-79"/>
              </a:rPr>
              <a:t>…</a:t>
            </a:r>
          </a:p>
        </p:txBody>
      </p:sp>
      <p:sp>
        <p:nvSpPr>
          <p:cNvPr id="4" name="מלבן 3"/>
          <p:cNvSpPr/>
          <p:nvPr/>
        </p:nvSpPr>
        <p:spPr>
          <a:xfrm>
            <a:off x="4214810" y="3105835"/>
            <a:ext cx="214314" cy="369332"/>
          </a:xfrm>
          <a:prstGeom prst="rect">
            <a:avLst/>
          </a:prstGeom>
        </p:spPr>
        <p:txBody>
          <a:bodyPr wrap="square">
            <a:spAutoFit/>
          </a:bodyPr>
          <a:lstStyle/>
          <a:p>
            <a:endParaRPr lang="he-IL"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4800" y="116632"/>
            <a:ext cx="8686800" cy="838200"/>
          </a:xfrm>
        </p:spPr>
        <p:txBody>
          <a:bodyPr>
            <a:normAutofit fontScale="90000"/>
          </a:bodyPr>
          <a:lstStyle/>
          <a:p>
            <a:pPr algn="ct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3. בית הדין בימינו מתיר לשלוחי בית הדין </a:t>
            </a:r>
            <a:b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b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עשיית מלאכות לתועלת הפירות</a:t>
            </a:r>
            <a:endParaRPr lang="he-IL"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251520" y="1196752"/>
            <a:ext cx="8686800" cy="5256584"/>
          </a:xfrm>
        </p:spPr>
        <p:txBody>
          <a:bodyPr>
            <a:noAutofit/>
          </a:bodyPr>
          <a:lstStyle/>
          <a:p>
            <a:pPr marL="0" indent="0">
              <a:lnSpc>
                <a:spcPct val="170000"/>
              </a:lnSpc>
              <a:buNone/>
            </a:pPr>
            <a:r>
              <a:rPr lang="he-IL" sz="1580" b="1" u="sng" dirty="0" smtClean="0">
                <a:latin typeface="David" panose="020E0502060401010101" pitchFamily="34" charset="-79"/>
                <a:cs typeface="David" panose="020E0502060401010101" pitchFamily="34" charset="-79"/>
              </a:rPr>
              <a:t>רמב"ם הלכות שמיטה ויובל פרק א הלכה י:</a:t>
            </a:r>
            <a:endParaRPr lang="en-US" sz="1580" u="sng" dirty="0" smtClean="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sz="1580" dirty="0" smtClean="0">
                <a:latin typeface="David" panose="020E0502060401010101" pitchFamily="34" charset="-79"/>
                <a:cs typeface="David" panose="020E0502060401010101" pitchFamily="34" charset="-79"/>
              </a:rPr>
              <a:t>ומפני מה התירו כל אלה, שאם לא ישקה תעשה הארץ מלחה </a:t>
            </a:r>
            <a:r>
              <a:rPr lang="he-IL" sz="1580" b="1" dirty="0" smtClean="0">
                <a:latin typeface="David" panose="020E0502060401010101" pitchFamily="34" charset="-79"/>
                <a:cs typeface="David" panose="020E0502060401010101" pitchFamily="34" charset="-79"/>
              </a:rPr>
              <a:t>וימות כל עץ שבה</a:t>
            </a:r>
            <a:r>
              <a:rPr lang="he-IL" sz="1580" dirty="0" smtClean="0">
                <a:latin typeface="David" panose="020E0502060401010101" pitchFamily="34" charset="-79"/>
                <a:cs typeface="David" panose="020E0502060401010101" pitchFamily="34" charset="-79"/>
              </a:rPr>
              <a:t>, והואיל ואיסור הדברים האלו וכיוצא בהם מדבריהם לא גזרו על אלו שאין אסור מן התורה אלא אותן שני אבות ושתי תולדות שלהם כמו שביארנו. </a:t>
            </a:r>
            <a:endParaRPr lang="en-US" sz="1580" dirty="0" smtClean="0">
              <a:latin typeface="David" panose="020E0502060401010101" pitchFamily="34" charset="-79"/>
              <a:cs typeface="David" panose="020E0502060401010101" pitchFamily="34" charset="-79"/>
            </a:endParaRPr>
          </a:p>
          <a:p>
            <a:pPr>
              <a:lnSpc>
                <a:spcPct val="170000"/>
              </a:lnSpc>
            </a:pPr>
            <a:endParaRPr lang="he-IL" sz="1100" b="1" dirty="0" smtClean="0">
              <a:latin typeface="David" panose="020E0502060401010101" pitchFamily="34" charset="-79"/>
              <a:cs typeface="David" panose="020E0502060401010101" pitchFamily="34" charset="-79"/>
            </a:endParaRPr>
          </a:p>
          <a:p>
            <a:pPr marL="0" indent="0">
              <a:lnSpc>
                <a:spcPct val="170000"/>
              </a:lnSpc>
              <a:buNone/>
            </a:pPr>
            <a:r>
              <a:rPr lang="he-IL" sz="1580" b="1" u="sng" dirty="0" err="1" smtClean="0">
                <a:latin typeface="David" panose="020E0502060401010101" pitchFamily="34" charset="-79"/>
                <a:cs typeface="David" panose="020E0502060401010101" pitchFamily="34" charset="-79"/>
              </a:rPr>
              <a:t>הראי"ה</a:t>
            </a:r>
            <a:r>
              <a:rPr lang="he-IL" sz="1580" b="1" u="sng" dirty="0" smtClean="0">
                <a:latin typeface="David" panose="020E0502060401010101" pitchFamily="34" charset="-79"/>
                <a:cs typeface="David" panose="020E0502060401010101" pitchFamily="34" charset="-79"/>
              </a:rPr>
              <a:t> קוק שבת הארץ פ"א ה"ה:</a:t>
            </a:r>
            <a:endParaRPr lang="en-US" sz="1580" u="sng" dirty="0" smtClean="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sz="1580" dirty="0" smtClean="0">
                <a:latin typeface="David" panose="020E0502060401010101" pitchFamily="34" charset="-79"/>
                <a:cs typeface="David" panose="020E0502060401010101" pitchFamily="34" charset="-79"/>
              </a:rPr>
              <a:t>אבל עבודה שהיא לצורך הפירות </a:t>
            </a:r>
            <a:r>
              <a:rPr lang="he-IL" sz="1580" dirty="0" err="1" smtClean="0">
                <a:latin typeface="David" panose="020E0502060401010101" pitchFamily="34" charset="-79"/>
                <a:cs typeface="David" panose="020E0502060401010101" pitchFamily="34" charset="-79"/>
              </a:rPr>
              <a:t>– ל</a:t>
            </a:r>
            <a:r>
              <a:rPr lang="he-IL" sz="1580" dirty="0" smtClean="0">
                <a:latin typeface="David" panose="020E0502060401010101" pitchFamily="34" charset="-79"/>
                <a:cs typeface="David" panose="020E0502060401010101" pitchFamily="34" charset="-79"/>
              </a:rPr>
              <a:t>עולם אסורה, </a:t>
            </a:r>
            <a:r>
              <a:rPr lang="he-IL" sz="1580" b="1" dirty="0" smtClean="0">
                <a:latin typeface="David" panose="020E0502060401010101" pitchFamily="34" charset="-79"/>
                <a:cs typeface="David" panose="020E0502060401010101" pitchFamily="34" charset="-79"/>
              </a:rPr>
              <a:t>שמה שהוא לצורך הפירות </a:t>
            </a:r>
            <a:r>
              <a:rPr lang="he-IL" sz="1580" b="1" dirty="0" err="1" smtClean="0">
                <a:latin typeface="David" panose="020E0502060401010101" pitchFamily="34" charset="-79"/>
                <a:cs typeface="David" panose="020E0502060401010101" pitchFamily="34" charset="-79"/>
              </a:rPr>
              <a:t>– ה</a:t>
            </a:r>
            <a:r>
              <a:rPr lang="he-IL" sz="1580" b="1" dirty="0" smtClean="0">
                <a:latin typeface="David" panose="020E0502060401010101" pitchFamily="34" charset="-79"/>
                <a:cs typeface="David" panose="020E0502060401010101" pitchFamily="34" charset="-79"/>
              </a:rPr>
              <a:t>פקיעה תורה, שהפקירה את פירות שביעית לכל, וסלקה יד הבעלים מהם. </a:t>
            </a:r>
            <a:r>
              <a:rPr lang="he-IL" sz="1580" dirty="0" smtClean="0">
                <a:latin typeface="David" panose="020E0502060401010101" pitchFamily="34" charset="-79"/>
                <a:cs typeface="David" panose="020E0502060401010101" pitchFamily="34" charset="-79"/>
              </a:rPr>
              <a:t>ואפילו כשהם נאבדים אסור לעשות עבודה בשבילם.</a:t>
            </a:r>
            <a:endParaRPr lang="en-US" sz="1580" dirty="0" smtClean="0">
              <a:latin typeface="David" panose="020E0502060401010101" pitchFamily="34" charset="-79"/>
              <a:cs typeface="David" panose="020E0502060401010101" pitchFamily="34" charset="-79"/>
            </a:endParaRPr>
          </a:p>
          <a:p>
            <a:pPr marL="0" indent="0">
              <a:lnSpc>
                <a:spcPct val="170000"/>
              </a:lnSpc>
              <a:buNone/>
            </a:pPr>
            <a:endParaRPr lang="en-US" sz="1100" dirty="0" smtClean="0">
              <a:latin typeface="David" panose="020E0502060401010101" pitchFamily="34" charset="-79"/>
              <a:cs typeface="David" panose="020E0502060401010101" pitchFamily="34" charset="-79"/>
            </a:endParaRPr>
          </a:p>
          <a:p>
            <a:pPr marL="0" indent="0">
              <a:lnSpc>
                <a:spcPct val="170000"/>
              </a:lnSpc>
              <a:buNone/>
            </a:pPr>
            <a:r>
              <a:rPr lang="he-IL" sz="1580" b="1" u="sng" dirty="0" err="1" smtClean="0">
                <a:latin typeface="David" panose="020E0502060401010101" pitchFamily="34" charset="-79"/>
                <a:cs typeface="David" panose="020E0502060401010101" pitchFamily="34" charset="-79"/>
              </a:rPr>
              <a:t>חזו"א</a:t>
            </a:r>
            <a:r>
              <a:rPr lang="he-IL" sz="1580" b="1" u="sng" dirty="0" smtClean="0">
                <a:latin typeface="David" panose="020E0502060401010101" pitchFamily="34" charset="-79"/>
                <a:cs typeface="David" panose="020E0502060401010101" pitchFamily="34" charset="-79"/>
              </a:rPr>
              <a:t>  שביעית סי' </a:t>
            </a:r>
            <a:r>
              <a:rPr lang="he-IL" sz="1580" b="1" u="sng" dirty="0" err="1" smtClean="0">
                <a:latin typeface="David" panose="020E0502060401010101" pitchFamily="34" charset="-79"/>
                <a:cs typeface="David" panose="020E0502060401010101" pitchFamily="34" charset="-79"/>
              </a:rPr>
              <a:t>כא</a:t>
            </a:r>
            <a:r>
              <a:rPr lang="he-IL" sz="1580" b="1" u="sng" dirty="0" smtClean="0">
                <a:latin typeface="David" panose="020E0502060401010101" pitchFamily="34" charset="-79"/>
                <a:cs typeface="David" panose="020E0502060401010101" pitchFamily="34" charset="-79"/>
              </a:rPr>
              <a:t> אות יד:</a:t>
            </a:r>
            <a:endParaRPr lang="en-US" sz="1580" u="sng" dirty="0" smtClean="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sz="1580" dirty="0" smtClean="0">
                <a:latin typeface="David" panose="020E0502060401010101" pitchFamily="34" charset="-79"/>
                <a:cs typeface="David" panose="020E0502060401010101" pitchFamily="34" charset="-79"/>
              </a:rPr>
              <a:t>ונראה </a:t>
            </a:r>
            <a:r>
              <a:rPr lang="he-IL" sz="1580" dirty="0" err="1" smtClean="0">
                <a:latin typeface="David" panose="020E0502060401010101" pitchFamily="34" charset="-79"/>
                <a:cs typeface="David" panose="020E0502060401010101" pitchFamily="34" charset="-79"/>
              </a:rPr>
              <a:t>דהא</a:t>
            </a:r>
            <a:r>
              <a:rPr lang="he-IL" sz="1580" dirty="0" smtClean="0">
                <a:latin typeface="David" panose="020E0502060401010101" pitchFamily="34" charset="-79"/>
                <a:cs typeface="David" panose="020E0502060401010101" pitchFamily="34" charset="-79"/>
              </a:rPr>
              <a:t> </a:t>
            </a:r>
            <a:r>
              <a:rPr lang="he-IL" sz="1580" dirty="0" err="1" smtClean="0">
                <a:latin typeface="David" panose="020E0502060401010101" pitchFamily="34" charset="-79"/>
                <a:cs typeface="David" panose="020E0502060401010101" pitchFamily="34" charset="-79"/>
              </a:rPr>
              <a:t>דכתב</a:t>
            </a:r>
            <a:r>
              <a:rPr lang="he-IL" sz="1580" dirty="0" smtClean="0">
                <a:latin typeface="David" panose="020E0502060401010101" pitchFamily="34" charset="-79"/>
                <a:cs typeface="David" panose="020E0502060401010101" pitchFamily="34" charset="-79"/>
              </a:rPr>
              <a:t> </a:t>
            </a:r>
            <a:r>
              <a:rPr lang="he-IL" sz="1580" dirty="0" err="1" smtClean="0">
                <a:latin typeface="David" panose="020E0502060401010101" pitchFamily="34" charset="-79"/>
                <a:cs typeface="David" panose="020E0502060401010101" pitchFamily="34" charset="-79"/>
              </a:rPr>
              <a:t>רבינו</a:t>
            </a:r>
            <a:r>
              <a:rPr lang="he-IL" sz="1580" dirty="0" smtClean="0">
                <a:latin typeface="David" panose="020E0502060401010101" pitchFamily="34" charset="-79"/>
                <a:cs typeface="David" panose="020E0502060401010101" pitchFamily="34" charset="-79"/>
              </a:rPr>
              <a:t> ותעשה הארץ מליחה וימות כל עץ אין הכוונה </a:t>
            </a:r>
            <a:r>
              <a:rPr lang="he-IL" sz="1580" dirty="0" err="1" smtClean="0">
                <a:latin typeface="David" panose="020E0502060401010101" pitchFamily="34" charset="-79"/>
                <a:cs typeface="David" panose="020E0502060401010101" pitchFamily="34" charset="-79"/>
              </a:rPr>
              <a:t>דתיבש</a:t>
            </a:r>
            <a:r>
              <a:rPr lang="he-IL" sz="1580" dirty="0" smtClean="0">
                <a:latin typeface="David" panose="020E0502060401010101" pitchFamily="34" charset="-79"/>
                <a:cs typeface="David" panose="020E0502060401010101" pitchFamily="34" charset="-79"/>
              </a:rPr>
              <a:t> העץ ולא תעשה פרי לעולם אלא </a:t>
            </a:r>
            <a:r>
              <a:rPr lang="he-IL" sz="1580" b="1" dirty="0" smtClean="0">
                <a:latin typeface="David" panose="020E0502060401010101" pitchFamily="34" charset="-79"/>
                <a:cs typeface="David" panose="020E0502060401010101" pitchFamily="34" charset="-79"/>
              </a:rPr>
              <a:t>ימות בשנה זו ולא יבשיל פירותיו </a:t>
            </a:r>
            <a:r>
              <a:rPr lang="he-IL" sz="1580" dirty="0" smtClean="0">
                <a:latin typeface="David" panose="020E0502060401010101" pitchFamily="34" charset="-79"/>
                <a:cs typeface="David" panose="020E0502060401010101" pitchFamily="34" charset="-79"/>
              </a:rPr>
              <a:t>... </a:t>
            </a:r>
            <a:r>
              <a:rPr lang="he-IL" sz="1580" dirty="0" err="1" smtClean="0">
                <a:latin typeface="David" panose="020E0502060401010101" pitchFamily="34" charset="-79"/>
                <a:cs typeface="David" panose="020E0502060401010101" pitchFamily="34" charset="-79"/>
              </a:rPr>
              <a:t>ומש"כ</a:t>
            </a:r>
            <a:r>
              <a:rPr lang="he-IL" sz="1580" dirty="0" smtClean="0">
                <a:latin typeface="David" panose="020E0502060401010101" pitchFamily="34" charset="-79"/>
                <a:cs typeface="David" panose="020E0502060401010101" pitchFamily="34" charset="-79"/>
              </a:rPr>
              <a:t> תעשה הארץ מליחה הוא טעם למה שסיים וימות כל עץ אבל אין כאן הפסד הארץ לשנה הבאה.</a:t>
            </a:r>
            <a:endParaRPr lang="en-US" sz="1580" dirty="0" smtClean="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1268760"/>
            <a:ext cx="8686800" cy="4525963"/>
          </a:xfrm>
        </p:spPr>
        <p:txBody>
          <a:bodyPr>
            <a:normAutofit/>
          </a:bodyPr>
          <a:lstStyle/>
          <a:p>
            <a:pPr marL="0" indent="0">
              <a:lnSpc>
                <a:spcPct val="150000"/>
              </a:lnSpc>
              <a:buNone/>
            </a:pPr>
            <a:r>
              <a:rPr lang="he-IL" sz="2000" b="1" u="sng" dirty="0" err="1" smtClean="0">
                <a:latin typeface="David" panose="020E0502060401010101" pitchFamily="34" charset="-79"/>
                <a:cs typeface="David" panose="020E0502060401010101" pitchFamily="34" charset="-79"/>
              </a:rPr>
              <a:t>הגר"ש</a:t>
            </a:r>
            <a:r>
              <a:rPr lang="he-IL" sz="2000" b="1" u="sng" dirty="0" smtClean="0">
                <a:latin typeface="David" panose="020E0502060401010101" pitchFamily="34" charset="-79"/>
                <a:cs typeface="David" panose="020E0502060401010101" pitchFamily="34" charset="-79"/>
              </a:rPr>
              <a:t> ישראלי חוות בנימין </a:t>
            </a:r>
            <a:r>
              <a:rPr lang="he-IL" sz="2000" b="1" u="sng" dirty="0" err="1" smtClean="0">
                <a:latin typeface="David" panose="020E0502060401010101" pitchFamily="34" charset="-79"/>
                <a:cs typeface="David" panose="020E0502060401010101" pitchFamily="34" charset="-79"/>
              </a:rPr>
              <a:t>ח"ג</a:t>
            </a:r>
            <a:r>
              <a:rPr lang="he-IL" sz="2000" b="1" u="sng" dirty="0" smtClean="0">
                <a:latin typeface="David" panose="020E0502060401010101" pitchFamily="34" charset="-79"/>
                <a:cs typeface="David" panose="020E0502060401010101" pitchFamily="34" charset="-79"/>
              </a:rPr>
              <a:t> עמ' </a:t>
            </a:r>
            <a:r>
              <a:rPr lang="he-IL" sz="2000" b="1" u="sng" dirty="0" err="1" smtClean="0">
                <a:latin typeface="David" panose="020E0502060401010101" pitchFamily="34" charset="-79"/>
                <a:cs typeface="David" panose="020E0502060401010101" pitchFamily="34" charset="-79"/>
              </a:rPr>
              <a:t>תרכד</a:t>
            </a:r>
            <a:endParaRPr lang="en-US" sz="2000" u="sng" dirty="0" smtClean="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000" dirty="0" smtClean="0">
                <a:latin typeface="David" panose="020E0502060401010101" pitchFamily="34" charset="-79"/>
                <a:cs typeface="David" panose="020E0502060401010101" pitchFamily="34" charset="-79"/>
              </a:rPr>
              <a:t>כל עיקר נאסר </a:t>
            </a:r>
            <a:r>
              <a:rPr lang="he-IL" sz="2000" dirty="0" err="1" smtClean="0">
                <a:latin typeface="David" panose="020E0502060401010101" pitchFamily="34" charset="-79"/>
                <a:cs typeface="David" panose="020E0502060401010101" pitchFamily="34" charset="-79"/>
              </a:rPr>
              <a:t>לאוקמי</a:t>
            </a:r>
            <a:r>
              <a:rPr lang="he-IL" sz="2000" dirty="0" smtClean="0">
                <a:latin typeface="David" panose="020E0502060401010101" pitchFamily="34" charset="-79"/>
                <a:cs typeface="David" panose="020E0502060401010101" pitchFamily="34" charset="-79"/>
              </a:rPr>
              <a:t>- בפירות שביעית עצמם, </a:t>
            </a:r>
            <a:r>
              <a:rPr lang="he-IL" sz="2000" b="1" dirty="0" smtClean="0">
                <a:latin typeface="David" panose="020E0502060401010101" pitchFamily="34" charset="-79"/>
                <a:cs typeface="David" panose="020E0502060401010101" pitchFamily="34" charset="-79"/>
              </a:rPr>
              <a:t>שכיוון שדינם להפקר</a:t>
            </a:r>
            <a:r>
              <a:rPr lang="he-IL" sz="2000" dirty="0" smtClean="0">
                <a:latin typeface="David" panose="020E0502060401010101" pitchFamily="34" charset="-79"/>
                <a:cs typeface="David" panose="020E0502060401010101" pitchFamily="34" charset="-79"/>
              </a:rPr>
              <a:t>, כל פעולה לשמירתם ממזיקים ע"י בעל העצים נראה שהוא </a:t>
            </a:r>
            <a:r>
              <a:rPr lang="he-IL" sz="2000" dirty="0" err="1" smtClean="0">
                <a:latin typeface="David" panose="020E0502060401010101" pitchFamily="34" charset="-79"/>
                <a:cs typeface="David" panose="020E0502060401010101" pitchFamily="34" charset="-79"/>
              </a:rPr>
              <a:t>מכוין</a:t>
            </a:r>
            <a:r>
              <a:rPr lang="he-IL" sz="2000" dirty="0" smtClean="0">
                <a:latin typeface="David" panose="020E0502060401010101" pitchFamily="34" charset="-79"/>
                <a:cs typeface="David" panose="020E0502060401010101" pitchFamily="34" charset="-79"/>
              </a:rPr>
              <a:t> שלא להפקירם, </a:t>
            </a:r>
            <a:r>
              <a:rPr lang="he-IL" sz="2000" dirty="0" err="1" smtClean="0">
                <a:latin typeface="David" panose="020E0502060401010101" pitchFamily="34" charset="-79"/>
                <a:cs typeface="David" panose="020E0502060401010101" pitchFamily="34" charset="-79"/>
              </a:rPr>
              <a:t>דאטו</a:t>
            </a:r>
            <a:r>
              <a:rPr lang="he-IL" sz="2000" dirty="0" smtClean="0">
                <a:latin typeface="David" panose="020E0502060401010101" pitchFamily="34" charset="-79"/>
                <a:cs typeface="David" panose="020E0502060401010101" pitchFamily="34" charset="-79"/>
              </a:rPr>
              <a:t> בשופטני עסקינן, שיוציא הוצאות שלא יקבל תמורתם.....</a:t>
            </a:r>
            <a:r>
              <a:rPr lang="he-IL" sz="2000" b="1" dirty="0" smtClean="0">
                <a:latin typeface="David" panose="020E0502060401010101" pitchFamily="34" charset="-79"/>
                <a:cs typeface="David" panose="020E0502060401010101" pitchFamily="34" charset="-79"/>
              </a:rPr>
              <a:t>ואילו שלוחי בית דין הרי עושים זאת בתור פירות הפקר, ממילא הרי זה ...מותר לכל הדעות. </a:t>
            </a:r>
            <a:endParaRPr lang="en-US" sz="2000" b="1" dirty="0" smtClean="0">
              <a:latin typeface="David" panose="020E0502060401010101" pitchFamily="34" charset="-79"/>
              <a:cs typeface="David" panose="020E0502060401010101" pitchFamily="34" charset="-79"/>
            </a:endParaRPr>
          </a:p>
          <a:p>
            <a:pPr marL="0" indent="0">
              <a:buNone/>
            </a:pPr>
            <a:endParaRPr lang="en-US" dirty="0" smtClean="0"/>
          </a:p>
          <a:p>
            <a:endParaRPr lang="he-IL"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4800" y="332656"/>
            <a:ext cx="8686800" cy="838200"/>
          </a:xfrm>
        </p:spPr>
        <p:txBody>
          <a:bodyPr>
            <a:normAutofit fontScale="90000"/>
          </a:bodyPr>
          <a:lstStyle/>
          <a:p>
            <a:pPr lvl="0" algn="ct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
            </a:r>
            <a:b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b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4. מסחר בפירות שביעית</a:t>
            </a:r>
            <a:r>
              <a:rPr lang="en-US"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
            </a:r>
            <a:br>
              <a:rPr lang="en-US"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br>
            <a:endParaRPr lang="he-IL"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a:bodyPr>
          <a:lstStyle/>
          <a:p>
            <a:pPr marL="0" indent="0">
              <a:lnSpc>
                <a:spcPct val="150000"/>
              </a:lnSpc>
              <a:buNone/>
            </a:pPr>
            <a:r>
              <a:rPr lang="he-IL" sz="2200" b="1" u="sng" dirty="0" smtClean="0">
                <a:latin typeface="David" panose="020E0502060401010101" pitchFamily="34" charset="-79"/>
                <a:cs typeface="David" panose="020E0502060401010101" pitchFamily="34" charset="-79"/>
              </a:rPr>
              <a:t>רמב"ם הלכות שמיטה ויובל פרק ו הלכה א </a:t>
            </a:r>
            <a:endParaRPr lang="en-US" sz="2200" u="sng" dirty="0" smtClean="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200" dirty="0" smtClean="0">
                <a:latin typeface="David" panose="020E0502060401010101" pitchFamily="34" charset="-79"/>
                <a:cs typeface="David" panose="020E0502060401010101" pitchFamily="34" charset="-79"/>
              </a:rPr>
              <a:t>אין </a:t>
            </a:r>
            <a:r>
              <a:rPr lang="he-IL" sz="2200" dirty="0" err="1" smtClean="0">
                <a:latin typeface="David" panose="020E0502060401010101" pitchFamily="34" charset="-79"/>
                <a:cs typeface="David" panose="020E0502060401010101" pitchFamily="34" charset="-79"/>
              </a:rPr>
              <a:t>עושין</a:t>
            </a:r>
            <a:r>
              <a:rPr lang="he-IL" sz="2200" b="1" dirty="0" smtClean="0">
                <a:latin typeface="David" panose="020E0502060401010101" pitchFamily="34" charset="-79"/>
                <a:cs typeface="David" panose="020E0502060401010101" pitchFamily="34" charset="-79"/>
              </a:rPr>
              <a:t> סחורה</a:t>
            </a:r>
            <a:r>
              <a:rPr lang="he-IL" sz="2200" dirty="0" smtClean="0">
                <a:latin typeface="David" panose="020E0502060401010101" pitchFamily="34" charset="-79"/>
                <a:cs typeface="David" panose="020E0502060401010101" pitchFamily="34" charset="-79"/>
              </a:rPr>
              <a:t> בפירות שביעית, ואם רצה למכור מעט מפירות שביעית מוכר, ואותן הדמים הרי הן כפירות שביעית </a:t>
            </a:r>
            <a:r>
              <a:rPr lang="he-IL" sz="2200" dirty="0" err="1" smtClean="0">
                <a:latin typeface="David" panose="020E0502060401010101" pitchFamily="34" charset="-79"/>
                <a:cs typeface="David" panose="020E0502060401010101" pitchFamily="34" charset="-79"/>
              </a:rPr>
              <a:t>וילקח</a:t>
            </a:r>
            <a:r>
              <a:rPr lang="he-IL" sz="2200" dirty="0" smtClean="0">
                <a:latin typeface="David" panose="020E0502060401010101" pitchFamily="34" charset="-79"/>
                <a:cs typeface="David" panose="020E0502060401010101" pitchFamily="34" charset="-79"/>
              </a:rPr>
              <a:t> בהן מאכל ויאכל בקדושת שביעית, ואותו הפרי הנמכר הרי הוא בקדושתו כשהיה. </a:t>
            </a:r>
            <a:endParaRPr lang="en-US" sz="2200" dirty="0" smtClean="0">
              <a:latin typeface="David" panose="020E0502060401010101" pitchFamily="34" charset="-79"/>
              <a:cs typeface="David" panose="020E0502060401010101" pitchFamily="34" charset="-79"/>
            </a:endParaRPr>
          </a:p>
          <a:p>
            <a:pPr marL="0" indent="0">
              <a:lnSpc>
                <a:spcPct val="150000"/>
              </a:lnSpc>
              <a:buNone/>
            </a:pPr>
            <a:r>
              <a:rPr lang="he-IL" sz="2200" b="1" dirty="0" smtClean="0">
                <a:latin typeface="David" panose="020E0502060401010101" pitchFamily="34" charset="-79"/>
                <a:cs typeface="David" panose="020E0502060401010101" pitchFamily="34" charset="-79"/>
              </a:rPr>
              <a:t> </a:t>
            </a:r>
            <a:endParaRPr lang="en-US" sz="2200" dirty="0" smtClean="0">
              <a:latin typeface="David" panose="020E0502060401010101" pitchFamily="34" charset="-79"/>
              <a:cs typeface="David" panose="020E0502060401010101" pitchFamily="34" charset="-79"/>
            </a:endParaRPr>
          </a:p>
          <a:p>
            <a:pPr>
              <a:lnSpc>
                <a:spcPct val="150000"/>
              </a:lnSpc>
              <a:buFont typeface="Wingdings" panose="05000000000000000000" pitchFamily="2" charset="2"/>
              <a:buChar char="q"/>
            </a:pPr>
            <a:r>
              <a:rPr lang="he-IL" sz="2200" dirty="0" smtClean="0">
                <a:latin typeface="David" panose="020E0502060401010101" pitchFamily="34" charset="-79"/>
                <a:cs typeface="David" panose="020E0502060401010101" pitchFamily="34" charset="-79"/>
              </a:rPr>
              <a:t>בתוספתא הוזכר </a:t>
            </a:r>
            <a:r>
              <a:rPr lang="he-IL" sz="2200" b="1" dirty="0" smtClean="0">
                <a:latin typeface="David" panose="020E0502060401010101" pitchFamily="34" charset="-79"/>
                <a:cs typeface="David" panose="020E0502060401010101" pitchFamily="34" charset="-79"/>
              </a:rPr>
              <a:t>"שבית דין</a:t>
            </a:r>
            <a:r>
              <a:rPr lang="he-IL" sz="2200" dirty="0" smtClean="0">
                <a:latin typeface="David" panose="020E0502060401010101" pitchFamily="34" charset="-79"/>
                <a:cs typeface="David" panose="020E0502060401010101" pitchFamily="34" charset="-79"/>
              </a:rPr>
              <a:t> </a:t>
            </a:r>
            <a:r>
              <a:rPr lang="he-IL" sz="2200" dirty="0" err="1" smtClean="0">
                <a:latin typeface="David" panose="020E0502060401010101" pitchFamily="34" charset="-79"/>
                <a:cs typeface="David" panose="020E0502060401010101" pitchFamily="34" charset="-79"/>
              </a:rPr>
              <a:t>שוכרין</a:t>
            </a:r>
            <a:r>
              <a:rPr lang="he-IL" sz="2200" dirty="0" smtClean="0">
                <a:latin typeface="David" panose="020E0502060401010101" pitchFamily="34" charset="-79"/>
                <a:cs typeface="David" panose="020E0502060401010101" pitchFamily="34" charset="-79"/>
              </a:rPr>
              <a:t> </a:t>
            </a:r>
            <a:r>
              <a:rPr lang="he-IL" sz="2200" dirty="0" err="1" smtClean="0">
                <a:latin typeface="David" panose="020E0502060401010101" pitchFamily="34" charset="-79"/>
                <a:cs typeface="David" panose="020E0502060401010101" pitchFamily="34" charset="-79"/>
              </a:rPr>
              <a:t>פועלין</a:t>
            </a:r>
            <a:r>
              <a:rPr lang="he-IL" sz="2200" dirty="0" smtClean="0">
                <a:latin typeface="David" panose="020E0502060401010101" pitchFamily="34" charset="-79"/>
                <a:cs typeface="David" panose="020E0502060401010101" pitchFamily="34" charset="-79"/>
              </a:rPr>
              <a:t> ...</a:t>
            </a:r>
            <a:r>
              <a:rPr lang="he-IL" sz="2200" b="1" dirty="0" err="1" smtClean="0">
                <a:latin typeface="David" panose="020E0502060401010101" pitchFamily="34" charset="-79"/>
                <a:cs typeface="David" panose="020E0502060401010101" pitchFamily="34" charset="-79"/>
              </a:rPr>
              <a:t>ומחלקין</a:t>
            </a:r>
            <a:r>
              <a:rPr lang="he-IL" sz="2200" b="1" u="sng" dirty="0" smtClean="0">
                <a:latin typeface="David" panose="020E0502060401010101" pitchFamily="34" charset="-79"/>
                <a:cs typeface="David" panose="020E0502060401010101" pitchFamily="34" charset="-79"/>
              </a:rPr>
              <a:t> </a:t>
            </a:r>
            <a:r>
              <a:rPr lang="he-IL" sz="2200" dirty="0" smtClean="0">
                <a:latin typeface="David" panose="020E0502060401010101" pitchFamily="34" charset="-79"/>
                <a:cs typeface="David" panose="020E0502060401010101" pitchFamily="34" charset="-79"/>
              </a:rPr>
              <a:t>מהן ערבי שבתות כל ואחד </a:t>
            </a:r>
            <a:r>
              <a:rPr lang="he-IL" sz="2200" dirty="0" err="1" smtClean="0">
                <a:latin typeface="David" panose="020E0502060401010101" pitchFamily="34" charset="-79"/>
                <a:cs typeface="David" panose="020E0502060401010101" pitchFamily="34" charset="-79"/>
              </a:rPr>
              <a:t>ואחד</a:t>
            </a:r>
            <a:r>
              <a:rPr lang="he-IL" sz="2200" dirty="0" smtClean="0">
                <a:latin typeface="David" panose="020E0502060401010101" pitchFamily="34" charset="-79"/>
                <a:cs typeface="David" panose="020E0502060401010101" pitchFamily="34" charset="-79"/>
              </a:rPr>
              <a:t> לפי ביתו". </a:t>
            </a:r>
            <a:endParaRPr lang="en-US" sz="2200" dirty="0" smtClean="0">
              <a:latin typeface="David" panose="020E0502060401010101" pitchFamily="34" charset="-79"/>
              <a:cs typeface="David" panose="020E0502060401010101" pitchFamily="34" charset="-79"/>
            </a:endParaRPr>
          </a:p>
          <a:p>
            <a:endParaRPr lang="he-IL"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9552" y="1160441"/>
            <a:ext cx="8229600" cy="5364903"/>
          </a:xfrm>
        </p:spPr>
        <p:txBody>
          <a:bodyPr>
            <a:normAutofit fontScale="70000" lnSpcReduction="20000"/>
          </a:bodyPr>
          <a:lstStyle/>
          <a:p>
            <a:pPr marL="0" indent="0" algn="just">
              <a:lnSpc>
                <a:spcPct val="160000"/>
              </a:lnSpc>
              <a:buNone/>
            </a:pPr>
            <a:r>
              <a:rPr lang="he-IL" b="1" u="sng" dirty="0" smtClean="0">
                <a:latin typeface="David" panose="020E0502060401010101" pitchFamily="34" charset="-79"/>
                <a:cs typeface="David" panose="020E0502060401010101" pitchFamily="34" charset="-79"/>
              </a:rPr>
              <a:t>חוות בנימין </a:t>
            </a:r>
            <a:r>
              <a:rPr lang="he-IL" b="1" u="sng" dirty="0" err="1" smtClean="0">
                <a:latin typeface="David" panose="020E0502060401010101" pitchFamily="34" charset="-79"/>
                <a:cs typeface="David" panose="020E0502060401010101" pitchFamily="34" charset="-79"/>
              </a:rPr>
              <a:t>ח"ג</a:t>
            </a:r>
            <a:r>
              <a:rPr lang="he-IL" b="1" u="sng" dirty="0" smtClean="0">
                <a:latin typeface="David" panose="020E0502060401010101" pitchFamily="34" charset="-79"/>
                <a:cs typeface="David" panose="020E0502060401010101" pitchFamily="34" charset="-79"/>
              </a:rPr>
              <a:t> סי צח עמ' </a:t>
            </a:r>
            <a:r>
              <a:rPr lang="he-IL" b="1" u="sng" dirty="0" err="1" smtClean="0">
                <a:latin typeface="David" panose="020E0502060401010101" pitchFamily="34" charset="-79"/>
                <a:cs typeface="David" panose="020E0502060401010101" pitchFamily="34" charset="-79"/>
              </a:rPr>
              <a:t>תרכה</a:t>
            </a:r>
            <a:r>
              <a:rPr lang="he-IL" b="1" u="sng" dirty="0" smtClean="0">
                <a:latin typeface="David" panose="020E0502060401010101" pitchFamily="34" charset="-79"/>
                <a:cs typeface="David" panose="020E0502060401010101" pitchFamily="34" charset="-79"/>
              </a:rPr>
              <a:t> (</a:t>
            </a:r>
            <a:r>
              <a:rPr lang="he-IL" b="1" u="sng" dirty="0" err="1" smtClean="0">
                <a:latin typeface="David" panose="020E0502060401010101" pitchFamily="34" charset="-79"/>
                <a:cs typeface="David" panose="020E0502060401010101" pitchFamily="34" charset="-79"/>
              </a:rPr>
              <a:t>הגר"ש</a:t>
            </a:r>
            <a:r>
              <a:rPr lang="he-IL" b="1" u="sng" dirty="0" smtClean="0">
                <a:latin typeface="David" panose="020E0502060401010101" pitchFamily="34" charset="-79"/>
                <a:cs typeface="David" panose="020E0502060401010101" pitchFamily="34" charset="-79"/>
              </a:rPr>
              <a:t> ישראלי זצ"ל):</a:t>
            </a:r>
            <a:endParaRPr lang="en-US" u="sng" dirty="0" smtClean="0">
              <a:latin typeface="David" panose="020E0502060401010101" pitchFamily="34" charset="-79"/>
              <a:cs typeface="David" panose="020E0502060401010101" pitchFamily="34" charset="-79"/>
            </a:endParaRPr>
          </a:p>
          <a:p>
            <a:pPr algn="just">
              <a:lnSpc>
                <a:spcPct val="160000"/>
              </a:lnSpc>
              <a:buFont typeface="Wingdings" panose="05000000000000000000" pitchFamily="2" charset="2"/>
              <a:buChar char="q"/>
            </a:pPr>
            <a:r>
              <a:rPr lang="he-IL" dirty="0" smtClean="0">
                <a:latin typeface="David" panose="020E0502060401010101" pitchFamily="34" charset="-79"/>
                <a:cs typeface="David" panose="020E0502060401010101" pitchFamily="34" charset="-79"/>
              </a:rPr>
              <a:t>ועל פי שנתבאר לעיל בהבנת התוספתא שדנה על המלאכות שנעשות ע"י שליחי בי"ד, שאלה </a:t>
            </a:r>
            <a:r>
              <a:rPr lang="he-IL" b="1" dirty="0" smtClean="0">
                <a:latin typeface="David" panose="020E0502060401010101" pitchFamily="34" charset="-79"/>
                <a:cs typeface="David" panose="020E0502060401010101" pitchFamily="34" charset="-79"/>
              </a:rPr>
              <a:t>הנהנים מן הפירות בערים ישלמו עבור ההוצאות הכרוכות ע"י שכירת פועלים לבצירה ומסיקה וכ"ו</a:t>
            </a:r>
            <a:r>
              <a:rPr lang="he-IL" dirty="0" smtClean="0">
                <a:latin typeface="David" panose="020E0502060401010101" pitchFamily="34" charset="-79"/>
                <a:cs typeface="David" panose="020E0502060401010101" pitchFamily="34" charset="-79"/>
              </a:rPr>
              <a:t>, כן יש להביא בחשבון גם הוצאות המוקדמות שנעשות לצורך שמירת הפרי מקלקולו....כל זה ניתן לחישוב, שמקבלי הפרי המוכן ומגיע לידי הצרכנים יצטרכו לשלם </a:t>
            </a:r>
            <a:r>
              <a:rPr lang="he-IL" dirty="0" err="1" smtClean="0">
                <a:latin typeface="David" panose="020E0502060401010101" pitchFamily="34" charset="-79"/>
                <a:cs typeface="David" panose="020E0502060401010101" pitchFamily="34" charset="-79"/>
              </a:rPr>
              <a:t>תמורותם</a:t>
            </a:r>
            <a:r>
              <a:rPr lang="he-IL" dirty="0" smtClean="0">
                <a:latin typeface="David" panose="020E0502060401010101" pitchFamily="34" charset="-79"/>
                <a:cs typeface="David" panose="020E0502060401010101" pitchFamily="34" charset="-79"/>
              </a:rPr>
              <a:t>...באופן שיהיה להם(לשלוחי בית הדין) למחיה גם בשנת השביעית, בדרך של היתר, עם השמירה על ההלכה שהפירות יהיו </a:t>
            </a:r>
            <a:r>
              <a:rPr lang="he-IL" b="1" dirty="0" smtClean="0">
                <a:latin typeface="David" panose="020E0502060401010101" pitchFamily="34" charset="-79"/>
                <a:cs typeface="David" panose="020E0502060401010101" pitchFamily="34" charset="-79"/>
              </a:rPr>
              <a:t>מופקרים </a:t>
            </a:r>
            <a:r>
              <a:rPr lang="he-IL" b="1" dirty="0" err="1" smtClean="0">
                <a:latin typeface="David" panose="020E0502060401010101" pitchFamily="34" charset="-79"/>
                <a:cs typeface="David" panose="020E0502060401010101" pitchFamily="34" charset="-79"/>
              </a:rPr>
              <a:t>מיצדם</a:t>
            </a:r>
            <a:r>
              <a:rPr lang="he-IL" dirty="0" smtClean="0">
                <a:latin typeface="David" panose="020E0502060401010101" pitchFamily="34" charset="-79"/>
                <a:cs typeface="David" panose="020E0502060401010101" pitchFamily="34" charset="-79"/>
              </a:rPr>
              <a:t>, והשכר יחושב להם רק </a:t>
            </a:r>
            <a:r>
              <a:rPr lang="he-IL" b="1" dirty="0" err="1" smtClean="0">
                <a:latin typeface="David" panose="020E0502060401010101" pitchFamily="34" charset="-79"/>
                <a:cs typeface="David" panose="020E0502060401010101" pitchFamily="34" charset="-79"/>
              </a:rPr>
              <a:t>עפי"מ</a:t>
            </a:r>
            <a:r>
              <a:rPr lang="he-IL" b="1" dirty="0" smtClean="0">
                <a:latin typeface="David" panose="020E0502060401010101" pitchFamily="34" charset="-79"/>
                <a:cs typeface="David" panose="020E0502060401010101" pitchFamily="34" charset="-79"/>
              </a:rPr>
              <a:t> שהשקיעו</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ובתור שכר פועלים</a:t>
            </a:r>
            <a:r>
              <a:rPr lang="he-IL" dirty="0" smtClean="0">
                <a:latin typeface="David" panose="020E0502060401010101" pitchFamily="34" charset="-79"/>
                <a:cs typeface="David" panose="020E0502060401010101" pitchFamily="34" charset="-79"/>
              </a:rPr>
              <a:t> שמקבלים שכר לא עבור הפרי אלא עבור עמלם...  </a:t>
            </a:r>
            <a:endParaRPr lang="en-US" dirty="0" smtClean="0">
              <a:latin typeface="David" panose="020E0502060401010101" pitchFamily="34" charset="-79"/>
              <a:cs typeface="David" panose="020E0502060401010101" pitchFamily="34" charset="-79"/>
            </a:endParaRPr>
          </a:p>
          <a:p>
            <a:pPr algn="just">
              <a:lnSpc>
                <a:spcPct val="160000"/>
              </a:lnSpc>
            </a:pPr>
            <a:endParaRPr lang="he-IL"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4800" y="260648"/>
            <a:ext cx="8686800" cy="838200"/>
          </a:xfrm>
        </p:spPr>
        <p:txBody>
          <a:bodyPr/>
          <a:lstStyle/>
          <a:p>
            <a:pPr algn="ct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5. שקילה ומדידת פירות שביעית</a:t>
            </a:r>
            <a:endParaRPr lang="he-IL"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304800" y="1554163"/>
            <a:ext cx="8686800" cy="5303837"/>
          </a:xfrm>
        </p:spPr>
        <p:txBody>
          <a:bodyPr>
            <a:normAutofit fontScale="62500" lnSpcReduction="20000"/>
          </a:bodyPr>
          <a:lstStyle/>
          <a:p>
            <a:pPr marL="0" indent="0">
              <a:lnSpc>
                <a:spcPct val="160000"/>
              </a:lnSpc>
              <a:buNone/>
            </a:pPr>
            <a:r>
              <a:rPr lang="he-IL" b="1" u="sng" dirty="0" smtClean="0">
                <a:latin typeface="David" panose="020E0502060401010101" pitchFamily="34" charset="-79"/>
                <a:cs typeface="David" panose="020E0502060401010101" pitchFamily="34" charset="-79"/>
              </a:rPr>
              <a:t>משנה מסכת שביעית פרק ח משנה ג:</a:t>
            </a:r>
            <a:endParaRPr lang="en-US" u="sng" dirty="0" smtClean="0">
              <a:latin typeface="David" panose="020E0502060401010101" pitchFamily="34" charset="-79"/>
              <a:cs typeface="David" panose="020E0502060401010101" pitchFamily="34" charset="-79"/>
            </a:endParaRPr>
          </a:p>
          <a:p>
            <a:pPr>
              <a:lnSpc>
                <a:spcPct val="160000"/>
              </a:lnSpc>
              <a:buFont typeface="Wingdings" panose="05000000000000000000" pitchFamily="2" charset="2"/>
              <a:buChar char="q"/>
            </a:pPr>
            <a:r>
              <a:rPr lang="he-IL" dirty="0" smtClean="0">
                <a:latin typeface="David" panose="020E0502060401010101" pitchFamily="34" charset="-79"/>
                <a:cs typeface="David" panose="020E0502060401010101" pitchFamily="34" charset="-79"/>
              </a:rPr>
              <a:t>אין </a:t>
            </a:r>
            <a:r>
              <a:rPr lang="he-IL" dirty="0" err="1" smtClean="0">
                <a:latin typeface="David" panose="020E0502060401010101" pitchFamily="34" charset="-79"/>
                <a:cs typeface="David" panose="020E0502060401010101" pitchFamily="34" charset="-79"/>
              </a:rPr>
              <a:t>מוכרין</a:t>
            </a:r>
            <a:r>
              <a:rPr lang="he-IL" dirty="0" smtClean="0">
                <a:latin typeface="David" panose="020E0502060401010101" pitchFamily="34" charset="-79"/>
                <a:cs typeface="David" panose="020E0502060401010101" pitchFamily="34" charset="-79"/>
              </a:rPr>
              <a:t> פירות שביעית לא </a:t>
            </a:r>
            <a:r>
              <a:rPr lang="he-IL" dirty="0" err="1" smtClean="0">
                <a:latin typeface="David" panose="020E0502060401010101" pitchFamily="34" charset="-79"/>
                <a:cs typeface="David" panose="020E0502060401010101" pitchFamily="34" charset="-79"/>
              </a:rPr>
              <a:t>במדה</a:t>
            </a:r>
            <a:r>
              <a:rPr lang="he-IL" dirty="0" smtClean="0">
                <a:latin typeface="David" panose="020E0502060401010101" pitchFamily="34" charset="-79"/>
                <a:cs typeface="David" panose="020E0502060401010101" pitchFamily="34" charset="-79"/>
              </a:rPr>
              <a:t> ולא במשקל ולא </a:t>
            </a:r>
            <a:r>
              <a:rPr lang="he-IL" dirty="0" err="1" smtClean="0">
                <a:latin typeface="David" panose="020E0502060401010101" pitchFamily="34" charset="-79"/>
                <a:cs typeface="David" panose="020E0502060401010101" pitchFamily="34" charset="-79"/>
              </a:rPr>
              <a:t>במנין</a:t>
            </a:r>
            <a:r>
              <a:rPr lang="he-IL" dirty="0" smtClean="0">
                <a:latin typeface="David" panose="020E0502060401010101" pitchFamily="34" charset="-79"/>
                <a:cs typeface="David" panose="020E0502060401010101" pitchFamily="34" charset="-79"/>
              </a:rPr>
              <a:t> </a:t>
            </a:r>
            <a:endParaRPr lang="en-US" dirty="0" smtClean="0">
              <a:latin typeface="David" panose="020E0502060401010101" pitchFamily="34" charset="-79"/>
              <a:cs typeface="David" panose="020E0502060401010101" pitchFamily="34" charset="-79"/>
            </a:endParaRPr>
          </a:p>
          <a:p>
            <a:pPr marL="0" indent="0">
              <a:lnSpc>
                <a:spcPct val="160000"/>
              </a:lnSpc>
              <a:buNone/>
            </a:pPr>
            <a:endParaRPr lang="en-US" dirty="0" smtClean="0">
              <a:latin typeface="David" panose="020E0502060401010101" pitchFamily="34" charset="-79"/>
              <a:cs typeface="David" panose="020E0502060401010101" pitchFamily="34" charset="-79"/>
            </a:endParaRPr>
          </a:p>
          <a:p>
            <a:pPr marL="0" indent="0">
              <a:lnSpc>
                <a:spcPct val="160000"/>
              </a:lnSpc>
              <a:buNone/>
            </a:pPr>
            <a:r>
              <a:rPr lang="he-IL" b="1" u="sng" dirty="0" smtClean="0">
                <a:latin typeface="David" panose="020E0502060401010101" pitchFamily="34" charset="-79"/>
                <a:cs typeface="David" panose="020E0502060401010101" pitchFamily="34" charset="-79"/>
              </a:rPr>
              <a:t>רמב"ם הלכות שמיטה ויובל פרק ו הלכה ג:</a:t>
            </a:r>
            <a:endParaRPr lang="en-US" u="sng" dirty="0" smtClean="0">
              <a:latin typeface="David" panose="020E0502060401010101" pitchFamily="34" charset="-79"/>
              <a:cs typeface="David" panose="020E0502060401010101" pitchFamily="34" charset="-79"/>
            </a:endParaRPr>
          </a:p>
          <a:p>
            <a:pPr algn="just">
              <a:lnSpc>
                <a:spcPct val="160000"/>
              </a:lnSpc>
              <a:buFont typeface="Wingdings" panose="05000000000000000000" pitchFamily="2" charset="2"/>
              <a:buChar char="q"/>
            </a:pPr>
            <a:r>
              <a:rPr lang="he-IL" dirty="0" err="1" smtClean="0">
                <a:latin typeface="David" panose="020E0502060401010101" pitchFamily="34" charset="-79"/>
                <a:cs typeface="David" panose="020E0502060401010101" pitchFamily="34" charset="-79"/>
              </a:rPr>
              <a:t>כשמוכרין</a:t>
            </a:r>
            <a:r>
              <a:rPr lang="he-IL" dirty="0" smtClean="0">
                <a:latin typeface="David" panose="020E0502060401010101" pitchFamily="34" charset="-79"/>
                <a:cs typeface="David" panose="020E0502060401010101" pitchFamily="34" charset="-79"/>
              </a:rPr>
              <a:t> פירות שביעית אין </a:t>
            </a:r>
            <a:r>
              <a:rPr lang="he-IL" dirty="0" err="1" smtClean="0">
                <a:latin typeface="David" panose="020E0502060401010101" pitchFamily="34" charset="-79"/>
                <a:cs typeface="David" panose="020E0502060401010101" pitchFamily="34" charset="-79"/>
              </a:rPr>
              <a:t>מוכרין</a:t>
            </a:r>
            <a:r>
              <a:rPr lang="he-IL" dirty="0" smtClean="0">
                <a:latin typeface="David" panose="020E0502060401010101" pitchFamily="34" charset="-79"/>
                <a:cs typeface="David" panose="020E0502060401010101" pitchFamily="34" charset="-79"/>
              </a:rPr>
              <a:t> אותן לא </a:t>
            </a:r>
            <a:r>
              <a:rPr lang="he-IL" dirty="0" err="1" smtClean="0">
                <a:latin typeface="David" panose="020E0502060401010101" pitchFamily="34" charset="-79"/>
                <a:cs typeface="David" panose="020E0502060401010101" pitchFamily="34" charset="-79"/>
              </a:rPr>
              <a:t>במדה</a:t>
            </a:r>
            <a:r>
              <a:rPr lang="he-IL" dirty="0" smtClean="0">
                <a:latin typeface="David" panose="020E0502060401010101" pitchFamily="34" charset="-79"/>
                <a:cs typeface="David" panose="020E0502060401010101" pitchFamily="34" charset="-79"/>
              </a:rPr>
              <a:t> ולא במשקל ולא </a:t>
            </a:r>
            <a:r>
              <a:rPr lang="he-IL" dirty="0" err="1" smtClean="0">
                <a:latin typeface="David" panose="020E0502060401010101" pitchFamily="34" charset="-79"/>
                <a:cs typeface="David" panose="020E0502060401010101" pitchFamily="34" charset="-79"/>
              </a:rPr>
              <a:t>במנין</a:t>
            </a:r>
            <a:r>
              <a:rPr lang="he-IL" dirty="0" smtClean="0">
                <a:latin typeface="David" panose="020E0502060401010101" pitchFamily="34" charset="-79"/>
                <a:cs typeface="David" panose="020E0502060401010101" pitchFamily="34" charset="-79"/>
              </a:rPr>
              <a:t>, כדי שלא יהיה </a:t>
            </a:r>
            <a:r>
              <a:rPr lang="he-IL" b="1" dirty="0" smtClean="0">
                <a:latin typeface="David" panose="020E0502060401010101" pitchFamily="34" charset="-79"/>
                <a:cs typeface="David" panose="020E0502060401010101" pitchFamily="34" charset="-79"/>
              </a:rPr>
              <a:t>כסוחר</a:t>
            </a:r>
            <a:r>
              <a:rPr lang="he-IL" dirty="0" smtClean="0">
                <a:latin typeface="David" panose="020E0502060401010101" pitchFamily="34" charset="-79"/>
                <a:cs typeface="David" panose="020E0502060401010101" pitchFamily="34" charset="-79"/>
              </a:rPr>
              <a:t> פירות בשביעית, אלא מוכר המעט שמוכר </a:t>
            </a:r>
            <a:r>
              <a:rPr lang="he-IL" dirty="0" err="1" smtClean="0">
                <a:latin typeface="David" panose="020E0502060401010101" pitchFamily="34" charset="-79"/>
                <a:cs typeface="David" panose="020E0502060401010101" pitchFamily="34" charset="-79"/>
              </a:rPr>
              <a:t>אכסרה</a:t>
            </a:r>
            <a:r>
              <a:rPr lang="he-IL" dirty="0" smtClean="0">
                <a:latin typeface="David" panose="020E0502060401010101" pitchFamily="34" charset="-79"/>
                <a:cs typeface="David" panose="020E0502060401010101" pitchFamily="34" charset="-79"/>
              </a:rPr>
              <a:t> להודיע שהוא הפקר ולוקח הדמים לקנות בהן אוכל אחר </a:t>
            </a:r>
          </a:p>
          <a:p>
            <a:pPr algn="just">
              <a:lnSpc>
                <a:spcPct val="150000"/>
              </a:lnSpc>
              <a:buFont typeface="Wingdings" panose="05000000000000000000" pitchFamily="2" charset="2"/>
              <a:buChar char="q"/>
            </a:pPr>
            <a:r>
              <a:rPr lang="he-IL" dirty="0">
                <a:latin typeface="David" panose="020E0502060401010101" pitchFamily="34" charset="-79"/>
                <a:cs typeface="David" panose="020E0502060401010101" pitchFamily="34" charset="-79"/>
              </a:rPr>
              <a:t>בפירות אוצר בית דין </a:t>
            </a:r>
            <a:r>
              <a:rPr lang="he-IL" b="1" dirty="0">
                <a:latin typeface="David" panose="020E0502060401010101" pitchFamily="34" charset="-79"/>
                <a:cs typeface="David" panose="020E0502060401010101" pitchFamily="34" charset="-79"/>
              </a:rPr>
              <a:t>אין מכירה אלא חלוקה </a:t>
            </a:r>
            <a:r>
              <a:rPr lang="he-IL" dirty="0">
                <a:latin typeface="David" panose="020E0502060401010101" pitchFamily="34" charset="-79"/>
                <a:cs typeface="David" panose="020E0502060401010101" pitchFamily="34" charset="-79"/>
              </a:rPr>
              <a:t>(התשלום הוא עבור הטרחה של שלוחי בית הדין), וידוע לכל שהינם בקדושת שביעית ואין צורך לעשות היכר. </a:t>
            </a:r>
          </a:p>
          <a:p>
            <a:pPr algn="just">
              <a:lnSpc>
                <a:spcPct val="150000"/>
              </a:lnSpc>
              <a:buFont typeface="Wingdings" panose="05000000000000000000" pitchFamily="2" charset="2"/>
              <a:buChar char="q"/>
            </a:pPr>
            <a:r>
              <a:rPr lang="he-IL" dirty="0">
                <a:latin typeface="David" panose="020E0502060401010101" pitchFamily="34" charset="-79"/>
                <a:cs typeface="David" panose="020E0502060401010101" pitchFamily="34" charset="-79"/>
              </a:rPr>
              <a:t>אכן אם מוכרים ג"כ פירות שאינם בקדושת שביעית ולא ניכר שזו חלוקת אוצר בית דין  ראוי  לחלק פירות "אוצר בית דין" במארזים שאין בהם מידה מדויקת</a:t>
            </a:r>
            <a:r>
              <a:rPr lang="he-IL" b="1" dirty="0">
                <a:latin typeface="David" panose="020E0502060401010101" pitchFamily="34" charset="-79"/>
                <a:cs typeface="David" panose="020E0502060401010101" pitchFamily="34" charset="-79"/>
              </a:rPr>
              <a:t>.</a:t>
            </a:r>
            <a:endParaRPr lang="en-US" dirty="0">
              <a:latin typeface="David" panose="020E0502060401010101" pitchFamily="34" charset="-79"/>
              <a:cs typeface="David" panose="020E0502060401010101" pitchFamily="34" charset="-79"/>
            </a:endParaRPr>
          </a:p>
          <a:p>
            <a:pPr>
              <a:lnSpc>
                <a:spcPct val="160000"/>
              </a:lnSpc>
              <a:buFont typeface="Wingdings" panose="05000000000000000000" pitchFamily="2" charset="2"/>
              <a:buChar char="q"/>
            </a:pPr>
            <a:endParaRPr lang="en-US" dirty="0" smtClean="0">
              <a:latin typeface="David" panose="020E0502060401010101" pitchFamily="34" charset="-79"/>
              <a:cs typeface="David" panose="020E0502060401010101" pitchFamily="34" charset="-79"/>
            </a:endParaRPr>
          </a:p>
          <a:p>
            <a:pPr>
              <a:lnSpc>
                <a:spcPct val="160000"/>
              </a:lnSpc>
            </a:pPr>
            <a:endParaRPr lang="he-IL"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p:cNvSpPr>
            <a:spLocks noGrp="1"/>
          </p:cNvSpPr>
          <p:nvPr>
            <p:ph type="body" idx="1"/>
          </p:nvPr>
        </p:nvSpPr>
        <p:spPr>
          <a:xfrm>
            <a:off x="1043608" y="1978579"/>
            <a:ext cx="2877716" cy="370301"/>
          </a:xfrm>
        </p:spPr>
        <p:txBody>
          <a:bodyPr>
            <a:noAutofit/>
          </a:bodyPr>
          <a:lstStyle/>
          <a:p>
            <a:pPr algn="ctr"/>
            <a:r>
              <a:rPr lang="he-IL" sz="30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החזון </a:t>
            </a:r>
            <a:r>
              <a:rPr lang="he-IL" sz="3000" b="1" cap="none"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אי"ש</a:t>
            </a:r>
            <a:endParaRPr lang="he-IL" sz="30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7" name="מציין מיקום טקסט 6"/>
          <p:cNvSpPr>
            <a:spLocks noGrp="1"/>
          </p:cNvSpPr>
          <p:nvPr>
            <p:ph type="body" sz="half" idx="3"/>
          </p:nvPr>
        </p:nvSpPr>
        <p:spPr>
          <a:xfrm>
            <a:off x="5076056" y="2060848"/>
            <a:ext cx="2818656" cy="309711"/>
          </a:xfrm>
        </p:spPr>
        <p:txBody>
          <a:bodyPr>
            <a:noAutofit/>
          </a:bodyPr>
          <a:lstStyle/>
          <a:p>
            <a:pPr algn="ctr"/>
            <a:r>
              <a:rPr lang="he-IL" sz="30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הרה"ג חיים ברלין</a:t>
            </a:r>
            <a:endParaRPr lang="en-US" sz="30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pic>
        <p:nvPicPr>
          <p:cNvPr id="10" name="Picture 5" descr="Karelitz_a"/>
          <p:cNvPicPr>
            <a:picLocks noGrp="1" noChangeAspect="1" noChangeArrowheads="1"/>
          </p:cNvPicPr>
          <p:nvPr>
            <p:ph sz="quarter" idx="2"/>
          </p:nvPr>
        </p:nvPicPr>
        <p:blipFill>
          <a:blip r:embed="rId3"/>
          <a:srcRect/>
          <a:stretch>
            <a:fillRect/>
          </a:stretch>
        </p:blipFill>
        <p:spPr bwMode="auto">
          <a:xfrm>
            <a:off x="841359" y="2484440"/>
            <a:ext cx="3302013" cy="3302013"/>
          </a:xfrm>
          <a:prstGeom prst="rect">
            <a:avLst/>
          </a:prstGeom>
          <a:noFill/>
          <a:ln w="9525">
            <a:noFill/>
            <a:miter lim="800000"/>
            <a:headEnd/>
            <a:tailEnd/>
          </a:ln>
        </p:spPr>
      </p:pic>
      <p:pic>
        <p:nvPicPr>
          <p:cNvPr id="9" name="Picture 4" descr="volozin1"/>
          <p:cNvPicPr>
            <a:picLocks noGrp="1" noChangeAspect="1" noChangeArrowheads="1"/>
          </p:cNvPicPr>
          <p:nvPr>
            <p:ph sz="quarter" idx="4"/>
          </p:nvPr>
        </p:nvPicPr>
        <p:blipFill>
          <a:blip r:embed="rId4"/>
          <a:srcRect/>
          <a:stretch>
            <a:fillRect/>
          </a:stretch>
        </p:blipFill>
        <p:spPr bwMode="auto">
          <a:xfrm>
            <a:off x="5148064" y="2492896"/>
            <a:ext cx="2786082" cy="36658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260648"/>
            <a:ext cx="8686800" cy="841248"/>
          </a:xfrm>
        </p:spPr>
        <p:txBody>
          <a:bodyPr/>
          <a:lstStyle/>
          <a:p>
            <a:pPr algn="ct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6. אוצר בית דין בימינו גם בירקות</a:t>
            </a:r>
            <a:endParaRPr lang="he-IL"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6" name="מציין מיקום טקסט 5"/>
          <p:cNvSpPr>
            <a:spLocks noGrp="1"/>
          </p:cNvSpPr>
          <p:nvPr>
            <p:ph type="body" sz="half" idx="4294967295"/>
          </p:nvPr>
        </p:nvSpPr>
        <p:spPr>
          <a:xfrm>
            <a:off x="6300192" y="1925141"/>
            <a:ext cx="2348384" cy="423739"/>
          </a:xfrm>
        </p:spPr>
        <p:txBody>
          <a:bodyPr>
            <a:normAutofit fontScale="25000" lnSpcReduction="20000"/>
          </a:bodyPr>
          <a:lstStyle/>
          <a:p>
            <a:pPr marL="0" indent="0">
              <a:buNone/>
            </a:pPr>
            <a:r>
              <a:rPr lang="he-IL" sz="9600" b="1" u="sng" dirty="0" smtClean="0">
                <a:latin typeface="David" panose="020E0502060401010101" pitchFamily="34" charset="-79"/>
                <a:cs typeface="David" panose="020E0502060401010101" pitchFamily="34" charset="-79"/>
              </a:rPr>
              <a:t>דעת הרמב"ם </a:t>
            </a:r>
          </a:p>
          <a:p>
            <a:endParaRPr lang="he-IL" u="sng" dirty="0"/>
          </a:p>
        </p:txBody>
      </p:sp>
      <p:sp>
        <p:nvSpPr>
          <p:cNvPr id="5" name="מציין מיקום תוכן 4"/>
          <p:cNvSpPr>
            <a:spLocks noGrp="1"/>
          </p:cNvSpPr>
          <p:nvPr>
            <p:ph sz="quarter" idx="4294967295"/>
          </p:nvPr>
        </p:nvSpPr>
        <p:spPr>
          <a:xfrm>
            <a:off x="136971" y="2276872"/>
            <a:ext cx="4291013" cy="4373810"/>
          </a:xfrm>
        </p:spPr>
        <p:txBody>
          <a:bodyPr>
            <a:normAutofit fontScale="70000" lnSpcReduction="20000"/>
          </a:bodyPr>
          <a:lstStyle/>
          <a:p>
            <a:pPr algn="just">
              <a:lnSpc>
                <a:spcPct val="150000"/>
              </a:lnSpc>
              <a:buFont typeface="Wingdings" panose="05000000000000000000" pitchFamily="2" charset="2"/>
              <a:buChar char="q"/>
            </a:pPr>
            <a:r>
              <a:rPr lang="he-IL" sz="3000" dirty="0" smtClean="0">
                <a:latin typeface="David" panose="020E0502060401010101" pitchFamily="34" charset="-79"/>
                <a:cs typeface="David" panose="020E0502060401010101" pitchFamily="34" charset="-79"/>
              </a:rPr>
              <a:t>אבל לעניין איסור ספיחים </a:t>
            </a:r>
            <a:r>
              <a:rPr lang="he-IL" sz="3000" dirty="0" err="1" smtClean="0">
                <a:latin typeface="David" panose="020E0502060401010101" pitchFamily="34" charset="-79"/>
                <a:cs typeface="David" panose="020E0502060401010101" pitchFamily="34" charset="-79"/>
              </a:rPr>
              <a:t>דנפקא</a:t>
            </a:r>
            <a:r>
              <a:rPr lang="he-IL" sz="3000" dirty="0" smtClean="0">
                <a:latin typeface="David" panose="020E0502060401010101" pitchFamily="34" charset="-79"/>
                <a:cs typeface="David" panose="020E0502060401010101" pitchFamily="34" charset="-79"/>
              </a:rPr>
              <a:t> לן </a:t>
            </a:r>
            <a:r>
              <a:rPr lang="he-IL" sz="3000" dirty="0" err="1" smtClean="0">
                <a:latin typeface="David" panose="020E0502060401010101" pitchFamily="34" charset="-79"/>
                <a:cs typeface="David" panose="020E0502060401010101" pitchFamily="34" charset="-79"/>
              </a:rPr>
              <a:t>מדכתיב</a:t>
            </a:r>
            <a:r>
              <a:rPr lang="he-IL" sz="3000" dirty="0" smtClean="0">
                <a:latin typeface="David" panose="020E0502060401010101" pitchFamily="34" charset="-79"/>
                <a:cs typeface="David" panose="020E0502060401010101" pitchFamily="34" charset="-79"/>
              </a:rPr>
              <a:t> מה נאכל בשנה השביעית הן לא נזרע ולא נאסוף משמע </a:t>
            </a:r>
            <a:r>
              <a:rPr lang="he-IL" sz="3000" b="1" dirty="0" err="1" smtClean="0">
                <a:latin typeface="David" panose="020E0502060401010101" pitchFamily="34" charset="-79"/>
                <a:cs typeface="David" panose="020E0502060401010101" pitchFamily="34" charset="-79"/>
              </a:rPr>
              <a:t>דתחילת</a:t>
            </a:r>
            <a:r>
              <a:rPr lang="he-IL" sz="3000" b="1" dirty="0" smtClean="0">
                <a:latin typeface="David" panose="020E0502060401010101" pitchFamily="34" charset="-79"/>
                <a:cs typeface="David" panose="020E0502060401010101" pitchFamily="34" charset="-79"/>
              </a:rPr>
              <a:t> גידול בעינן בשביעית</a:t>
            </a:r>
            <a:r>
              <a:rPr lang="he-IL" sz="3000" dirty="0" smtClean="0">
                <a:latin typeface="David" panose="020E0502060401010101" pitchFamily="34" charset="-79"/>
                <a:cs typeface="David" panose="020E0502060401010101" pitchFamily="34" charset="-79"/>
              </a:rPr>
              <a:t> אבל </a:t>
            </a:r>
            <a:r>
              <a:rPr lang="he-IL" sz="3000" b="1" dirty="0" smtClean="0">
                <a:latin typeface="David" panose="020E0502060401010101" pitchFamily="34" charset="-79"/>
                <a:cs typeface="David" panose="020E0502060401010101" pitchFamily="34" charset="-79"/>
              </a:rPr>
              <a:t>ירק שגדל קצת בשישית והוסיף בשביעית הנהו ספחי שישית מיקרו ולא ספיחי שביעית</a:t>
            </a:r>
            <a:r>
              <a:rPr lang="he-IL" sz="3000" dirty="0" smtClean="0">
                <a:latin typeface="David" panose="020E0502060401010101" pitchFamily="34" charset="-79"/>
                <a:cs typeface="David" panose="020E0502060401010101" pitchFamily="34" charset="-79"/>
              </a:rPr>
              <a:t>. אע"ג </a:t>
            </a:r>
            <a:r>
              <a:rPr lang="he-IL" sz="3000" dirty="0" err="1" smtClean="0">
                <a:latin typeface="David" panose="020E0502060401010101" pitchFamily="34" charset="-79"/>
                <a:cs typeface="David" panose="020E0502060401010101" pitchFamily="34" charset="-79"/>
              </a:rPr>
              <a:t>דבתבואה</a:t>
            </a:r>
            <a:r>
              <a:rPr lang="he-IL" sz="3000" dirty="0" smtClean="0">
                <a:latin typeface="David" panose="020E0502060401010101" pitchFamily="34" charset="-79"/>
                <a:cs typeface="David" panose="020E0502060401010101" pitchFamily="34" charset="-79"/>
              </a:rPr>
              <a:t> ודאי דדינה בתר שליש אם לא הביאה שליש בשישית אסורה משום ספיחי שביעית...</a:t>
            </a:r>
            <a:endParaRPr lang="en-US" sz="3000" dirty="0" smtClean="0">
              <a:latin typeface="David" panose="020E0502060401010101" pitchFamily="34" charset="-79"/>
              <a:cs typeface="David" panose="020E0502060401010101" pitchFamily="34" charset="-79"/>
            </a:endParaRPr>
          </a:p>
          <a:p>
            <a:pPr marL="914400" lvl="2" indent="0" algn="l">
              <a:lnSpc>
                <a:spcPct val="150000"/>
              </a:lnSpc>
              <a:buNone/>
            </a:pPr>
            <a:r>
              <a:rPr lang="he-IL" b="1" dirty="0" smtClean="0">
                <a:latin typeface="David" panose="020E0502060401010101" pitchFamily="34" charset="-79"/>
                <a:cs typeface="David" panose="020E0502060401010101" pitchFamily="34" charset="-79"/>
              </a:rPr>
              <a:t>(</a:t>
            </a:r>
            <a:r>
              <a:rPr lang="he-IL" b="1" dirty="0" err="1" smtClean="0">
                <a:latin typeface="David" panose="020E0502060401010101" pitchFamily="34" charset="-79"/>
                <a:cs typeface="David" panose="020E0502060401010101" pitchFamily="34" charset="-79"/>
              </a:rPr>
              <a:t>ר"ש</a:t>
            </a:r>
            <a:r>
              <a:rPr lang="he-IL" b="1" dirty="0" smtClean="0">
                <a:latin typeface="David" panose="020E0502060401010101" pitchFamily="34" charset="-79"/>
                <a:cs typeface="David" panose="020E0502060401010101" pitchFamily="34" charset="-79"/>
              </a:rPr>
              <a:t> שביעית פ"ט מ"א) </a:t>
            </a:r>
            <a:endParaRPr lang="en-US" b="1" dirty="0" smtClean="0">
              <a:latin typeface="David" panose="020E0502060401010101" pitchFamily="34" charset="-79"/>
              <a:cs typeface="David" panose="020E0502060401010101" pitchFamily="34" charset="-79"/>
            </a:endParaRPr>
          </a:p>
          <a:p>
            <a:pPr algn="just">
              <a:lnSpc>
                <a:spcPct val="150000"/>
              </a:lnSpc>
            </a:pPr>
            <a:endParaRPr lang="he-IL" sz="3000" dirty="0">
              <a:latin typeface="David" panose="020E0502060401010101" pitchFamily="34" charset="-79"/>
              <a:cs typeface="David" panose="020E0502060401010101" pitchFamily="34" charset="-79"/>
            </a:endParaRPr>
          </a:p>
        </p:txBody>
      </p:sp>
      <p:sp>
        <p:nvSpPr>
          <p:cNvPr id="7" name="מציין מיקום תוכן 6"/>
          <p:cNvSpPr>
            <a:spLocks noGrp="1"/>
          </p:cNvSpPr>
          <p:nvPr>
            <p:ph sz="quarter" idx="4294967295"/>
          </p:nvPr>
        </p:nvSpPr>
        <p:spPr>
          <a:xfrm>
            <a:off x="4716016" y="2276872"/>
            <a:ext cx="4289425" cy="3941762"/>
          </a:xfrm>
        </p:spPr>
        <p:txBody>
          <a:bodyPr>
            <a:normAutofit fontScale="70000" lnSpcReduction="20000"/>
          </a:bodyPr>
          <a:lstStyle/>
          <a:p>
            <a:pPr algn="just">
              <a:lnSpc>
                <a:spcPct val="160000"/>
              </a:lnSpc>
              <a:buFont typeface="Wingdings" panose="05000000000000000000" pitchFamily="2" charset="2"/>
              <a:buChar char="q"/>
            </a:pPr>
            <a:r>
              <a:rPr lang="he-IL" b="1" dirty="0" smtClean="0">
                <a:latin typeface="David" panose="020E0502060401010101" pitchFamily="34" charset="-79"/>
                <a:cs typeface="David" panose="020E0502060401010101" pitchFamily="34" charset="-79"/>
              </a:rPr>
              <a:t>ומדברי סופרים שיהיו כל הספיחים </a:t>
            </a:r>
            <a:r>
              <a:rPr lang="he-IL" b="1" dirty="0" err="1" smtClean="0">
                <a:latin typeface="David" panose="020E0502060401010101" pitchFamily="34" charset="-79"/>
                <a:cs typeface="David" panose="020E0502060401010101" pitchFamily="34" charset="-79"/>
              </a:rPr>
              <a:t>אסורין</a:t>
            </a:r>
            <a:r>
              <a:rPr lang="he-IL" b="1" dirty="0" smtClean="0">
                <a:latin typeface="David" panose="020E0502060401010101" pitchFamily="34" charset="-79"/>
                <a:cs typeface="David" panose="020E0502060401010101" pitchFamily="34" charset="-79"/>
              </a:rPr>
              <a:t> באכילה</a:t>
            </a:r>
            <a:r>
              <a:rPr lang="he-IL" dirty="0" smtClean="0">
                <a:latin typeface="David" panose="020E0502060401010101" pitchFamily="34" charset="-79"/>
                <a:cs typeface="David" panose="020E0502060401010101" pitchFamily="34" charset="-79"/>
              </a:rPr>
              <a:t>, ולמה גזרו עליהם מפני עוברי עבירה, </a:t>
            </a:r>
            <a:r>
              <a:rPr lang="he-IL" b="1" dirty="0" smtClean="0">
                <a:latin typeface="David" panose="020E0502060401010101" pitchFamily="34" charset="-79"/>
                <a:cs typeface="David" panose="020E0502060401010101" pitchFamily="34" charset="-79"/>
              </a:rPr>
              <a:t>שלא ילך ויזרע תבואה וקטניות </a:t>
            </a:r>
            <a:r>
              <a:rPr lang="he-IL" b="1" dirty="0" err="1" smtClean="0">
                <a:latin typeface="David" panose="020E0502060401010101" pitchFamily="34" charset="-79"/>
                <a:cs typeface="David" panose="020E0502060401010101" pitchFamily="34" charset="-79"/>
              </a:rPr>
              <a:t>וזרעוני</a:t>
            </a:r>
            <a:r>
              <a:rPr lang="he-IL" b="1" dirty="0" smtClean="0">
                <a:latin typeface="David" panose="020E0502060401010101" pitchFamily="34" charset="-79"/>
                <a:cs typeface="David" panose="020E0502060401010101" pitchFamily="34" charset="-79"/>
              </a:rPr>
              <a:t> גנה בתוך שדהו בסתר, וכשיצמח יאכל מהם ויאמר ספיחים הן</a:t>
            </a:r>
            <a:r>
              <a:rPr lang="he-IL" dirty="0" smtClean="0">
                <a:latin typeface="David" panose="020E0502060401010101" pitchFamily="34" charset="-79"/>
                <a:cs typeface="David" panose="020E0502060401010101" pitchFamily="34" charset="-79"/>
              </a:rPr>
              <a:t>, לפיכך </a:t>
            </a:r>
            <a:r>
              <a:rPr lang="he-IL" b="1" dirty="0" smtClean="0">
                <a:latin typeface="David" panose="020E0502060401010101" pitchFamily="34" charset="-79"/>
                <a:cs typeface="David" panose="020E0502060401010101" pitchFamily="34" charset="-79"/>
              </a:rPr>
              <a:t>אסרו כל הספיחים </a:t>
            </a:r>
            <a:r>
              <a:rPr lang="he-IL" b="1" u="sng" dirty="0" smtClean="0">
                <a:latin typeface="David" panose="020E0502060401010101" pitchFamily="34" charset="-79"/>
                <a:cs typeface="David" panose="020E0502060401010101" pitchFamily="34" charset="-79"/>
              </a:rPr>
              <a:t>הצומחים</a:t>
            </a:r>
            <a:r>
              <a:rPr lang="he-IL" b="1" dirty="0" smtClean="0">
                <a:latin typeface="David" panose="020E0502060401010101" pitchFamily="34" charset="-79"/>
                <a:cs typeface="David" panose="020E0502060401010101" pitchFamily="34" charset="-79"/>
              </a:rPr>
              <a:t> בשביעית. </a:t>
            </a:r>
          </a:p>
          <a:p>
            <a:pPr marL="0" indent="0" algn="l">
              <a:lnSpc>
                <a:spcPct val="160000"/>
              </a:lnSpc>
              <a:buNone/>
            </a:pPr>
            <a:r>
              <a:rPr lang="he-IL" sz="2400" b="1" dirty="0" smtClean="0">
                <a:latin typeface="David" panose="020E0502060401010101" pitchFamily="34" charset="-79"/>
                <a:cs typeface="David" panose="020E0502060401010101" pitchFamily="34" charset="-79"/>
              </a:rPr>
              <a:t>(שמיטה ויובל פ"ד הל' ב)</a:t>
            </a:r>
            <a:endParaRPr lang="en-US" sz="2400" b="1" dirty="0" smtClean="0">
              <a:latin typeface="David" panose="020E0502060401010101" pitchFamily="34" charset="-79"/>
              <a:cs typeface="David" panose="020E0502060401010101" pitchFamily="34" charset="-79"/>
            </a:endParaRPr>
          </a:p>
          <a:p>
            <a:pPr algn="just">
              <a:lnSpc>
                <a:spcPct val="160000"/>
              </a:lnSpc>
            </a:pPr>
            <a:endParaRPr lang="he-IL" dirty="0">
              <a:latin typeface="David" panose="020E0502060401010101" pitchFamily="34" charset="-79"/>
              <a:cs typeface="David" panose="020E0502060401010101" pitchFamily="34" charset="-79"/>
            </a:endParaRPr>
          </a:p>
        </p:txBody>
      </p:sp>
      <p:sp>
        <p:nvSpPr>
          <p:cNvPr id="8" name="מציין מיקום טקסט 5"/>
          <p:cNvSpPr txBox="1">
            <a:spLocks/>
          </p:cNvSpPr>
          <p:nvPr/>
        </p:nvSpPr>
        <p:spPr>
          <a:xfrm>
            <a:off x="1763688" y="1844824"/>
            <a:ext cx="2348384" cy="423739"/>
          </a:xfrm>
          <a:prstGeom prst="rect">
            <a:avLst/>
          </a:prstGeom>
        </p:spPr>
        <p:txBody>
          <a:bodyPr vert="horz">
            <a:noAutofit/>
          </a:bodyPr>
          <a:lst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he-IL" sz="2400" b="1" u="sng" dirty="0">
                <a:latin typeface="David" panose="020E0502060401010101" pitchFamily="34" charset="-79"/>
                <a:cs typeface="David" panose="020E0502060401010101" pitchFamily="34" charset="-79"/>
              </a:rPr>
              <a:t>דעת </a:t>
            </a:r>
            <a:r>
              <a:rPr lang="he-IL" sz="2400" b="1" u="sng" dirty="0" err="1">
                <a:latin typeface="David" panose="020E0502060401010101" pitchFamily="34" charset="-79"/>
                <a:cs typeface="David" panose="020E0502060401010101" pitchFamily="34" charset="-79"/>
              </a:rPr>
              <a:t>הר"ש</a:t>
            </a:r>
            <a:endParaRPr lang="he-IL" sz="2400" b="1" u="sng"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188640"/>
            <a:ext cx="8686800" cy="838200"/>
          </a:xfrm>
        </p:spPr>
        <p:txBody>
          <a:bodyPr/>
          <a:lstStyle/>
          <a:p>
            <a:pPr algn="ct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אוצר בית דין בימנו - גם בירקות</a:t>
            </a:r>
            <a:endParaRPr lang="he-IL"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lstStyle/>
          <a:p>
            <a:pPr algn="just">
              <a:lnSpc>
                <a:spcPct val="150000"/>
              </a:lnSpc>
              <a:buFont typeface="Wingdings" panose="05000000000000000000" pitchFamily="2" charset="2"/>
              <a:buChar char="q"/>
            </a:pPr>
            <a:r>
              <a:rPr lang="he-IL" sz="2400" dirty="0">
                <a:latin typeface="David" panose="020E0502060401010101" pitchFamily="34" charset="-79"/>
                <a:cs typeface="David" panose="020E0502060401010101" pitchFamily="34" charset="-79"/>
              </a:rPr>
              <a:t>בית דין ממנה שלוחי בית דין </a:t>
            </a:r>
            <a:r>
              <a:rPr lang="he-IL" sz="2400" dirty="0" smtClean="0">
                <a:latin typeface="David" panose="020E0502060401010101" pitchFamily="34" charset="-79"/>
                <a:cs typeface="David" panose="020E0502060401010101" pitchFamily="34" charset="-79"/>
              </a:rPr>
              <a:t>לקיים </a:t>
            </a:r>
            <a:r>
              <a:rPr lang="he-IL" sz="2400" dirty="0">
                <a:latin typeface="David" panose="020E0502060401010101" pitchFamily="34" charset="-79"/>
                <a:cs typeface="David" panose="020E0502060401010101" pitchFamily="34" charset="-79"/>
              </a:rPr>
              <a:t>לגדל ולאסוף את ירקות שהתחיל גידולם קודם </a:t>
            </a:r>
            <a:r>
              <a:rPr lang="he-IL" sz="2400" dirty="0" smtClean="0">
                <a:latin typeface="David" panose="020E0502060401010101" pitchFamily="34" charset="-79"/>
                <a:cs typeface="David" panose="020E0502060401010101" pitchFamily="34" charset="-79"/>
              </a:rPr>
              <a:t>ר"ה </a:t>
            </a:r>
          </a:p>
          <a:p>
            <a:pPr>
              <a:lnSpc>
                <a:spcPct val="150000"/>
              </a:lnSpc>
              <a:buFont typeface="Wingdings" panose="05000000000000000000" pitchFamily="2" charset="2"/>
              <a:buChar char="q"/>
            </a:pPr>
            <a:r>
              <a:rPr lang="he-IL" sz="2400" dirty="0" smtClean="0">
                <a:latin typeface="David" panose="020E0502060401010101" pitchFamily="34" charset="-79"/>
                <a:cs typeface="David" panose="020E0502060401010101" pitchFamily="34" charset="-79"/>
              </a:rPr>
              <a:t>נוקטים </a:t>
            </a:r>
            <a:r>
              <a:rPr lang="he-IL" sz="2400" dirty="0">
                <a:latin typeface="David" panose="020E0502060401010101" pitchFamily="34" charset="-79"/>
                <a:cs typeface="David" panose="020E0502060401010101" pitchFamily="34" charset="-79"/>
              </a:rPr>
              <a:t>להלכה בדין </a:t>
            </a:r>
            <a:r>
              <a:rPr lang="he-IL" sz="2400" dirty="0" err="1">
                <a:latin typeface="David" panose="020E0502060401010101" pitchFamily="34" charset="-79"/>
                <a:cs typeface="David" panose="020E0502060401010101" pitchFamily="34" charset="-79"/>
              </a:rPr>
              <a:t>ספיחין</a:t>
            </a:r>
            <a:r>
              <a:rPr lang="he-IL" sz="2400" dirty="0">
                <a:latin typeface="David" panose="020E0502060401010101" pitchFamily="34" charset="-79"/>
                <a:cs typeface="David" panose="020E0502060401010101" pitchFamily="34" charset="-79"/>
              </a:rPr>
              <a:t> כשיטת </a:t>
            </a:r>
            <a:r>
              <a:rPr lang="he-IL" sz="2400" dirty="0" err="1">
                <a:latin typeface="David" panose="020E0502060401010101" pitchFamily="34" charset="-79"/>
                <a:cs typeface="David" panose="020E0502060401010101" pitchFamily="34" charset="-79"/>
              </a:rPr>
              <a:t>הר"ש</a:t>
            </a:r>
            <a:r>
              <a:rPr lang="he-IL" sz="2400" dirty="0">
                <a:latin typeface="David" panose="020E0502060401010101" pitchFamily="34" charset="-79"/>
                <a:cs typeface="David" panose="020E0502060401010101" pitchFamily="34" charset="-79"/>
              </a:rPr>
              <a:t> ולא </a:t>
            </a:r>
            <a:r>
              <a:rPr lang="he-IL" sz="2400" dirty="0" err="1">
                <a:latin typeface="David" panose="020E0502060401010101" pitchFamily="34" charset="-79"/>
                <a:cs typeface="David" panose="020E0502060401010101" pitchFamily="34" charset="-79"/>
              </a:rPr>
              <a:t>כהרמב"ם</a:t>
            </a:r>
            <a:endParaRPr lang="en-US" sz="2400" dirty="0">
              <a:latin typeface="David" panose="020E0502060401010101" pitchFamily="34" charset="-79"/>
              <a:cs typeface="David" panose="020E0502060401010101" pitchFamily="34" charset="-79"/>
            </a:endParaRPr>
          </a:p>
          <a:p>
            <a:endParaRPr lang="he-IL"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27384"/>
            <a:ext cx="8229600" cy="1797040"/>
          </a:xfrm>
        </p:spPr>
        <p:txBody>
          <a:bodyPr>
            <a:normAutofit/>
          </a:bodyPr>
          <a:lstStyle/>
          <a:p>
            <a:pPr algn="ctr"/>
            <a:r>
              <a:rPr lang="he-IL" sz="3200" b="1" cap="none"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הגה"ר</a:t>
            </a:r>
            <a:r>
              <a:rPr lang="he-IL" sz="3200"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 </a:t>
            </a:r>
            <a:r>
              <a:rPr lang="he-IL" sz="3200"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מרדכי אליהו </a:t>
            </a:r>
            <a:r>
              <a:rPr lang="he-IL" sz="3200"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זצ"ל -  </a:t>
            </a:r>
            <a:br>
              <a:rPr lang="he-IL" sz="3200"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br>
            <a:r>
              <a:rPr lang="he-IL" sz="3200"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מאמר </a:t>
            </a:r>
            <a:r>
              <a:rPr lang="he-IL" sz="3200"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מרדכי ושבת הארץ סי' </a:t>
            </a:r>
            <a:r>
              <a:rPr lang="he-IL" sz="3200" b="1" cap="none" dirty="0" err="1">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כג</a:t>
            </a:r>
            <a:r>
              <a:rPr lang="he-IL" sz="3200"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  עמ' </a:t>
            </a:r>
            <a:r>
              <a:rPr lang="he-IL" sz="3200" b="1" cap="none" dirty="0" err="1">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תרטז</a:t>
            </a:r>
            <a:r>
              <a:rPr lang="en-US" dirty="0"/>
              <a:t/>
            </a:r>
            <a:br>
              <a:rPr lang="en-US" dirty="0"/>
            </a:br>
            <a:endParaRPr lang="he-IL" dirty="0"/>
          </a:p>
        </p:txBody>
      </p:sp>
      <p:pic>
        <p:nvPicPr>
          <p:cNvPr id="4" name="מציין מיקום תוכן 3"/>
          <p:cNvPicPr>
            <a:picLocks noGrp="1"/>
          </p:cNvPicPr>
          <p:nvPr>
            <p:ph idx="1"/>
          </p:nvPr>
        </p:nvPicPr>
        <p:blipFill>
          <a:blip r:embed="rId2"/>
          <a:stretch>
            <a:fillRect/>
          </a:stretch>
        </p:blipFill>
        <p:spPr bwMode="auto">
          <a:xfrm>
            <a:off x="714348" y="1785926"/>
            <a:ext cx="7643865"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332656"/>
            <a:ext cx="8686800" cy="838200"/>
          </a:xfrm>
        </p:spPr>
        <p:txBody>
          <a:bodyPr>
            <a:normAutofit fontScale="90000"/>
          </a:bodyPr>
          <a:lstStyle/>
          <a:p>
            <a:pPr lvl="0" algn="ct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
            </a:r>
            <a:b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b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
            </a:r>
            <a:b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b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7. מצוות ביעור בפירות אוצר בית דין</a:t>
            </a:r>
            <a:r>
              <a:rPr lang="en-US"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
            </a:r>
            <a:br>
              <a:rPr lang="en-US"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b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 </a:t>
            </a:r>
            <a:r>
              <a:rPr lang="en-US"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
            </a:r>
            <a:br>
              <a:rPr lang="en-US"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br>
            <a:endParaRPr lang="he-IL"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304800" y="1340768"/>
            <a:ext cx="8686800" cy="5187206"/>
          </a:xfrm>
        </p:spPr>
        <p:txBody>
          <a:bodyPr>
            <a:normAutofit fontScale="62500" lnSpcReduction="20000"/>
          </a:bodyPr>
          <a:lstStyle/>
          <a:p>
            <a:pPr marL="0" indent="0">
              <a:lnSpc>
                <a:spcPct val="160000"/>
              </a:lnSpc>
              <a:buNone/>
            </a:pPr>
            <a:r>
              <a:rPr lang="he-IL" b="1" u="sng" dirty="0" smtClean="0">
                <a:latin typeface="David" panose="020E0502060401010101" pitchFamily="34" charset="-79"/>
                <a:cs typeface="David" panose="020E0502060401010101" pitchFamily="34" charset="-79"/>
              </a:rPr>
              <a:t>תוספתא מסכת שביעית פרק ח:</a:t>
            </a:r>
            <a:endParaRPr lang="en-US" dirty="0" smtClean="0">
              <a:latin typeface="David" panose="020E0502060401010101" pitchFamily="34" charset="-79"/>
              <a:cs typeface="David" panose="020E0502060401010101" pitchFamily="34" charset="-79"/>
            </a:endParaRPr>
          </a:p>
          <a:p>
            <a:pPr>
              <a:lnSpc>
                <a:spcPct val="160000"/>
              </a:lnSpc>
              <a:buNone/>
            </a:pPr>
            <a:r>
              <a:rPr lang="he-IL" sz="3800" b="1" dirty="0" smtClean="0">
                <a:latin typeface="David" panose="020E0502060401010101" pitchFamily="34" charset="-79"/>
                <a:cs typeface="David" panose="020E0502060401010101" pitchFamily="34" charset="-79"/>
              </a:rPr>
              <a:t>הלכה א'</a:t>
            </a:r>
            <a:endParaRPr lang="en-US" sz="3800" b="1" dirty="0" smtClean="0">
              <a:latin typeface="David" panose="020E0502060401010101" pitchFamily="34" charset="-79"/>
              <a:cs typeface="David" panose="020E0502060401010101" pitchFamily="34" charset="-79"/>
            </a:endParaRPr>
          </a:p>
          <a:p>
            <a:pPr marL="400050" lvl="1" indent="0" algn="just">
              <a:lnSpc>
                <a:spcPct val="160000"/>
              </a:lnSpc>
              <a:buNone/>
            </a:pPr>
            <a:r>
              <a:rPr lang="he-IL" sz="3200" dirty="0" smtClean="0">
                <a:latin typeface="David" panose="020E0502060401010101" pitchFamily="34" charset="-79"/>
                <a:cs typeface="David" panose="020E0502060401010101" pitchFamily="34" charset="-79"/>
              </a:rPr>
              <a:t>...</a:t>
            </a:r>
            <a:r>
              <a:rPr lang="he-IL" sz="3200" b="1" dirty="0" smtClean="0">
                <a:latin typeface="David" panose="020E0502060401010101" pitchFamily="34" charset="-79"/>
                <a:cs typeface="David" panose="020E0502060401010101" pitchFamily="34" charset="-79"/>
              </a:rPr>
              <a:t>הגיע שעת הביעור עניים </a:t>
            </a:r>
            <a:r>
              <a:rPr lang="he-IL" sz="3200" b="1" dirty="0" err="1" smtClean="0">
                <a:latin typeface="David" panose="020E0502060401010101" pitchFamily="34" charset="-79"/>
                <a:cs typeface="David" panose="020E0502060401010101" pitchFamily="34" charset="-79"/>
              </a:rPr>
              <a:t>אוכלין</a:t>
            </a:r>
            <a:r>
              <a:rPr lang="he-IL" sz="3200" b="1" dirty="0" smtClean="0">
                <a:latin typeface="David" panose="020E0502060401010101" pitchFamily="34" charset="-79"/>
                <a:cs typeface="David" panose="020E0502060401010101" pitchFamily="34" charset="-79"/>
              </a:rPr>
              <a:t> אחר הביעור אבל לא עשירים דברי ר' יהודה ר' יוסי </a:t>
            </a:r>
            <a:r>
              <a:rPr lang="he-IL" sz="3200" b="1" dirty="0" err="1" smtClean="0">
                <a:latin typeface="David" panose="020E0502060401010101" pitchFamily="34" charset="-79"/>
                <a:cs typeface="David" panose="020E0502060401010101" pitchFamily="34" charset="-79"/>
              </a:rPr>
              <a:t>אומ</a:t>
            </a:r>
            <a:r>
              <a:rPr lang="he-IL" sz="3200" b="1" dirty="0" smtClean="0">
                <a:latin typeface="David" panose="020E0502060401010101" pitchFamily="34" charset="-79"/>
                <a:cs typeface="David" panose="020E0502060401010101" pitchFamily="34" charset="-79"/>
              </a:rPr>
              <a:t>' אחד עניים ואחד עשירים </a:t>
            </a:r>
            <a:r>
              <a:rPr lang="he-IL" sz="3200" b="1" dirty="0" err="1" smtClean="0">
                <a:latin typeface="David" panose="020E0502060401010101" pitchFamily="34" charset="-79"/>
                <a:cs typeface="David" panose="020E0502060401010101" pitchFamily="34" charset="-79"/>
              </a:rPr>
              <a:t>אוכלין</a:t>
            </a:r>
            <a:r>
              <a:rPr lang="he-IL" sz="3200" b="1" dirty="0" smtClean="0">
                <a:latin typeface="David" panose="020E0502060401010101" pitchFamily="34" charset="-79"/>
                <a:cs typeface="David" panose="020E0502060401010101" pitchFamily="34" charset="-79"/>
              </a:rPr>
              <a:t> אחר הביעור </a:t>
            </a:r>
            <a:r>
              <a:rPr lang="he-IL" sz="3200" b="1" u="sng" dirty="0" smtClean="0">
                <a:latin typeface="David" panose="020E0502060401010101" pitchFamily="34" charset="-79"/>
                <a:cs typeface="David" panose="020E0502060401010101" pitchFamily="34" charset="-79"/>
              </a:rPr>
              <a:t>ר' שמעון </a:t>
            </a:r>
            <a:r>
              <a:rPr lang="he-IL" sz="3200" b="1" u="sng" dirty="0" err="1" smtClean="0">
                <a:latin typeface="David" panose="020E0502060401010101" pitchFamily="34" charset="-79"/>
                <a:cs typeface="David" panose="020E0502060401010101" pitchFamily="34" charset="-79"/>
              </a:rPr>
              <a:t>אומ</a:t>
            </a:r>
            <a:r>
              <a:rPr lang="he-IL" sz="3200" b="1" u="sng" dirty="0" smtClean="0">
                <a:latin typeface="David" panose="020E0502060401010101" pitchFamily="34" charset="-79"/>
                <a:cs typeface="David" panose="020E0502060401010101" pitchFamily="34" charset="-79"/>
              </a:rPr>
              <a:t>' עשירים </a:t>
            </a:r>
            <a:r>
              <a:rPr lang="he-IL" sz="3200" b="1" u="sng" dirty="0" err="1" smtClean="0">
                <a:latin typeface="David" panose="020E0502060401010101" pitchFamily="34" charset="-79"/>
                <a:cs typeface="David" panose="020E0502060401010101" pitchFamily="34" charset="-79"/>
              </a:rPr>
              <a:t>אוכלין</a:t>
            </a:r>
            <a:r>
              <a:rPr lang="he-IL" sz="3200" b="1" u="sng" dirty="0" smtClean="0">
                <a:latin typeface="David" panose="020E0502060401010101" pitchFamily="34" charset="-79"/>
                <a:cs typeface="David" panose="020E0502060401010101" pitchFamily="34" charset="-79"/>
              </a:rPr>
              <a:t> מן האוצר אחר הביעור</a:t>
            </a:r>
            <a:r>
              <a:rPr lang="he-IL" sz="3200" dirty="0" smtClean="0">
                <a:latin typeface="David" panose="020E0502060401010101" pitchFamily="34" charset="-79"/>
                <a:cs typeface="David" panose="020E0502060401010101" pitchFamily="34" charset="-79"/>
              </a:rPr>
              <a:t> </a:t>
            </a:r>
            <a:endParaRPr lang="en-US" sz="3200" dirty="0" smtClean="0">
              <a:latin typeface="David" panose="020E0502060401010101" pitchFamily="34" charset="-79"/>
              <a:cs typeface="David" panose="020E0502060401010101" pitchFamily="34" charset="-79"/>
            </a:endParaRPr>
          </a:p>
          <a:p>
            <a:pPr>
              <a:lnSpc>
                <a:spcPct val="160000"/>
              </a:lnSpc>
              <a:buNone/>
            </a:pPr>
            <a:r>
              <a:rPr lang="he-IL" sz="3800" b="1" dirty="0" smtClean="0">
                <a:latin typeface="David" panose="020E0502060401010101" pitchFamily="34" charset="-79"/>
                <a:cs typeface="David" panose="020E0502060401010101" pitchFamily="34" charset="-79"/>
              </a:rPr>
              <a:t>הלכה ב'</a:t>
            </a:r>
            <a:endParaRPr lang="en-US" sz="3800" b="1" dirty="0" smtClean="0">
              <a:latin typeface="David" panose="020E0502060401010101" pitchFamily="34" charset="-79"/>
              <a:cs typeface="David" panose="020E0502060401010101" pitchFamily="34" charset="-79"/>
            </a:endParaRPr>
          </a:p>
          <a:p>
            <a:pPr algn="just">
              <a:lnSpc>
                <a:spcPct val="160000"/>
              </a:lnSpc>
              <a:buNone/>
            </a:pPr>
            <a:r>
              <a:rPr lang="he-IL" sz="3800" dirty="0" smtClean="0">
                <a:latin typeface="David" panose="020E0502060401010101" pitchFamily="34" charset="-79"/>
                <a:cs typeface="David" panose="020E0502060401010101" pitchFamily="34" charset="-79"/>
              </a:rPr>
              <a:t>    מי שיש לו פירות לחלק מחלקן לעניים מי שיש לו פירות שביעית והגיע שעת הביעור מחלק מהן לשכניו ולקרוביו וליודעיו ומוציא ומניח על ביתו </a:t>
            </a:r>
            <a:r>
              <a:rPr lang="he-IL" sz="3800" dirty="0" err="1" smtClean="0">
                <a:latin typeface="David" panose="020E0502060401010101" pitchFamily="34" charset="-79"/>
                <a:cs typeface="David" panose="020E0502060401010101" pitchFamily="34" charset="-79"/>
              </a:rPr>
              <a:t>ואומ</a:t>
            </a:r>
            <a:r>
              <a:rPr lang="he-IL" sz="3800" dirty="0" smtClean="0">
                <a:latin typeface="David" panose="020E0502060401010101" pitchFamily="34" charset="-79"/>
                <a:cs typeface="David" panose="020E0502060401010101" pitchFamily="34" charset="-79"/>
              </a:rPr>
              <a:t>' אחינו בית ישראל כל מי שצריך ליטול יבא </a:t>
            </a:r>
            <a:r>
              <a:rPr lang="he-IL" sz="3800" dirty="0" err="1" smtClean="0">
                <a:latin typeface="David" panose="020E0502060401010101" pitchFamily="34" charset="-79"/>
                <a:cs typeface="David" panose="020E0502060401010101" pitchFamily="34" charset="-79"/>
              </a:rPr>
              <a:t>ויטול</a:t>
            </a:r>
            <a:r>
              <a:rPr lang="he-IL" sz="3800" dirty="0" smtClean="0">
                <a:latin typeface="David" panose="020E0502060401010101" pitchFamily="34" charset="-79"/>
                <a:cs typeface="David" panose="020E0502060401010101" pitchFamily="34" charset="-79"/>
              </a:rPr>
              <a:t> חוזר ומכניס לתוך ביתו ואוכל והולך עד שעה שיכלו </a:t>
            </a:r>
            <a:r>
              <a:rPr lang="en-US" sz="3800" dirty="0" smtClean="0">
                <a:latin typeface="David" panose="020E0502060401010101" pitchFamily="34" charset="-79"/>
                <a:cs typeface="David" panose="020E0502060401010101" pitchFamily="34" charset="-79"/>
              </a:rPr>
              <a:t> </a:t>
            </a:r>
          </a:p>
          <a:p>
            <a:pPr>
              <a:lnSpc>
                <a:spcPct val="160000"/>
              </a:lnSpc>
            </a:pPr>
            <a:endParaRPr lang="he-IL"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fontScale="70000" lnSpcReduction="20000"/>
          </a:bodyPr>
          <a:lstStyle/>
          <a:p>
            <a:pPr marL="0" indent="0" algn="just">
              <a:lnSpc>
                <a:spcPct val="160000"/>
              </a:lnSpc>
              <a:buNone/>
            </a:pPr>
            <a:r>
              <a:rPr lang="he-IL" b="1" u="sng" dirty="0" smtClean="0">
                <a:latin typeface="David" panose="020E0502060401010101" pitchFamily="34" charset="-79"/>
                <a:cs typeface="David" panose="020E0502060401010101" pitchFamily="34" charset="-79"/>
              </a:rPr>
              <a:t>רמב"ן ויקרא כה ,ז:</a:t>
            </a:r>
            <a:endParaRPr lang="en-US" u="sng" dirty="0" smtClean="0">
              <a:latin typeface="David" panose="020E0502060401010101" pitchFamily="34" charset="-79"/>
              <a:cs typeface="David" panose="020E0502060401010101" pitchFamily="34" charset="-79"/>
            </a:endParaRPr>
          </a:p>
          <a:p>
            <a:pPr marL="0" indent="0" algn="just">
              <a:lnSpc>
                <a:spcPct val="160000"/>
              </a:lnSpc>
              <a:buNone/>
            </a:pPr>
            <a:r>
              <a:rPr lang="he-IL" dirty="0" smtClean="0">
                <a:latin typeface="David" panose="020E0502060401010101" pitchFamily="34" charset="-79"/>
                <a:cs typeface="David" panose="020E0502060401010101" pitchFamily="34" charset="-79"/>
              </a:rPr>
              <a:t>למדנו מפורש שאין ביעור אלא לבער הפירות מרשותו ולהפקירם:</a:t>
            </a:r>
            <a:endParaRPr lang="en-US" dirty="0" smtClean="0">
              <a:latin typeface="David" panose="020E0502060401010101" pitchFamily="34" charset="-79"/>
              <a:cs typeface="David" panose="020E0502060401010101" pitchFamily="34" charset="-79"/>
            </a:endParaRPr>
          </a:p>
          <a:p>
            <a:pPr marL="0" indent="0" algn="just">
              <a:lnSpc>
                <a:spcPct val="160000"/>
              </a:lnSpc>
              <a:buNone/>
            </a:pPr>
            <a:r>
              <a:rPr lang="he-IL" dirty="0" smtClean="0">
                <a:latin typeface="David" panose="020E0502060401010101" pitchFamily="34" charset="-79"/>
                <a:cs typeface="David" panose="020E0502060401010101" pitchFamily="34" charset="-79"/>
              </a:rPr>
              <a:t>בראשונה היו בית דין </a:t>
            </a:r>
            <a:r>
              <a:rPr lang="he-IL" dirty="0" err="1" smtClean="0">
                <a:latin typeface="David" panose="020E0502060401010101" pitchFamily="34" charset="-79"/>
                <a:cs typeface="David" panose="020E0502060401010101" pitchFamily="34" charset="-79"/>
              </a:rPr>
              <a:t>עושין</a:t>
            </a:r>
            <a:r>
              <a:rPr lang="he-IL" dirty="0" smtClean="0">
                <a:latin typeface="David" panose="020E0502060401010101" pitchFamily="34" charset="-79"/>
                <a:cs typeface="David" panose="020E0502060401010101" pitchFamily="34" charset="-79"/>
              </a:rPr>
              <a:t> אוצר בכל עיר ועיר ....ואלו הפירות המכונסים לאוצר בית דין </a:t>
            </a:r>
            <a:r>
              <a:rPr lang="he-IL" b="1" dirty="0" smtClean="0">
                <a:latin typeface="David" panose="020E0502060401010101" pitchFamily="34" charset="-79"/>
                <a:cs typeface="David" panose="020E0502060401010101" pitchFamily="34" charset="-79"/>
              </a:rPr>
              <a:t>אינן </a:t>
            </a:r>
            <a:r>
              <a:rPr lang="he-IL" b="1" dirty="0" err="1" smtClean="0">
                <a:latin typeface="David" panose="020E0502060401010101" pitchFamily="34" charset="-79"/>
                <a:cs typeface="David" panose="020E0502060401010101" pitchFamily="34" charset="-79"/>
              </a:rPr>
              <a:t>צריכין</a:t>
            </a:r>
            <a:r>
              <a:rPr lang="he-IL" b="1" dirty="0" smtClean="0">
                <a:latin typeface="David" panose="020E0502060401010101" pitchFamily="34" charset="-79"/>
                <a:cs typeface="David" panose="020E0502060401010101" pitchFamily="34" charset="-79"/>
              </a:rPr>
              <a:t> ביעור אחר שכבר </a:t>
            </a:r>
            <a:r>
              <a:rPr lang="he-IL" b="1" dirty="0" err="1" smtClean="0">
                <a:latin typeface="David" panose="020E0502060401010101" pitchFamily="34" charset="-79"/>
                <a:cs typeface="David" panose="020E0502060401010101" pitchFamily="34" charset="-79"/>
              </a:rPr>
              <a:t>מבוערין</a:t>
            </a:r>
            <a:r>
              <a:rPr lang="he-IL" b="1" dirty="0" smtClean="0">
                <a:latin typeface="David" panose="020E0502060401010101" pitchFamily="34" charset="-79"/>
                <a:cs typeface="David" panose="020E0502060401010101" pitchFamily="34" charset="-79"/>
              </a:rPr>
              <a:t> הם מן הבית</a:t>
            </a:r>
            <a:r>
              <a:rPr lang="he-IL" dirty="0" smtClean="0">
                <a:latin typeface="David" panose="020E0502060401010101" pitchFamily="34" charset="-79"/>
                <a:cs typeface="David" panose="020E0502060401010101" pitchFamily="34" charset="-79"/>
              </a:rPr>
              <a:t>, ואחד עניים ואחד עשירים </a:t>
            </a:r>
            <a:r>
              <a:rPr lang="he-IL" dirty="0" err="1" smtClean="0">
                <a:latin typeface="David" panose="020E0502060401010101" pitchFamily="34" charset="-79"/>
                <a:cs typeface="David" panose="020E0502060401010101" pitchFamily="34" charset="-79"/>
              </a:rPr>
              <a:t>מותרין</a:t>
            </a:r>
            <a:r>
              <a:rPr lang="he-IL" dirty="0" smtClean="0">
                <a:latin typeface="David" panose="020E0502060401010101" pitchFamily="34" charset="-79"/>
                <a:cs typeface="David" panose="020E0502060401010101" pitchFamily="34" charset="-79"/>
              </a:rPr>
              <a:t> לאחר הביעור לקבל מהם מיד ב"ד ולאכלן. וכל זו התקנה והטורח של ב"ד, מפני חשד שלא יבאו לעכבם או לעשות מהם סחורה: </a:t>
            </a:r>
            <a:r>
              <a:rPr lang="he-IL" b="1" dirty="0" smtClean="0">
                <a:latin typeface="David" panose="020E0502060401010101" pitchFamily="34" charset="-79"/>
                <a:cs typeface="David" panose="020E0502060401010101" pitchFamily="34" charset="-79"/>
              </a:rPr>
              <a:t>וכשאין אוצר בעיר ולא בית דין, והפירות ביד המלקט אותם מן ההפקר, הוא צריך לבערם מן הבית בשעת הביעור</a:t>
            </a:r>
            <a:r>
              <a:rPr lang="he-IL" dirty="0" smtClean="0">
                <a:latin typeface="David" panose="020E0502060401010101" pitchFamily="34" charset="-79"/>
                <a:cs typeface="David" panose="020E0502060401010101" pitchFamily="34" charset="-79"/>
              </a:rPr>
              <a:t>, ומפקירם על פתח ביתו </a:t>
            </a:r>
            <a:r>
              <a:rPr lang="he-IL" dirty="0" err="1" smtClean="0">
                <a:latin typeface="David" panose="020E0502060401010101" pitchFamily="34" charset="-79"/>
                <a:cs typeface="David" panose="020E0502060401010101" pitchFamily="34" charset="-79"/>
              </a:rPr>
              <a:t>ואוכלין</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והולכין</a:t>
            </a:r>
            <a:r>
              <a:rPr lang="he-IL" dirty="0" smtClean="0">
                <a:latin typeface="David" panose="020E0502060401010101" pitchFamily="34" charset="-79"/>
                <a:cs typeface="David" panose="020E0502060401010101" pitchFamily="34" charset="-79"/>
              </a:rPr>
              <a:t> לעולם. וזו היא שביעית שאוסרת במינה במשהו לביעור כמו שמוזכר במסכת נדרים (נח א), מפני שיש לה היתר בביעור מביתו:</a:t>
            </a:r>
            <a:endParaRPr lang="en-US" dirty="0" smtClean="0">
              <a:latin typeface="David" panose="020E0502060401010101" pitchFamily="34" charset="-79"/>
              <a:cs typeface="David" panose="020E0502060401010101" pitchFamily="34" charset="-79"/>
            </a:endParaRPr>
          </a:p>
          <a:p>
            <a:pPr marL="0" indent="0" algn="just">
              <a:lnSpc>
                <a:spcPct val="160000"/>
              </a:lnSpc>
              <a:buNone/>
            </a:pPr>
            <a:endParaRPr lang="he-IL"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93"/>
          <p:cNvPicPr>
            <a:picLocks noChangeAspect="1" noChangeArrowheads="1"/>
          </p:cNvPicPr>
          <p:nvPr/>
        </p:nvPicPr>
        <p:blipFill>
          <a:blip r:embed="rId3" cstate="print"/>
          <a:srcRect/>
          <a:stretch>
            <a:fillRect/>
          </a:stretch>
        </p:blipFill>
        <p:spPr bwMode="auto">
          <a:xfrm>
            <a:off x="5023206" y="1328286"/>
            <a:ext cx="2869307" cy="1524650"/>
          </a:xfrm>
          <a:prstGeom prst="rect">
            <a:avLst/>
          </a:prstGeom>
          <a:noFill/>
          <a:ln w="9525">
            <a:noFill/>
            <a:miter lim="800000"/>
            <a:headEnd/>
            <a:tailEnd/>
          </a:ln>
        </p:spPr>
      </p:pic>
      <p:pic>
        <p:nvPicPr>
          <p:cNvPr id="273410" name="Picture 2"/>
          <p:cNvPicPr>
            <a:picLocks noChangeAspect="1" noChangeArrowheads="1"/>
          </p:cNvPicPr>
          <p:nvPr/>
        </p:nvPicPr>
        <p:blipFill>
          <a:blip r:embed="rId4" cstate="print"/>
          <a:srcRect/>
          <a:stretch>
            <a:fillRect/>
          </a:stretch>
        </p:blipFill>
        <p:spPr bwMode="auto">
          <a:xfrm>
            <a:off x="1164777" y="1340768"/>
            <a:ext cx="2954745" cy="1587624"/>
          </a:xfrm>
          <a:prstGeom prst="rect">
            <a:avLst/>
          </a:prstGeom>
          <a:noFill/>
          <a:ln w="9525">
            <a:noFill/>
            <a:miter lim="800000"/>
            <a:headEnd/>
            <a:tailEnd/>
          </a:ln>
        </p:spPr>
      </p:pic>
      <p:pic>
        <p:nvPicPr>
          <p:cNvPr id="273411" name="Picture 3"/>
          <p:cNvPicPr>
            <a:picLocks noChangeAspect="1" noChangeArrowheads="1"/>
          </p:cNvPicPr>
          <p:nvPr/>
        </p:nvPicPr>
        <p:blipFill>
          <a:blip r:embed="rId5" cstate="print"/>
          <a:srcRect/>
          <a:stretch>
            <a:fillRect/>
          </a:stretch>
        </p:blipFill>
        <p:spPr bwMode="auto">
          <a:xfrm>
            <a:off x="5046209" y="3789040"/>
            <a:ext cx="3054183" cy="1659632"/>
          </a:xfrm>
          <a:prstGeom prst="rect">
            <a:avLst/>
          </a:prstGeom>
          <a:noFill/>
          <a:ln w="9525">
            <a:noFill/>
            <a:miter lim="800000"/>
            <a:headEnd/>
            <a:tailEnd/>
          </a:ln>
        </p:spPr>
      </p:pic>
      <p:pic>
        <p:nvPicPr>
          <p:cNvPr id="273412" name="Picture 4"/>
          <p:cNvPicPr>
            <a:picLocks noChangeAspect="1" noChangeArrowheads="1"/>
          </p:cNvPicPr>
          <p:nvPr/>
        </p:nvPicPr>
        <p:blipFill>
          <a:blip r:embed="rId6" cstate="print"/>
          <a:srcRect/>
          <a:stretch>
            <a:fillRect/>
          </a:stretch>
        </p:blipFill>
        <p:spPr bwMode="auto">
          <a:xfrm>
            <a:off x="1302102" y="3861048"/>
            <a:ext cx="2913811" cy="1539999"/>
          </a:xfrm>
          <a:prstGeom prst="rect">
            <a:avLst/>
          </a:prstGeom>
          <a:noFill/>
          <a:ln w="9525">
            <a:noFill/>
            <a:miter lim="800000"/>
            <a:headEnd/>
            <a:tailEnd/>
          </a:ln>
        </p:spPr>
      </p:pic>
      <p:sp>
        <p:nvSpPr>
          <p:cNvPr id="10" name="TextBox 9"/>
          <p:cNvSpPr txBox="1"/>
          <p:nvPr/>
        </p:nvSpPr>
        <p:spPr>
          <a:xfrm>
            <a:off x="1907704" y="260648"/>
            <a:ext cx="4932548" cy="707886"/>
          </a:xfrm>
          <a:prstGeom prst="rect">
            <a:avLst/>
          </a:prstGeom>
          <a:noFill/>
        </p:spPr>
        <p:txBody>
          <a:bodyPr wrap="square" rtlCol="1">
            <a:spAutoFit/>
          </a:bodyPr>
          <a:lstStyle/>
          <a:p>
            <a:pPr algn="ctr"/>
            <a:r>
              <a:rPr lang="he-IL" sz="40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אוצר בית דין בימינו</a:t>
            </a:r>
            <a:endParaRPr lang="he-IL" sz="40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11" name="TextBox 10"/>
          <p:cNvSpPr txBox="1"/>
          <p:nvPr/>
        </p:nvSpPr>
        <p:spPr>
          <a:xfrm>
            <a:off x="4807182" y="2924944"/>
            <a:ext cx="3131840" cy="707886"/>
          </a:xfrm>
          <a:prstGeom prst="rect">
            <a:avLst/>
          </a:prstGeom>
          <a:noFill/>
        </p:spPr>
        <p:txBody>
          <a:bodyPr wrap="square" rtlCol="1">
            <a:spAutoFit/>
          </a:bodyPr>
          <a:lstStyle/>
          <a:p>
            <a:pPr algn="ctr"/>
            <a:r>
              <a:rPr lang="he-IL" sz="2000" dirty="0" smtClean="0"/>
              <a:t>החקלאי מודיע לנציגי הציבור</a:t>
            </a:r>
          </a:p>
          <a:p>
            <a:pPr algn="ctr"/>
            <a:r>
              <a:rPr lang="he-IL" sz="2000" dirty="0" smtClean="0"/>
              <a:t>על הפקרת השדה </a:t>
            </a:r>
            <a:endParaRPr lang="he-IL" sz="2000" dirty="0"/>
          </a:p>
        </p:txBody>
      </p:sp>
      <p:sp>
        <p:nvSpPr>
          <p:cNvPr id="12" name="TextBox 11"/>
          <p:cNvSpPr txBox="1"/>
          <p:nvPr/>
        </p:nvSpPr>
        <p:spPr>
          <a:xfrm>
            <a:off x="1206782" y="3140968"/>
            <a:ext cx="3131840" cy="400110"/>
          </a:xfrm>
          <a:prstGeom prst="rect">
            <a:avLst/>
          </a:prstGeom>
          <a:noFill/>
        </p:spPr>
        <p:txBody>
          <a:bodyPr wrap="square" rtlCol="1">
            <a:spAutoFit/>
          </a:bodyPr>
          <a:lstStyle/>
          <a:p>
            <a:pPr algn="ctr"/>
            <a:r>
              <a:rPr lang="he-IL" sz="2000" dirty="0" smtClean="0"/>
              <a:t>נציגי הציבור שוכרים פועלים</a:t>
            </a:r>
            <a:endParaRPr lang="he-IL" sz="2000" dirty="0"/>
          </a:p>
        </p:txBody>
      </p:sp>
      <p:sp>
        <p:nvSpPr>
          <p:cNvPr id="13" name="TextBox 12"/>
          <p:cNvSpPr txBox="1"/>
          <p:nvPr/>
        </p:nvSpPr>
        <p:spPr>
          <a:xfrm>
            <a:off x="4951198" y="5589240"/>
            <a:ext cx="3131840" cy="707886"/>
          </a:xfrm>
          <a:prstGeom prst="rect">
            <a:avLst/>
          </a:prstGeom>
          <a:noFill/>
        </p:spPr>
        <p:txBody>
          <a:bodyPr wrap="square" rtlCol="1">
            <a:spAutoFit/>
          </a:bodyPr>
          <a:lstStyle/>
          <a:p>
            <a:pPr algn="ctr"/>
            <a:r>
              <a:rPr lang="he-IL" sz="2000" dirty="0" smtClean="0"/>
              <a:t>הפועלים קוטפים כרגיל</a:t>
            </a:r>
          </a:p>
          <a:p>
            <a:pPr algn="ctr"/>
            <a:r>
              <a:rPr lang="he-IL" sz="2000" dirty="0" smtClean="0"/>
              <a:t>כשליחי הציבור</a:t>
            </a:r>
            <a:endParaRPr lang="he-IL" sz="2000" dirty="0"/>
          </a:p>
        </p:txBody>
      </p:sp>
      <p:sp>
        <p:nvSpPr>
          <p:cNvPr id="14" name="TextBox 13"/>
          <p:cNvSpPr txBox="1"/>
          <p:nvPr/>
        </p:nvSpPr>
        <p:spPr>
          <a:xfrm>
            <a:off x="990758" y="5517232"/>
            <a:ext cx="3600400" cy="1015663"/>
          </a:xfrm>
          <a:prstGeom prst="rect">
            <a:avLst/>
          </a:prstGeom>
          <a:noFill/>
        </p:spPr>
        <p:txBody>
          <a:bodyPr wrap="square" rtlCol="1">
            <a:spAutoFit/>
          </a:bodyPr>
          <a:lstStyle/>
          <a:p>
            <a:pPr algn="ctr"/>
            <a:r>
              <a:rPr lang="he-IL" sz="2000" dirty="0" smtClean="0"/>
              <a:t>נציגי הציבור מחלקים את הפירות לכל דורש וגובים כסף רק כדי לשלם את שכר הפועלים</a:t>
            </a:r>
            <a:endParaRPr lang="he-IL" sz="2000" dirty="0"/>
          </a:p>
        </p:txBody>
      </p:sp>
      <p:graphicFrame>
        <p:nvGraphicFramePr>
          <p:cNvPr id="273417" name="Object 9"/>
          <p:cNvGraphicFramePr>
            <a:graphicFrameLocks noChangeAspect="1"/>
          </p:cNvGraphicFramePr>
          <p:nvPr/>
        </p:nvGraphicFramePr>
        <p:xfrm>
          <a:off x="2411760" y="1844824"/>
          <a:ext cx="3975100" cy="2578100"/>
        </p:xfrm>
        <a:graphic>
          <a:graphicData uri="http://schemas.openxmlformats.org/presentationml/2006/ole">
            <mc:AlternateContent xmlns:mc="http://schemas.openxmlformats.org/markup-compatibility/2006">
              <mc:Choice xmlns:v="urn:schemas-microsoft-com:vml" Requires="v">
                <p:oleObj spid="_x0000_s106507" name="CorelDRAW! Graphic" r:id="rId7" imgW="3976532" imgH="2584026" progId="">
                  <p:embed/>
                </p:oleObj>
              </mc:Choice>
              <mc:Fallback>
                <p:oleObj name="CorelDRAW! Graphic" r:id="rId7" imgW="3976532" imgH="2584026"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760" y="1844824"/>
                        <a:ext cx="39751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2627784" y="4725144"/>
            <a:ext cx="3816424" cy="1323439"/>
          </a:xfrm>
          <a:prstGeom prst="rect">
            <a:avLst/>
          </a:prstGeom>
          <a:noFill/>
        </p:spPr>
        <p:txBody>
          <a:bodyPr wrap="square" rtlCol="1">
            <a:spAutoFit/>
          </a:bodyPr>
          <a:lstStyle/>
          <a:p>
            <a:pPr algn="ctr"/>
            <a:r>
              <a:rPr lang="he-IL" sz="2000" dirty="0" smtClean="0"/>
              <a:t>בית הדין ממנה את החקלאי עצמו להיות פועל  בשדה שהפקיר. החקלאי מקבל את שכרו מבית הדין רק על עבודתו</a:t>
            </a:r>
            <a:endParaRPr lang="he-IL"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4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34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34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11"/>
                                        </p:tgtEl>
                                      </p:cBhvr>
                                    </p:animEffect>
                                    <p:set>
                                      <p:cBhvr>
                                        <p:cTn id="28" dur="1" fill="hold">
                                          <p:stCondLst>
                                            <p:cond delay="1999"/>
                                          </p:stCondLst>
                                        </p:cTn>
                                        <p:tgtEl>
                                          <p:spTgt spid="1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273410"/>
                                        </p:tgtEl>
                                      </p:cBhvr>
                                    </p:animEffect>
                                    <p:set>
                                      <p:cBhvr>
                                        <p:cTn id="31" dur="1" fill="hold">
                                          <p:stCondLst>
                                            <p:cond delay="1999"/>
                                          </p:stCondLst>
                                        </p:cTn>
                                        <p:tgtEl>
                                          <p:spTgt spid="27341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12"/>
                                        </p:tgtEl>
                                      </p:cBhvr>
                                    </p:animEffect>
                                    <p:set>
                                      <p:cBhvr>
                                        <p:cTn id="34" dur="1" fill="hold">
                                          <p:stCondLst>
                                            <p:cond delay="1999"/>
                                          </p:stCondLst>
                                        </p:cTn>
                                        <p:tgtEl>
                                          <p:spTgt spid="1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273412"/>
                                        </p:tgtEl>
                                      </p:cBhvr>
                                    </p:animEffect>
                                    <p:set>
                                      <p:cBhvr>
                                        <p:cTn id="37" dur="1" fill="hold">
                                          <p:stCondLst>
                                            <p:cond delay="1999"/>
                                          </p:stCondLst>
                                        </p:cTn>
                                        <p:tgtEl>
                                          <p:spTgt spid="27341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14"/>
                                        </p:tgtEl>
                                      </p:cBhvr>
                                    </p:animEffect>
                                    <p:set>
                                      <p:cBhvr>
                                        <p:cTn id="40" dur="1" fill="hold">
                                          <p:stCondLst>
                                            <p:cond delay="1999"/>
                                          </p:stCondLst>
                                        </p:cTn>
                                        <p:tgtEl>
                                          <p:spTgt spid="1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2000"/>
                                        <p:tgtEl>
                                          <p:spTgt spid="13"/>
                                        </p:tgtEl>
                                      </p:cBhvr>
                                    </p:animEffect>
                                    <p:set>
                                      <p:cBhvr>
                                        <p:cTn id="43" dur="1" fill="hold">
                                          <p:stCondLst>
                                            <p:cond delay="1999"/>
                                          </p:stCondLst>
                                        </p:cTn>
                                        <p:tgtEl>
                                          <p:spTgt spid="1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273411"/>
                                        </p:tgtEl>
                                      </p:cBhvr>
                                    </p:animEffect>
                                    <p:set>
                                      <p:cBhvr>
                                        <p:cTn id="46" dur="1" fill="hold">
                                          <p:stCondLst>
                                            <p:cond delay="1999"/>
                                          </p:stCondLst>
                                        </p:cTn>
                                        <p:tgtEl>
                                          <p:spTgt spid="273411"/>
                                        </p:tgtEl>
                                        <p:attrNameLst>
                                          <p:attrName>style.visibility</p:attrName>
                                        </p:attrNameLst>
                                      </p:cBhvr>
                                      <p:to>
                                        <p:strVal val="hidden"/>
                                      </p:to>
                                    </p:se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273417"/>
                                        </p:tgtEl>
                                        <p:attrNameLst>
                                          <p:attrName>style.visibility</p:attrName>
                                        </p:attrNameLst>
                                      </p:cBhvr>
                                      <p:to>
                                        <p:strVal val="visible"/>
                                      </p:to>
                                    </p:set>
                                    <p:animEffect transition="in" filter="fade">
                                      <p:cBhvr>
                                        <p:cTn id="50" dur="500"/>
                                        <p:tgtEl>
                                          <p:spTgt spid="273417"/>
                                        </p:tgtEl>
                                      </p:cBhvr>
                                    </p:animEffect>
                                  </p:childTnLst>
                                </p:cTn>
                              </p:par>
                            </p:childTnLst>
                          </p:cTn>
                        </p:par>
                        <p:par>
                          <p:cTn id="51" fill="hold">
                            <p:stCondLst>
                              <p:cond delay="25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13" grpId="1"/>
      <p:bldP spid="14" grpId="0"/>
      <p:bldP spid="14" grpId="1"/>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332656"/>
            <a:ext cx="8686800" cy="838200"/>
          </a:xfrm>
        </p:spPr>
        <p:txBody>
          <a:bodyPr>
            <a:normAutofit fontScale="90000"/>
          </a:bodyPr>
          <a:lstStyle/>
          <a:p>
            <a:pPr algn="ct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
            </a:r>
            <a:b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b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התייחסות הנכונה לשתי הפתרונות בשמיטה </a:t>
            </a:r>
            <a:b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br>
            <a:endParaRPr lang="he-IL"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251520" y="1484784"/>
            <a:ext cx="8686800" cy="4525963"/>
          </a:xfrm>
        </p:spPr>
        <p:txBody>
          <a:bodyPr>
            <a:normAutofit/>
          </a:bodyPr>
          <a:lstStyle/>
          <a:p>
            <a:pPr>
              <a:buFont typeface="Wingdings" panose="05000000000000000000" pitchFamily="2" charset="2"/>
              <a:buChar char="q"/>
            </a:pPr>
            <a:endParaRPr lang="he-IL" sz="3600" b="1" dirty="0" smtClean="0">
              <a:latin typeface="David" panose="020E0502060401010101" pitchFamily="34" charset="-79"/>
              <a:cs typeface="David" panose="020E0502060401010101" pitchFamily="34" charset="-79"/>
            </a:endParaRPr>
          </a:p>
          <a:p>
            <a:pPr>
              <a:buFont typeface="Wingdings" panose="05000000000000000000" pitchFamily="2" charset="2"/>
              <a:buChar char="q"/>
            </a:pPr>
            <a:r>
              <a:rPr lang="he-IL" sz="2800" b="1" dirty="0" smtClean="0">
                <a:latin typeface="David" panose="020E0502060401010101" pitchFamily="34" charset="-79"/>
                <a:cs typeface="David" panose="020E0502060401010101" pitchFamily="34" charset="-79"/>
              </a:rPr>
              <a:t>היתר המכירה </a:t>
            </a:r>
          </a:p>
          <a:p>
            <a:pPr>
              <a:buFont typeface="Wingdings" panose="05000000000000000000" pitchFamily="2" charset="2"/>
              <a:buChar char="q"/>
            </a:pPr>
            <a:r>
              <a:rPr lang="he-IL" sz="2800" b="1" dirty="0" smtClean="0">
                <a:latin typeface="David" panose="020E0502060401010101" pitchFamily="34" charset="-79"/>
                <a:cs typeface="David" panose="020E0502060401010101" pitchFamily="34" charset="-79"/>
              </a:rPr>
              <a:t>ואוצר בית דין</a:t>
            </a:r>
            <a:endParaRPr lang="he-IL" sz="2800" b="1"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כותרת 1"/>
          <p:cNvSpPr>
            <a:spLocks noGrp="1"/>
          </p:cNvSpPr>
          <p:nvPr>
            <p:ph type="ctrTitle"/>
          </p:nvPr>
        </p:nvSpPr>
        <p:spPr>
          <a:xfrm rot="458685">
            <a:off x="5568068" y="427757"/>
            <a:ext cx="3400185" cy="792510"/>
          </a:xfrm>
        </p:spPr>
        <p:txBody>
          <a:bodyPr>
            <a:noAutofit/>
          </a:bodyPr>
          <a:lstStyle/>
          <a:p>
            <a:pPr eaLnBrk="1" hangingPunct="1"/>
            <a:r>
              <a:rPr lang="he-IL" sz="40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שטחים חקלאים</a:t>
            </a:r>
          </a:p>
        </p:txBody>
      </p:sp>
      <p:sp>
        <p:nvSpPr>
          <p:cNvPr id="24579" name="כותרת משנה 2"/>
          <p:cNvSpPr>
            <a:spLocks noGrp="1"/>
          </p:cNvSpPr>
          <p:nvPr>
            <p:ph type="subTitle" idx="1"/>
          </p:nvPr>
        </p:nvSpPr>
        <p:spPr>
          <a:xfrm>
            <a:off x="755576" y="1556792"/>
            <a:ext cx="7696944" cy="4391025"/>
          </a:xfrm>
        </p:spPr>
        <p:txBody>
          <a:bodyPr rtlCol="1">
            <a:normAutofit/>
          </a:bodyPr>
          <a:lstStyle/>
          <a:p>
            <a:pPr marL="571500" indent="-571500" algn="r" eaLnBrk="1" fontAlgn="auto" hangingPunct="1">
              <a:spcAft>
                <a:spcPts val="0"/>
              </a:spcAft>
              <a:buFont typeface="Wingdings" panose="05000000000000000000" pitchFamily="2" charset="2"/>
              <a:buChar char="q"/>
              <a:defRPr/>
            </a:pPr>
            <a:r>
              <a:rPr lang="he-IL" sz="3200" dirty="0" smtClean="0">
                <a:latin typeface="David" panose="020E0502060401010101" pitchFamily="34" charset="-79"/>
                <a:cs typeface="David" panose="020E0502060401010101" pitchFamily="34" charset="-79"/>
              </a:rPr>
              <a:t>813,000 דונם מטעים. </a:t>
            </a:r>
          </a:p>
          <a:p>
            <a:pPr marL="571500" indent="-571500" algn="r" eaLnBrk="1" fontAlgn="auto" hangingPunct="1">
              <a:spcAft>
                <a:spcPts val="0"/>
              </a:spcAft>
              <a:buFont typeface="Wingdings" panose="05000000000000000000" pitchFamily="2" charset="2"/>
              <a:buChar char="q"/>
              <a:defRPr/>
            </a:pPr>
            <a:r>
              <a:rPr lang="he-IL" sz="3200" dirty="0" smtClean="0">
                <a:latin typeface="David" panose="020E0502060401010101" pitchFamily="34" charset="-79"/>
                <a:cs typeface="David" panose="020E0502060401010101" pitchFamily="34" charset="-79"/>
              </a:rPr>
              <a:t>2.057 </a:t>
            </a:r>
            <a:r>
              <a:rPr lang="he-IL" sz="3200" dirty="0" err="1" smtClean="0">
                <a:latin typeface="David" panose="020E0502060401010101" pitchFamily="34" charset="-79"/>
                <a:cs typeface="David" panose="020E0502060401010101" pitchFamily="34" charset="-79"/>
              </a:rPr>
              <a:t>מליון</a:t>
            </a:r>
            <a:r>
              <a:rPr lang="he-IL" sz="3200" dirty="0" smtClean="0">
                <a:latin typeface="David" panose="020E0502060401010101" pitchFamily="34" charset="-79"/>
                <a:cs typeface="David" panose="020E0502060401010101" pitchFamily="34" charset="-79"/>
              </a:rPr>
              <a:t> דונם גדולי שדה וירקות.</a:t>
            </a:r>
          </a:p>
          <a:p>
            <a:pPr eaLnBrk="1" fontAlgn="auto" hangingPunct="1">
              <a:spcAft>
                <a:spcPts val="0"/>
              </a:spcAft>
              <a:defRPr/>
            </a:pPr>
            <a:endParaRPr lang="he-IL" sz="4800" dirty="0" smtClean="0"/>
          </a:p>
          <a:p>
            <a:pPr algn="ctr" eaLnBrk="1" fontAlgn="auto" hangingPunct="1">
              <a:spcAft>
                <a:spcPts val="0"/>
              </a:spcAft>
              <a:defRPr/>
            </a:pPr>
            <a:r>
              <a:rPr lang="he-IL" sz="3600" b="1" dirty="0" smtClean="0">
                <a:solidFill>
                  <a:srgbClr val="FF0000"/>
                </a:solidFill>
                <a:latin typeface="David" panose="020E0502060401010101" pitchFamily="34" charset="-79"/>
                <a:cs typeface="David" panose="020E0502060401010101" pitchFamily="34" charset="-79"/>
              </a:rPr>
              <a:t>סך </a:t>
            </a:r>
            <a:r>
              <a:rPr lang="he-IL" sz="3600" b="1" dirty="0" err="1" smtClean="0">
                <a:solidFill>
                  <a:srgbClr val="FF0000"/>
                </a:solidFill>
                <a:latin typeface="David" panose="020E0502060401010101" pitchFamily="34" charset="-79"/>
                <a:cs typeface="David" panose="020E0502060401010101" pitchFamily="34" charset="-79"/>
              </a:rPr>
              <a:t>הכל</a:t>
            </a:r>
            <a:r>
              <a:rPr lang="he-IL" sz="3600" b="1" dirty="0" smtClean="0">
                <a:solidFill>
                  <a:srgbClr val="FF0000"/>
                </a:solidFill>
                <a:latin typeface="David" panose="020E0502060401010101" pitchFamily="34" charset="-79"/>
                <a:cs typeface="David" panose="020E0502060401010101" pitchFamily="34" charset="-79"/>
              </a:rPr>
              <a:t> 2,892 </a:t>
            </a:r>
            <a:r>
              <a:rPr lang="he-IL" sz="3600" b="1" dirty="0" err="1" smtClean="0">
                <a:solidFill>
                  <a:srgbClr val="FF0000"/>
                </a:solidFill>
                <a:latin typeface="David" panose="020E0502060401010101" pitchFamily="34" charset="-79"/>
                <a:cs typeface="David" panose="020E0502060401010101" pitchFamily="34" charset="-79"/>
              </a:rPr>
              <a:t>מליון</a:t>
            </a:r>
            <a:r>
              <a:rPr lang="he-IL" sz="3600" b="1" dirty="0" smtClean="0">
                <a:solidFill>
                  <a:srgbClr val="FF0000"/>
                </a:solidFill>
                <a:latin typeface="David" panose="020E0502060401010101" pitchFamily="34" charset="-79"/>
                <a:cs typeface="David" panose="020E0502060401010101" pitchFamily="34" charset="-79"/>
              </a:rPr>
              <a:t> דונם</a:t>
            </a:r>
          </a:p>
        </p:txBody>
      </p:sp>
      <p:cxnSp>
        <p:nvCxnSpPr>
          <p:cNvPr id="3" name="מחבר ישר 2"/>
          <p:cNvCxnSpPr/>
          <p:nvPr/>
        </p:nvCxnSpPr>
        <p:spPr>
          <a:xfrm flipH="1" flipV="1">
            <a:off x="5724128" y="836712"/>
            <a:ext cx="2952328" cy="43204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6" name="מחבר ישר 5"/>
          <p:cNvCxnSpPr/>
          <p:nvPr/>
        </p:nvCxnSpPr>
        <p:spPr>
          <a:xfrm flipH="1" flipV="1">
            <a:off x="5724128" y="260648"/>
            <a:ext cx="2952328" cy="43204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611560" y="2393950"/>
            <a:ext cx="7920880" cy="4464050"/>
          </a:xfrm>
        </p:spPr>
        <p:txBody>
          <a:bodyPr rtlCol="1">
            <a:normAutofit/>
          </a:bodyPr>
          <a:lstStyle/>
          <a:p>
            <a:pPr eaLnBrk="1" fontAlgn="auto" hangingPunct="1">
              <a:spcAft>
                <a:spcPts val="0"/>
              </a:spcAft>
              <a:defRPr/>
            </a:pPr>
            <a:endParaRPr lang="he-IL" sz="1600" dirty="0" smtClean="0">
              <a:latin typeface="David" panose="020E0502060401010101" pitchFamily="34" charset="-79"/>
              <a:cs typeface="David" panose="020E0502060401010101" pitchFamily="34" charset="-79"/>
            </a:endParaRPr>
          </a:p>
          <a:p>
            <a:pPr marL="685800" indent="-685800" algn="r" eaLnBrk="1" fontAlgn="auto" hangingPunct="1">
              <a:spcAft>
                <a:spcPts val="0"/>
              </a:spcAft>
              <a:buFont typeface="Wingdings" panose="05000000000000000000" pitchFamily="2" charset="2"/>
              <a:buChar char="q"/>
              <a:defRPr/>
            </a:pPr>
            <a:r>
              <a:rPr lang="he-IL" sz="3200" dirty="0" smtClean="0">
                <a:latin typeface="David" panose="020E0502060401010101" pitchFamily="34" charset="-79"/>
                <a:cs typeface="David" panose="020E0502060401010101" pitchFamily="34" charset="-79"/>
              </a:rPr>
              <a:t>2.637 </a:t>
            </a:r>
            <a:r>
              <a:rPr lang="he-IL" sz="3200" dirty="0">
                <a:latin typeface="David" panose="020E0502060401010101" pitchFamily="34" charset="-79"/>
                <a:cs typeface="David" panose="020E0502060401010101" pitchFamily="34" charset="-79"/>
              </a:rPr>
              <a:t>מליון טון מגדולי שדה </a:t>
            </a:r>
            <a:r>
              <a:rPr lang="he-IL" sz="3200" dirty="0" smtClean="0">
                <a:latin typeface="David" panose="020E0502060401010101" pitchFamily="34" charset="-79"/>
                <a:cs typeface="David" panose="020E0502060401010101" pitchFamily="34" charset="-79"/>
              </a:rPr>
              <a:t>וירקות.</a:t>
            </a:r>
          </a:p>
          <a:p>
            <a:pPr marL="685800" indent="-685800" algn="r" eaLnBrk="1" fontAlgn="auto" hangingPunct="1">
              <a:spcAft>
                <a:spcPts val="0"/>
              </a:spcAft>
              <a:buFont typeface="Wingdings" panose="05000000000000000000" pitchFamily="2" charset="2"/>
              <a:buChar char="q"/>
              <a:defRPr/>
            </a:pPr>
            <a:r>
              <a:rPr lang="he-IL" sz="3200" dirty="0" smtClean="0">
                <a:latin typeface="David" panose="020E0502060401010101" pitchFamily="34" charset="-79"/>
                <a:cs typeface="David" panose="020E0502060401010101" pitchFamily="34" charset="-79"/>
              </a:rPr>
              <a:t>1.278 מליון טון מטעים.</a:t>
            </a:r>
          </a:p>
          <a:p>
            <a:pPr algn="r" eaLnBrk="1" fontAlgn="auto" hangingPunct="1">
              <a:spcAft>
                <a:spcPts val="0"/>
              </a:spcAft>
              <a:defRPr/>
            </a:pPr>
            <a:endParaRPr lang="he-IL" sz="3600" b="1" dirty="0"/>
          </a:p>
          <a:p>
            <a:pPr algn="r" eaLnBrk="1" fontAlgn="auto" hangingPunct="1">
              <a:spcAft>
                <a:spcPts val="0"/>
              </a:spcAft>
              <a:defRPr/>
            </a:pPr>
            <a:endParaRPr lang="he-IL" sz="3600" b="1" dirty="0" smtClean="0">
              <a:latin typeface="David" panose="020E0502060401010101" pitchFamily="34" charset="-79"/>
              <a:cs typeface="David" panose="020E0502060401010101" pitchFamily="34" charset="-79"/>
            </a:endParaRPr>
          </a:p>
          <a:p>
            <a:pPr algn="ctr" eaLnBrk="1" fontAlgn="auto" hangingPunct="1">
              <a:spcAft>
                <a:spcPts val="0"/>
              </a:spcAft>
              <a:defRPr/>
            </a:pPr>
            <a:r>
              <a:rPr lang="he-IL" sz="3600" b="1" dirty="0" smtClean="0">
                <a:solidFill>
                  <a:srgbClr val="FF0000"/>
                </a:solidFill>
                <a:latin typeface="David" panose="020E0502060401010101" pitchFamily="34" charset="-79"/>
                <a:cs typeface="David" panose="020E0502060401010101" pitchFamily="34" charset="-79"/>
              </a:rPr>
              <a:t>סך היבול בארץ הוא 3.915 מליון טון.</a:t>
            </a:r>
            <a:endParaRPr lang="en-US" sz="3600" b="1" dirty="0" smtClean="0">
              <a:solidFill>
                <a:srgbClr val="FF0000"/>
              </a:solidFill>
              <a:latin typeface="David" panose="020E0502060401010101" pitchFamily="34" charset="-79"/>
              <a:cs typeface="David" panose="020E0502060401010101" pitchFamily="34" charset="-79"/>
            </a:endParaRPr>
          </a:p>
          <a:p>
            <a:pPr algn="r" eaLnBrk="1" fontAlgn="auto" hangingPunct="1">
              <a:spcAft>
                <a:spcPts val="0"/>
              </a:spcAft>
              <a:defRPr/>
            </a:pPr>
            <a:endParaRPr lang="he-IL" sz="4800" dirty="0"/>
          </a:p>
        </p:txBody>
      </p:sp>
      <p:sp>
        <p:nvSpPr>
          <p:cNvPr id="4" name="כותרת 1"/>
          <p:cNvSpPr txBox="1">
            <a:spLocks/>
          </p:cNvSpPr>
          <p:nvPr/>
        </p:nvSpPr>
        <p:spPr>
          <a:xfrm rot="458685">
            <a:off x="5568068" y="427757"/>
            <a:ext cx="3400185" cy="792510"/>
          </a:xfrm>
          <a:prstGeom prst="rect">
            <a:avLst/>
          </a:prstGeom>
        </p:spPr>
        <p:txBody>
          <a:bodyPr vert="horz" anchor="t">
            <a:noAutofit/>
          </a:bodyPr>
          <a:lst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he-IL" sz="40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הנבה</a:t>
            </a:r>
          </a:p>
        </p:txBody>
      </p:sp>
      <p:cxnSp>
        <p:nvCxnSpPr>
          <p:cNvPr id="5" name="מחבר ישר 4"/>
          <p:cNvCxnSpPr/>
          <p:nvPr/>
        </p:nvCxnSpPr>
        <p:spPr>
          <a:xfrm flipH="1" flipV="1">
            <a:off x="6660232" y="980728"/>
            <a:ext cx="1152128" cy="14401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6" name="מחבר ישר 5"/>
          <p:cNvCxnSpPr/>
          <p:nvPr/>
        </p:nvCxnSpPr>
        <p:spPr>
          <a:xfrm flipH="1" flipV="1">
            <a:off x="6732240" y="476672"/>
            <a:ext cx="1080120" cy="14401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611560" y="2393950"/>
            <a:ext cx="7920880" cy="4464050"/>
          </a:xfrm>
        </p:spPr>
        <p:txBody>
          <a:bodyPr rtlCol="1">
            <a:normAutofit/>
          </a:bodyPr>
          <a:lstStyle/>
          <a:p>
            <a:pPr marL="685800" indent="-685800" algn="r">
              <a:buFont typeface="Wingdings" panose="05000000000000000000" pitchFamily="2" charset="2"/>
              <a:buChar char="q"/>
              <a:defRPr/>
            </a:pPr>
            <a:r>
              <a:rPr lang="he-IL" sz="3200" dirty="0" smtClean="0">
                <a:latin typeface="David" panose="020E0502060401010101" pitchFamily="34" charset="-79"/>
                <a:cs typeface="David" panose="020E0502060401010101" pitchFamily="34" charset="-79"/>
              </a:rPr>
              <a:t>9,830 </a:t>
            </a:r>
            <a:r>
              <a:rPr lang="he-IL" sz="3200" dirty="0" err="1">
                <a:latin typeface="David" panose="020E0502060401010101" pitchFamily="34" charset="-79"/>
                <a:cs typeface="David" panose="020E0502060401010101" pitchFamily="34" charset="-79"/>
              </a:rPr>
              <a:t>מליון</a:t>
            </a:r>
            <a:r>
              <a:rPr lang="he-IL" sz="3200" dirty="0">
                <a:latin typeface="David" panose="020E0502060401010101" pitchFamily="34" charset="-79"/>
                <a:cs typeface="David" panose="020E0502060401010101" pitchFamily="34" charset="-79"/>
              </a:rPr>
              <a:t> שקל גידולי שדה. </a:t>
            </a:r>
          </a:p>
          <a:p>
            <a:pPr marL="685800" indent="-685800" algn="r">
              <a:buFont typeface="Wingdings" panose="05000000000000000000" pitchFamily="2" charset="2"/>
              <a:buChar char="q"/>
              <a:defRPr/>
            </a:pPr>
            <a:r>
              <a:rPr lang="he-IL" sz="3200" dirty="0">
                <a:latin typeface="David" panose="020E0502060401010101" pitchFamily="34" charset="-79"/>
                <a:cs typeface="David" panose="020E0502060401010101" pitchFamily="34" charset="-79"/>
              </a:rPr>
              <a:t> 7,273 </a:t>
            </a:r>
            <a:r>
              <a:rPr lang="he-IL" sz="3200" dirty="0" err="1">
                <a:latin typeface="David" panose="020E0502060401010101" pitchFamily="34" charset="-79"/>
                <a:cs typeface="David" panose="020E0502060401010101" pitchFamily="34" charset="-79"/>
              </a:rPr>
              <a:t>מליון</a:t>
            </a:r>
            <a:r>
              <a:rPr lang="he-IL" sz="3200" dirty="0">
                <a:latin typeface="David" panose="020E0502060401010101" pitchFamily="34" charset="-79"/>
                <a:cs typeface="David" panose="020E0502060401010101" pitchFamily="34" charset="-79"/>
              </a:rPr>
              <a:t> שקל במטעים. </a:t>
            </a:r>
          </a:p>
          <a:p>
            <a:pPr marL="685800" indent="-685800" algn="r" eaLnBrk="1" fontAlgn="auto" hangingPunct="1">
              <a:spcAft>
                <a:spcPts val="0"/>
              </a:spcAft>
              <a:buFont typeface="Wingdings" panose="05000000000000000000" pitchFamily="2" charset="2"/>
              <a:buChar char="§"/>
              <a:defRPr/>
            </a:pPr>
            <a:endParaRPr lang="he-IL" sz="3200" dirty="0" smtClean="0">
              <a:latin typeface="David" panose="020E0502060401010101" pitchFamily="34" charset="-79"/>
              <a:cs typeface="David" panose="020E0502060401010101" pitchFamily="34" charset="-79"/>
            </a:endParaRPr>
          </a:p>
          <a:p>
            <a:pPr algn="r" eaLnBrk="1" fontAlgn="auto" hangingPunct="1">
              <a:spcAft>
                <a:spcPts val="0"/>
              </a:spcAft>
              <a:defRPr/>
            </a:pPr>
            <a:endParaRPr lang="he-IL" sz="3600" b="1" dirty="0"/>
          </a:p>
          <a:p>
            <a:pPr algn="r" eaLnBrk="1" fontAlgn="auto" hangingPunct="1">
              <a:spcAft>
                <a:spcPts val="0"/>
              </a:spcAft>
              <a:defRPr/>
            </a:pPr>
            <a:endParaRPr lang="he-IL" sz="3600" b="1" dirty="0" smtClean="0">
              <a:latin typeface="David" panose="020E0502060401010101" pitchFamily="34" charset="-79"/>
              <a:cs typeface="David" panose="020E0502060401010101" pitchFamily="34" charset="-79"/>
            </a:endParaRPr>
          </a:p>
          <a:p>
            <a:pPr algn="ctr">
              <a:defRPr/>
            </a:pPr>
            <a:r>
              <a:rPr lang="he-IL" sz="3600" b="1" dirty="0">
                <a:solidFill>
                  <a:srgbClr val="FF0000"/>
                </a:solidFill>
                <a:latin typeface="David" panose="020E0502060401010101" pitchFamily="34" charset="-79"/>
                <a:cs typeface="David" panose="020E0502060401010101" pitchFamily="34" charset="-79"/>
              </a:rPr>
              <a:t>סך התפוקה היא 17.103 </a:t>
            </a:r>
            <a:r>
              <a:rPr lang="he-IL" sz="3600" b="1" dirty="0" err="1">
                <a:solidFill>
                  <a:srgbClr val="FF0000"/>
                </a:solidFill>
                <a:latin typeface="David" panose="020E0502060401010101" pitchFamily="34" charset="-79"/>
                <a:cs typeface="David" panose="020E0502060401010101" pitchFamily="34" charset="-79"/>
              </a:rPr>
              <a:t>מליארד</a:t>
            </a:r>
            <a:r>
              <a:rPr lang="he-IL" sz="3600" b="1" dirty="0">
                <a:solidFill>
                  <a:srgbClr val="FF0000"/>
                </a:solidFill>
                <a:latin typeface="David" panose="020E0502060401010101" pitchFamily="34" charset="-79"/>
                <a:cs typeface="David" panose="020E0502060401010101" pitchFamily="34" charset="-79"/>
              </a:rPr>
              <a:t> שקל</a:t>
            </a:r>
          </a:p>
          <a:p>
            <a:pPr algn="r" eaLnBrk="1" fontAlgn="auto" hangingPunct="1">
              <a:spcAft>
                <a:spcPts val="0"/>
              </a:spcAft>
              <a:defRPr/>
            </a:pPr>
            <a:endParaRPr lang="he-IL" sz="4800" dirty="0"/>
          </a:p>
        </p:txBody>
      </p:sp>
      <p:sp>
        <p:nvSpPr>
          <p:cNvPr id="4" name="כותרת 1"/>
          <p:cNvSpPr txBox="1">
            <a:spLocks/>
          </p:cNvSpPr>
          <p:nvPr/>
        </p:nvSpPr>
        <p:spPr>
          <a:xfrm rot="458685">
            <a:off x="5568068" y="427757"/>
            <a:ext cx="3400185" cy="792510"/>
          </a:xfrm>
          <a:prstGeom prst="rect">
            <a:avLst/>
          </a:prstGeom>
        </p:spPr>
        <p:txBody>
          <a:bodyPr vert="horz" anchor="t">
            <a:noAutofit/>
          </a:bodyPr>
          <a:lst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he-IL" sz="40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תפוקה</a:t>
            </a:r>
          </a:p>
        </p:txBody>
      </p:sp>
      <p:cxnSp>
        <p:nvCxnSpPr>
          <p:cNvPr id="5" name="מחבר ישר 4"/>
          <p:cNvCxnSpPr/>
          <p:nvPr/>
        </p:nvCxnSpPr>
        <p:spPr>
          <a:xfrm flipH="1" flipV="1">
            <a:off x="6588224" y="980728"/>
            <a:ext cx="1224136" cy="216024"/>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6" name="מחבר ישר 5"/>
          <p:cNvCxnSpPr/>
          <p:nvPr/>
        </p:nvCxnSpPr>
        <p:spPr>
          <a:xfrm flipH="1" flipV="1">
            <a:off x="6660232" y="404664"/>
            <a:ext cx="1296144" cy="216024"/>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04158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4800" y="332656"/>
            <a:ext cx="8686800" cy="838200"/>
          </a:xfrm>
        </p:spPr>
        <p:txBody>
          <a:bodyPr>
            <a:normAutofit/>
          </a:bodyPr>
          <a:lstStyle/>
          <a:p>
            <a:pPr algn="ctr"/>
            <a:r>
              <a:rPr lang="he-IL" sz="32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יסודות הלכתיים להיתר המכירה</a:t>
            </a:r>
            <a:endParaRPr lang="he-IL" sz="32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fontScale="92500" lnSpcReduction="10000"/>
          </a:bodyPr>
          <a:lstStyle/>
          <a:p>
            <a:pPr>
              <a:lnSpc>
                <a:spcPct val="150000"/>
              </a:lnSpc>
              <a:buNone/>
            </a:pPr>
            <a:r>
              <a:rPr lang="he-IL" sz="2400" b="1" dirty="0" smtClean="0">
                <a:latin typeface="David" panose="020E0502060401010101" pitchFamily="34" charset="-79"/>
                <a:cs typeface="David" panose="020E0502060401010101" pitchFamily="34" charset="-79"/>
              </a:rPr>
              <a:t>1. קדושת הארץ למצוות התלויות בארץ בזמן הזה</a:t>
            </a:r>
          </a:p>
          <a:p>
            <a:pPr lvl="0">
              <a:lnSpc>
                <a:spcPct val="150000"/>
              </a:lnSpc>
              <a:buNone/>
            </a:pPr>
            <a:r>
              <a:rPr lang="he-IL" sz="2400" b="1" dirty="0" smtClean="0">
                <a:latin typeface="David" panose="020E0502060401010101" pitchFamily="34" charset="-79"/>
                <a:cs typeface="David" panose="020E0502060401010101" pitchFamily="34" charset="-79"/>
              </a:rPr>
              <a:t>2. מצוות שביעית (שמיטת קרקעות) בזמן הזה</a:t>
            </a:r>
            <a:endParaRPr lang="en-US" sz="2400" dirty="0" smtClean="0">
              <a:latin typeface="David" panose="020E0502060401010101" pitchFamily="34" charset="-79"/>
              <a:cs typeface="David" panose="020E0502060401010101" pitchFamily="34" charset="-79"/>
            </a:endParaRPr>
          </a:p>
          <a:p>
            <a:pPr>
              <a:lnSpc>
                <a:spcPct val="150000"/>
              </a:lnSpc>
              <a:buNone/>
            </a:pPr>
            <a:r>
              <a:rPr lang="he-IL" sz="2400" b="1" dirty="0" smtClean="0">
                <a:latin typeface="David" panose="020E0502060401010101" pitchFamily="34" charset="-79"/>
                <a:cs typeface="David" panose="020E0502060401010101" pitchFamily="34" charset="-79"/>
              </a:rPr>
              <a:t>3. דין פירות נכרי בארץ ישראל</a:t>
            </a:r>
          </a:p>
          <a:p>
            <a:pPr>
              <a:lnSpc>
                <a:spcPct val="150000"/>
              </a:lnSpc>
              <a:buNone/>
            </a:pPr>
            <a:r>
              <a:rPr lang="he-IL" sz="2400" b="1" dirty="0" smtClean="0">
                <a:latin typeface="David" panose="020E0502060401010101" pitchFamily="34" charset="-79"/>
                <a:cs typeface="David" panose="020E0502060401010101" pitchFamily="34" charset="-79"/>
              </a:rPr>
              <a:t>4. פירות שגידל יהודי בקרקע של גוי.</a:t>
            </a:r>
          </a:p>
          <a:p>
            <a:pPr>
              <a:lnSpc>
                <a:spcPct val="150000"/>
              </a:lnSpc>
              <a:buNone/>
            </a:pPr>
            <a:r>
              <a:rPr lang="he-IL" sz="2400" b="1" dirty="0" smtClean="0">
                <a:latin typeface="David" panose="020E0502060401010101" pitchFamily="34" charset="-79"/>
                <a:cs typeface="David" panose="020E0502060401010101" pitchFamily="34" charset="-79"/>
              </a:rPr>
              <a:t>5. איסור לא תחנם</a:t>
            </a:r>
          </a:p>
          <a:p>
            <a:pPr lvl="0">
              <a:lnSpc>
                <a:spcPct val="150000"/>
              </a:lnSpc>
              <a:buNone/>
            </a:pPr>
            <a:r>
              <a:rPr lang="he-IL" sz="2400" b="1" dirty="0" smtClean="0">
                <a:latin typeface="David" panose="020E0502060401010101" pitchFamily="34" charset="-79"/>
                <a:cs typeface="David" panose="020E0502060401010101" pitchFamily="34" charset="-79"/>
              </a:rPr>
              <a:t>6. הערמה</a:t>
            </a:r>
          </a:p>
          <a:p>
            <a:pPr>
              <a:lnSpc>
                <a:spcPct val="150000"/>
              </a:lnSpc>
              <a:buNone/>
            </a:pPr>
            <a:r>
              <a:rPr lang="he-IL" sz="2400" b="1" dirty="0" smtClean="0">
                <a:latin typeface="David" panose="020E0502060401010101" pitchFamily="34" charset="-79"/>
                <a:cs typeface="David" panose="020E0502060401010101" pitchFamily="34" charset="-79"/>
              </a:rPr>
              <a:t>7. מכירה לא רשומה בטאבו</a:t>
            </a:r>
            <a:endParaRPr lang="en-US" sz="2400" dirty="0" smtClean="0">
              <a:latin typeface="David" panose="020E0502060401010101" pitchFamily="34" charset="-79"/>
              <a:cs typeface="David" panose="020E0502060401010101" pitchFamily="34" charset="-79"/>
            </a:endParaRPr>
          </a:p>
          <a:p>
            <a:pPr lvl="0">
              <a:lnSpc>
                <a:spcPct val="150000"/>
              </a:lnSpc>
              <a:buNone/>
            </a:pPr>
            <a:r>
              <a:rPr lang="he-IL" sz="2400" b="1" dirty="0" smtClean="0">
                <a:latin typeface="David" panose="020E0502060401010101" pitchFamily="34" charset="-79"/>
                <a:cs typeface="David" panose="020E0502060401010101" pitchFamily="34" charset="-79"/>
              </a:rPr>
              <a:t>8. בעוון שמיטה גלינו מארצנו</a:t>
            </a:r>
            <a:endParaRPr lang="en-US" sz="2400" dirty="0" smtClean="0">
              <a:latin typeface="David" panose="020E0502060401010101" pitchFamily="34" charset="-79"/>
              <a:cs typeface="David" panose="020E0502060401010101" pitchFamily="34" charset="-79"/>
            </a:endParaRPr>
          </a:p>
          <a:p>
            <a:endParaRPr lang="en-US" dirty="0" smtClean="0"/>
          </a:p>
          <a:p>
            <a:endParaRPr lang="he-IL"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611560" y="2061294"/>
            <a:ext cx="7920880" cy="4464050"/>
          </a:xfrm>
        </p:spPr>
        <p:txBody>
          <a:bodyPr rtlCol="1">
            <a:normAutofit/>
          </a:bodyPr>
          <a:lstStyle/>
          <a:p>
            <a:pPr marL="685800" indent="-685800" algn="r">
              <a:buFont typeface="Wingdings" panose="05000000000000000000" pitchFamily="2" charset="2"/>
              <a:buChar char="q"/>
              <a:defRPr/>
            </a:pPr>
            <a:r>
              <a:rPr lang="he-IL" sz="3200" dirty="0" smtClean="0">
                <a:latin typeface="David" panose="020E0502060401010101" pitchFamily="34" charset="-79"/>
                <a:cs typeface="David" panose="020E0502060401010101" pitchFamily="34" charset="-79"/>
              </a:rPr>
              <a:t>950.3 אלף טון תוצרת רגילה.</a:t>
            </a:r>
          </a:p>
          <a:p>
            <a:pPr marL="685800" indent="-685800" algn="r">
              <a:buFont typeface="Wingdings" panose="05000000000000000000" pitchFamily="2" charset="2"/>
              <a:buChar char="q"/>
              <a:defRPr/>
            </a:pPr>
            <a:r>
              <a:rPr lang="he-IL" sz="3200" dirty="0" smtClean="0">
                <a:latin typeface="David" panose="020E0502060401010101" pitchFamily="34" charset="-79"/>
                <a:cs typeface="David" panose="020E0502060401010101" pitchFamily="34" charset="-79"/>
              </a:rPr>
              <a:t>76.6 אלף טון חקלאות אורגנית.</a:t>
            </a:r>
          </a:p>
          <a:p>
            <a:pPr marL="685800" indent="-685800" algn="r">
              <a:buFont typeface="Wingdings" panose="05000000000000000000" pitchFamily="2" charset="2"/>
              <a:buChar char="q"/>
              <a:defRPr/>
            </a:pPr>
            <a:endParaRPr lang="he-IL" sz="3200" dirty="0" smtClean="0">
              <a:latin typeface="David" panose="020E0502060401010101" pitchFamily="34" charset="-79"/>
              <a:cs typeface="David" panose="020E0502060401010101" pitchFamily="34" charset="-79"/>
            </a:endParaRPr>
          </a:p>
          <a:p>
            <a:pPr marL="685800" indent="-685800" algn="r">
              <a:buFont typeface="Wingdings" panose="05000000000000000000" pitchFamily="2" charset="2"/>
              <a:buChar char="q"/>
              <a:defRPr/>
            </a:pPr>
            <a:endParaRPr lang="he-IL" sz="3200" dirty="0" smtClean="0">
              <a:latin typeface="David" panose="020E0502060401010101" pitchFamily="34" charset="-79"/>
              <a:cs typeface="David" panose="020E0502060401010101" pitchFamily="34" charset="-79"/>
            </a:endParaRPr>
          </a:p>
          <a:p>
            <a:pPr algn="ctr">
              <a:defRPr/>
            </a:pPr>
            <a:r>
              <a:rPr lang="he-IL" sz="3200" b="1" dirty="0" smtClean="0">
                <a:solidFill>
                  <a:srgbClr val="FF0000"/>
                </a:solidFill>
                <a:latin typeface="David" panose="020E0502060401010101" pitchFamily="34" charset="-79"/>
                <a:cs typeface="David" panose="020E0502060401010101" pitchFamily="34" charset="-79"/>
              </a:rPr>
              <a:t>סה"כ הייצוא החקלאי הוא 1.026 </a:t>
            </a:r>
            <a:r>
              <a:rPr lang="he-IL" sz="3200" b="1" dirty="0" err="1" smtClean="0">
                <a:solidFill>
                  <a:srgbClr val="FF0000"/>
                </a:solidFill>
                <a:latin typeface="David" panose="020E0502060401010101" pitchFamily="34" charset="-79"/>
                <a:cs typeface="David" panose="020E0502060401010101" pitchFamily="34" charset="-79"/>
              </a:rPr>
              <a:t>מליון</a:t>
            </a:r>
            <a:r>
              <a:rPr lang="he-IL" sz="3200" b="1" dirty="0" smtClean="0">
                <a:solidFill>
                  <a:srgbClr val="FF0000"/>
                </a:solidFill>
                <a:latin typeface="David" panose="020E0502060401010101" pitchFamily="34" charset="-79"/>
                <a:cs typeface="David" panose="020E0502060401010101" pitchFamily="34" charset="-79"/>
              </a:rPr>
              <a:t> טון. </a:t>
            </a:r>
          </a:p>
          <a:p>
            <a:pPr marL="685800" indent="-685800" algn="r">
              <a:buFont typeface="Wingdings" panose="05000000000000000000" pitchFamily="2" charset="2"/>
              <a:buChar char="q"/>
              <a:defRPr/>
            </a:pPr>
            <a:endParaRPr lang="he-IL" sz="3200" dirty="0">
              <a:latin typeface="David" panose="020E0502060401010101" pitchFamily="34" charset="-79"/>
              <a:cs typeface="David" panose="020E0502060401010101" pitchFamily="34" charset="-79"/>
            </a:endParaRPr>
          </a:p>
        </p:txBody>
      </p:sp>
      <p:sp>
        <p:nvSpPr>
          <p:cNvPr id="4" name="כותרת 1"/>
          <p:cNvSpPr txBox="1">
            <a:spLocks/>
          </p:cNvSpPr>
          <p:nvPr/>
        </p:nvSpPr>
        <p:spPr>
          <a:xfrm rot="458685">
            <a:off x="5568068" y="427757"/>
            <a:ext cx="3400185" cy="792510"/>
          </a:xfrm>
          <a:prstGeom prst="rect">
            <a:avLst/>
          </a:prstGeom>
        </p:spPr>
        <p:txBody>
          <a:bodyPr vert="horz" anchor="t">
            <a:noAutofit/>
          </a:bodyPr>
          <a:lst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he-IL" sz="40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ייצוא</a:t>
            </a:r>
          </a:p>
        </p:txBody>
      </p:sp>
      <p:cxnSp>
        <p:nvCxnSpPr>
          <p:cNvPr id="5" name="מחבר ישר 4"/>
          <p:cNvCxnSpPr/>
          <p:nvPr/>
        </p:nvCxnSpPr>
        <p:spPr>
          <a:xfrm flipH="1" flipV="1">
            <a:off x="6588224" y="980728"/>
            <a:ext cx="1224136" cy="216024"/>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6" name="מחבר ישר 5"/>
          <p:cNvCxnSpPr/>
          <p:nvPr/>
        </p:nvCxnSpPr>
        <p:spPr>
          <a:xfrm flipH="1" flipV="1">
            <a:off x="6660232" y="404664"/>
            <a:ext cx="1296144" cy="216024"/>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2452731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rot="458685">
            <a:off x="5568068" y="427757"/>
            <a:ext cx="3400185" cy="792510"/>
          </a:xfrm>
          <a:prstGeom prst="rect">
            <a:avLst/>
          </a:prstGeom>
        </p:spPr>
        <p:txBody>
          <a:bodyPr vert="horz" anchor="t">
            <a:noAutofit/>
          </a:bodyPr>
          <a:lst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he-IL" sz="40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מועסקים</a:t>
            </a:r>
          </a:p>
        </p:txBody>
      </p:sp>
      <p:cxnSp>
        <p:nvCxnSpPr>
          <p:cNvPr id="5" name="מחבר ישר 4"/>
          <p:cNvCxnSpPr/>
          <p:nvPr/>
        </p:nvCxnSpPr>
        <p:spPr>
          <a:xfrm flipH="1" flipV="1">
            <a:off x="6444208" y="980728"/>
            <a:ext cx="1584176" cy="216024"/>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6" name="מחבר ישר 5"/>
          <p:cNvCxnSpPr/>
          <p:nvPr/>
        </p:nvCxnSpPr>
        <p:spPr>
          <a:xfrm flipH="1" flipV="1">
            <a:off x="6444208" y="404664"/>
            <a:ext cx="1728192" cy="216024"/>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0" name="כותרת משנה 2"/>
          <p:cNvSpPr txBox="1">
            <a:spLocks/>
          </p:cNvSpPr>
          <p:nvPr/>
        </p:nvSpPr>
        <p:spPr>
          <a:xfrm>
            <a:off x="611560" y="2565350"/>
            <a:ext cx="7920880" cy="4464050"/>
          </a:xfrm>
          <a:prstGeom prst="rect">
            <a:avLst/>
          </a:prstGeom>
        </p:spPr>
        <p:txBody>
          <a:bodyPr vert="horz" rtlCol="1" anchor="b">
            <a:normAutofit/>
          </a:bodyPr>
          <a:lstStyle>
            <a:lvl1pPr marL="0" indent="0" algn="l" rtl="1"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1"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1"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1"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1"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1"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1"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1"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1"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marL="685800" indent="-685800" algn="r">
              <a:buFont typeface="Wingdings" panose="05000000000000000000" pitchFamily="2" charset="2"/>
              <a:buChar char="q"/>
              <a:defRPr/>
            </a:pPr>
            <a:r>
              <a:rPr lang="he-IL" sz="3200" dirty="0" smtClean="0">
                <a:latin typeface="David" panose="020E0502060401010101" pitchFamily="34" charset="-79"/>
                <a:cs typeface="David" panose="020E0502060401010101" pitchFamily="34" charset="-79"/>
              </a:rPr>
              <a:t>33 אלף איש יהודים.</a:t>
            </a:r>
          </a:p>
          <a:p>
            <a:pPr marL="685800" indent="-685800" algn="r">
              <a:buFont typeface="Wingdings" panose="05000000000000000000" pitchFamily="2" charset="2"/>
              <a:buChar char="q"/>
              <a:defRPr/>
            </a:pPr>
            <a:r>
              <a:rPr lang="he-IL" sz="3200" dirty="0" smtClean="0">
                <a:latin typeface="David" panose="020E0502060401010101" pitchFamily="34" charset="-79"/>
                <a:cs typeface="David" panose="020E0502060401010101" pitchFamily="34" charset="-79"/>
              </a:rPr>
              <a:t>9.1 אלף ערבים.  </a:t>
            </a:r>
          </a:p>
          <a:p>
            <a:pPr marL="685800" indent="-685800" algn="r">
              <a:buFont typeface="Wingdings" panose="05000000000000000000" pitchFamily="2" charset="2"/>
              <a:buChar char="§"/>
              <a:defRPr/>
            </a:pPr>
            <a:endParaRPr lang="he-IL" sz="3200" dirty="0" smtClean="0">
              <a:latin typeface="David" panose="020E0502060401010101" pitchFamily="34" charset="-79"/>
              <a:cs typeface="David" panose="020E0502060401010101" pitchFamily="34" charset="-79"/>
            </a:endParaRPr>
          </a:p>
          <a:p>
            <a:pPr marL="685800" indent="-685800" algn="r">
              <a:buFont typeface="Wingdings" panose="05000000000000000000" pitchFamily="2" charset="2"/>
              <a:buChar char="§"/>
              <a:defRPr/>
            </a:pPr>
            <a:endParaRPr lang="he-IL" sz="3200" dirty="0" smtClean="0">
              <a:latin typeface="David" panose="020E0502060401010101" pitchFamily="34" charset="-79"/>
              <a:cs typeface="David" panose="020E0502060401010101" pitchFamily="34" charset="-79"/>
            </a:endParaRPr>
          </a:p>
          <a:p>
            <a:pPr marL="685800" indent="-685800" algn="r">
              <a:buFont typeface="Wingdings" panose="05000000000000000000" pitchFamily="2" charset="2"/>
              <a:buChar char="§"/>
              <a:defRPr/>
            </a:pPr>
            <a:endParaRPr lang="he-IL" sz="3200" dirty="0" smtClean="0">
              <a:latin typeface="David" panose="020E0502060401010101" pitchFamily="34" charset="-79"/>
              <a:cs typeface="David" panose="020E0502060401010101" pitchFamily="34" charset="-79"/>
            </a:endParaRPr>
          </a:p>
          <a:p>
            <a:pPr algn="ctr">
              <a:defRPr/>
            </a:pPr>
            <a:r>
              <a:rPr lang="he-IL" sz="3200" b="1" dirty="0" smtClean="0">
                <a:solidFill>
                  <a:srgbClr val="FF0000"/>
                </a:solidFill>
                <a:latin typeface="David" panose="020E0502060401010101" pitchFamily="34" charset="-79"/>
                <a:cs typeface="David" panose="020E0502060401010101" pitchFamily="34" charset="-79"/>
              </a:rPr>
              <a:t>סך המועסקים הוא 42.6 אלף איש.</a:t>
            </a:r>
            <a:r>
              <a:rPr lang="he-IL" sz="3200" dirty="0" smtClean="0">
                <a:latin typeface="David" panose="020E0502060401010101" pitchFamily="34" charset="-79"/>
                <a:cs typeface="David" panose="020E0502060401010101" pitchFamily="34" charset="-79"/>
              </a:rPr>
              <a:t> </a:t>
            </a:r>
          </a:p>
          <a:p>
            <a:pPr marL="1600200" lvl="2" indent="-685800" algn="r">
              <a:buFont typeface="Wingdings" panose="05000000000000000000" pitchFamily="2" charset="2"/>
              <a:buChar char="§"/>
              <a:defRPr/>
            </a:pPr>
            <a:endParaRPr lang="he-IL" sz="3200" dirty="0" smtClean="0">
              <a:latin typeface="David" panose="020E0502060401010101" pitchFamily="34" charset="-79"/>
              <a:cs typeface="David" panose="020E0502060401010101" pitchFamily="34" charset="-79"/>
            </a:endParaRPr>
          </a:p>
          <a:p>
            <a:pPr marL="685800" indent="-685800" algn="r">
              <a:buFont typeface="Wingdings" panose="05000000000000000000" pitchFamily="2" charset="2"/>
              <a:buChar char="§"/>
              <a:defRPr/>
            </a:pPr>
            <a:endParaRPr lang="he-IL" sz="32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7784534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395536" y="460375"/>
            <a:ext cx="8383339" cy="2862322"/>
          </a:xfrm>
          <a:prstGeom prst="rect">
            <a:avLst/>
          </a:prstGeom>
          <a:noFill/>
          <a:ln w="9525">
            <a:noFill/>
            <a:miter lim="800000"/>
            <a:headEnd/>
            <a:tailEnd/>
          </a:ln>
        </p:spPr>
        <p:txBody>
          <a:bodyPr wrap="square">
            <a:spAutoFit/>
          </a:bodyPr>
          <a:lstStyle/>
          <a:p>
            <a:pPr algn="just">
              <a:lnSpc>
                <a:spcPct val="150000"/>
              </a:lnSpc>
            </a:pPr>
            <a:r>
              <a:rPr lang="he-IL" sz="2400" b="1" u="sng" dirty="0" err="1">
                <a:latin typeface="David" panose="020E0502060401010101" pitchFamily="34" charset="-79"/>
                <a:cs typeface="David" panose="020E0502060401010101" pitchFamily="34" charset="-79"/>
              </a:rPr>
              <a:t>הגר"א</a:t>
            </a:r>
            <a:r>
              <a:rPr lang="he-IL" sz="2400" b="1" u="sng" dirty="0">
                <a:latin typeface="David" panose="020E0502060401010101" pitchFamily="34" charset="-79"/>
                <a:cs typeface="David" panose="020E0502060401010101" pitchFamily="34" charset="-79"/>
              </a:rPr>
              <a:t> שפירא </a:t>
            </a:r>
            <a:r>
              <a:rPr lang="he-IL" sz="2400" b="1" u="sng" dirty="0" smtClean="0">
                <a:latin typeface="David" panose="020E0502060401010101" pitchFamily="34" charset="-79"/>
                <a:cs typeface="David" panose="020E0502060401010101" pitchFamily="34" charset="-79"/>
              </a:rPr>
              <a:t>זצ"ל</a:t>
            </a:r>
            <a:endParaRPr lang="he-IL" sz="1050" dirty="0">
              <a:latin typeface="David" panose="020E0502060401010101" pitchFamily="34" charset="-79"/>
              <a:cs typeface="David" panose="020E0502060401010101" pitchFamily="34" charset="-79"/>
            </a:endParaRPr>
          </a:p>
          <a:p>
            <a:pPr algn="just">
              <a:lnSpc>
                <a:spcPct val="150000"/>
              </a:lnSpc>
            </a:pPr>
            <a:r>
              <a:rPr lang="he-IL" sz="2400" dirty="0">
                <a:latin typeface="David" panose="020E0502060401010101" pitchFamily="34" charset="-79"/>
                <a:cs typeface="David" panose="020E0502060401010101" pitchFamily="34" charset="-79"/>
              </a:rPr>
              <a:t>לאחר פטירת </a:t>
            </a:r>
            <a:r>
              <a:rPr lang="he-IL" sz="2400" dirty="0" err="1">
                <a:latin typeface="David" panose="020E0502060401010101" pitchFamily="34" charset="-79"/>
                <a:cs typeface="David" panose="020E0502060401010101" pitchFamily="34" charset="-79"/>
              </a:rPr>
              <a:t>הגראי"ה</a:t>
            </a:r>
            <a:r>
              <a:rPr lang="he-IL" sz="2400" dirty="0">
                <a:latin typeface="David" panose="020E0502060401010101" pitchFamily="34" charset="-79"/>
                <a:cs typeface="David" panose="020E0502060401010101" pitchFamily="34" charset="-79"/>
              </a:rPr>
              <a:t> קוק התעורר </a:t>
            </a:r>
            <a:r>
              <a:rPr lang="he-IL" sz="2400" dirty="0" smtClean="0">
                <a:latin typeface="David" panose="020E0502060401010101" pitchFamily="34" charset="-79"/>
                <a:cs typeface="David" panose="020E0502060401010101" pitchFamily="34" charset="-79"/>
              </a:rPr>
              <a:t>שוב</a:t>
            </a:r>
            <a:r>
              <a:rPr lang="en-US" sz="24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בתוקף </a:t>
            </a:r>
            <a:r>
              <a:rPr lang="he-IL" sz="2400" dirty="0">
                <a:latin typeface="David" panose="020E0502060401010101" pitchFamily="34" charset="-79"/>
                <a:cs typeface="David" panose="020E0502060401010101" pitchFamily="34" charset="-79"/>
              </a:rPr>
              <a:t>רב הפולמוס בעניין השמיטה </a:t>
            </a:r>
            <a:r>
              <a:rPr lang="he-IL" sz="2400" dirty="0" smtClean="0">
                <a:latin typeface="David" panose="020E0502060401010101" pitchFamily="34" charset="-79"/>
                <a:cs typeface="David" panose="020E0502060401010101" pitchFamily="34" charset="-79"/>
              </a:rPr>
              <a:t>ועמד</a:t>
            </a:r>
            <a:r>
              <a:rPr lang="en-US" sz="24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בראשו </a:t>
            </a:r>
            <a:r>
              <a:rPr lang="he-IL" sz="2400" dirty="0">
                <a:latin typeface="David" panose="020E0502060401010101" pitchFamily="34" charset="-79"/>
                <a:cs typeface="David" panose="020E0502060401010101" pitchFamily="34" charset="-79"/>
              </a:rPr>
              <a:t>הגאון בעל החזון איש שהחל </a:t>
            </a:r>
            <a:r>
              <a:rPr lang="he-IL" sz="2400" dirty="0" smtClean="0">
                <a:latin typeface="David" panose="020E0502060401010101" pitchFamily="34" charset="-79"/>
                <a:cs typeface="David" panose="020E0502060401010101" pitchFamily="34" charset="-79"/>
              </a:rPr>
              <a:t>אז</a:t>
            </a:r>
            <a:r>
              <a:rPr lang="en-US" sz="24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לפרסם </a:t>
            </a:r>
            <a:r>
              <a:rPr lang="he-IL" sz="2400" dirty="0">
                <a:latin typeface="David" panose="020E0502060401010101" pitchFamily="34" charset="-79"/>
                <a:cs typeface="David" panose="020E0502060401010101" pitchFamily="34" charset="-79"/>
              </a:rPr>
              <a:t>את ספריו הגדולים בהלכות </a:t>
            </a:r>
            <a:r>
              <a:rPr lang="he-IL" sz="2400" dirty="0" smtClean="0">
                <a:latin typeface="David" panose="020E0502060401010101" pitchFamily="34" charset="-79"/>
                <a:cs typeface="David" panose="020E0502060401010101" pitchFamily="34" charset="-79"/>
              </a:rPr>
              <a:t>זרעים</a:t>
            </a:r>
            <a:r>
              <a:rPr lang="en-US" sz="24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הוא </a:t>
            </a:r>
            <a:r>
              <a:rPr lang="he-IL" sz="2400" dirty="0">
                <a:latin typeface="David" panose="020E0502060401010101" pitchFamily="34" charset="-79"/>
                <a:cs typeface="David" panose="020E0502060401010101" pitchFamily="34" charset="-79"/>
              </a:rPr>
              <a:t>התנגד למתן ההיתר </a:t>
            </a:r>
            <a:r>
              <a:rPr lang="he-IL" sz="2400" u="sng" dirty="0">
                <a:latin typeface="David" panose="020E0502060401010101" pitchFamily="34" charset="-79"/>
                <a:cs typeface="David" panose="020E0502060401010101" pitchFamily="34" charset="-79"/>
              </a:rPr>
              <a:t>וכדי להקל על האפשרות של שמירת שביעית חידש </a:t>
            </a:r>
            <a:r>
              <a:rPr lang="he-IL" sz="2400" u="sng" dirty="0" smtClean="0">
                <a:latin typeface="David" panose="020E0502060401010101" pitchFamily="34" charset="-79"/>
                <a:cs typeface="David" panose="020E0502060401010101" pitchFamily="34" charset="-79"/>
              </a:rPr>
              <a:t>הרבה</a:t>
            </a:r>
            <a:r>
              <a:rPr lang="en-US" sz="2400" u="sng" dirty="0" smtClean="0">
                <a:latin typeface="David" panose="020E0502060401010101" pitchFamily="34" charset="-79"/>
                <a:cs typeface="David" panose="020E0502060401010101" pitchFamily="34" charset="-79"/>
              </a:rPr>
              <a:t> </a:t>
            </a:r>
            <a:r>
              <a:rPr lang="he-IL" sz="2400" u="sng" dirty="0" smtClean="0">
                <a:latin typeface="David" panose="020E0502060401010101" pitchFamily="34" charset="-79"/>
                <a:cs typeface="David" panose="020E0502060401010101" pitchFamily="34" charset="-79"/>
              </a:rPr>
              <a:t>חידושים </a:t>
            </a:r>
            <a:r>
              <a:rPr lang="he-IL" sz="2400" u="sng" dirty="0">
                <a:latin typeface="David" panose="020E0502060401010101" pitchFamily="34" charset="-79"/>
                <a:cs typeface="David" panose="020E0502060401010101" pitchFamily="34" charset="-79"/>
              </a:rPr>
              <a:t>בהלכה זו שלא ידעו מזה </a:t>
            </a:r>
            <a:r>
              <a:rPr lang="he-IL" sz="2400" u="sng" dirty="0" smtClean="0">
                <a:latin typeface="David" panose="020E0502060401010101" pitchFamily="34" charset="-79"/>
                <a:cs typeface="David" panose="020E0502060401010101" pitchFamily="34" charset="-79"/>
              </a:rPr>
              <a:t>קודם</a:t>
            </a:r>
            <a:r>
              <a:rPr lang="en-US" sz="2400" dirty="0" smtClean="0">
                <a:latin typeface="David" panose="020E0502060401010101" pitchFamily="34" charset="-79"/>
                <a:cs typeface="David" panose="020E0502060401010101" pitchFamily="34" charset="-79"/>
              </a:rPr>
              <a:t>.</a:t>
            </a:r>
            <a:endParaRPr lang="en-US" sz="2400" dirty="0">
              <a:latin typeface="David" panose="020E0502060401010101" pitchFamily="34" charset="-79"/>
              <a:cs typeface="David" panose="020E0502060401010101" pitchFamily="34" charset="-79"/>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Text Box 3"/>
          <p:cNvSpPr txBox="1">
            <a:spLocks noChangeArrowheads="1"/>
          </p:cNvSpPr>
          <p:nvPr/>
        </p:nvSpPr>
        <p:spPr bwMode="auto">
          <a:xfrm>
            <a:off x="523875" y="2204864"/>
            <a:ext cx="4430861" cy="707886"/>
          </a:xfrm>
          <a:prstGeom prst="rect">
            <a:avLst/>
          </a:prstGeom>
          <a:solidFill>
            <a:srgbClr val="FFFFCC"/>
          </a:solidFill>
          <a:ln w="38100">
            <a:solidFill>
              <a:srgbClr val="CC6600"/>
            </a:solidFill>
            <a:miter lim="800000"/>
            <a:headEnd/>
            <a:tailEnd/>
          </a:ln>
        </p:spPr>
        <p:txBody>
          <a:bodyPr wrap="square">
            <a:spAutoFit/>
          </a:bodyPr>
          <a:lstStyle/>
          <a:p>
            <a:pPr>
              <a:spcBef>
                <a:spcPct val="50000"/>
              </a:spcBef>
            </a:pPr>
            <a:r>
              <a:rPr lang="he-IL" sz="2000" b="1" dirty="0">
                <a:latin typeface="David" panose="020E0502060401010101" pitchFamily="34" charset="-79"/>
                <a:cs typeface="David" panose="020E0502060401010101" pitchFamily="34" charset="-79"/>
              </a:rPr>
              <a:t>אבל בכל הדברים שאינם נוגעים לעיקר יסוד הישוב...חלילה לסמוך על זה ההיתר... </a:t>
            </a:r>
            <a:endParaRPr lang="en-US" sz="2000" b="1" dirty="0">
              <a:latin typeface="David" panose="020E0502060401010101" pitchFamily="34" charset="-79"/>
              <a:cs typeface="David" panose="020E0502060401010101" pitchFamily="34" charset="-79"/>
            </a:endParaRPr>
          </a:p>
        </p:txBody>
      </p:sp>
      <p:sp>
        <p:nvSpPr>
          <p:cNvPr id="301060" name="Text Box 4"/>
          <p:cNvSpPr txBox="1">
            <a:spLocks noChangeArrowheads="1"/>
          </p:cNvSpPr>
          <p:nvPr/>
        </p:nvSpPr>
        <p:spPr bwMode="auto">
          <a:xfrm>
            <a:off x="2681019" y="3501008"/>
            <a:ext cx="6120358" cy="1323439"/>
          </a:xfrm>
          <a:prstGeom prst="rect">
            <a:avLst/>
          </a:prstGeom>
          <a:solidFill>
            <a:srgbClr val="FFFFCC"/>
          </a:solidFill>
          <a:ln w="9525">
            <a:solidFill>
              <a:srgbClr val="CC6600"/>
            </a:solidFill>
            <a:miter lim="800000"/>
            <a:headEnd/>
            <a:tailEnd/>
          </a:ln>
        </p:spPr>
        <p:txBody>
          <a:bodyPr wrap="square">
            <a:spAutoFit/>
          </a:bodyPr>
          <a:lstStyle/>
          <a:p>
            <a:pPr>
              <a:spcBef>
                <a:spcPct val="50000"/>
              </a:spcBef>
            </a:pPr>
            <a:r>
              <a:rPr lang="he-IL" sz="2000" b="1" dirty="0">
                <a:latin typeface="David" panose="020E0502060401010101" pitchFamily="34" charset="-79"/>
                <a:cs typeface="David" panose="020E0502060401010101" pitchFamily="34" charset="-79"/>
              </a:rPr>
              <a:t>וע"ז לבי </a:t>
            </a:r>
            <a:r>
              <a:rPr lang="he-IL" sz="2000" b="1" dirty="0" err="1">
                <a:latin typeface="David" panose="020E0502060401010101" pitchFamily="34" charset="-79"/>
                <a:cs typeface="David" panose="020E0502060401010101" pitchFamily="34" charset="-79"/>
              </a:rPr>
              <a:t>דוי</a:t>
            </a:r>
            <a:r>
              <a:rPr lang="he-IL" sz="2000" b="1" dirty="0">
                <a:latin typeface="David" panose="020E0502060401010101" pitchFamily="34" charset="-79"/>
                <a:cs typeface="David" panose="020E0502060401010101" pitchFamily="34" charset="-79"/>
              </a:rPr>
              <a:t> על שאנו מוכרחים ללמד את העם להפקיע מצות שביעית... אולי ירחם עלינו, ונוכל להמציא </a:t>
            </a:r>
            <a:r>
              <a:rPr lang="he-IL" sz="2000" b="1" dirty="0" err="1">
                <a:latin typeface="David" panose="020E0502060401010101" pitchFamily="34" charset="-79"/>
                <a:cs typeface="David" panose="020E0502060401010101" pitchFamily="34" charset="-79"/>
              </a:rPr>
              <a:t>לכה"פ</a:t>
            </a:r>
            <a:r>
              <a:rPr lang="he-IL" sz="2000" b="1" dirty="0">
                <a:latin typeface="David" panose="020E0502060401010101" pitchFamily="34" charset="-79"/>
                <a:cs typeface="David" panose="020E0502060401010101" pitchFamily="34" charset="-79"/>
              </a:rPr>
              <a:t> עזר הגון לחלק גדול מאחינו היקרים, החפצים בכל לבם ונפשם לשמור את </a:t>
            </a:r>
            <a:r>
              <a:rPr lang="he-IL" sz="2000" b="1" dirty="0" err="1">
                <a:latin typeface="David" panose="020E0502060401010101" pitchFamily="34" charset="-79"/>
                <a:cs typeface="David" panose="020E0502060401010101" pitchFamily="34" charset="-79"/>
              </a:rPr>
              <a:t>המצוה</a:t>
            </a:r>
            <a:r>
              <a:rPr lang="he-IL" sz="2000" b="1" dirty="0">
                <a:latin typeface="David" panose="020E0502060401010101" pitchFamily="34" charset="-79"/>
                <a:cs typeface="David" panose="020E0502060401010101" pitchFamily="34" charset="-79"/>
              </a:rPr>
              <a:t> ולקיימה בלא שום הפקעה כלל...</a:t>
            </a:r>
            <a:r>
              <a:rPr lang="en-US" sz="2000" b="1" dirty="0">
                <a:latin typeface="David" panose="020E0502060401010101" pitchFamily="34" charset="-79"/>
                <a:cs typeface="David" panose="020E0502060401010101" pitchFamily="34" charset="-79"/>
              </a:rPr>
              <a:t> </a:t>
            </a:r>
          </a:p>
        </p:txBody>
      </p:sp>
      <p:sp>
        <p:nvSpPr>
          <p:cNvPr id="301061" name="WordArt 5"/>
          <p:cNvSpPr>
            <a:spLocks noChangeArrowheads="1" noChangeShapeType="1" noTextEdit="1"/>
          </p:cNvSpPr>
          <p:nvPr/>
        </p:nvSpPr>
        <p:spPr bwMode="auto">
          <a:xfrm>
            <a:off x="1619672" y="4527723"/>
            <a:ext cx="923925" cy="318170"/>
          </a:xfrm>
          <a:prstGeom prst="rect">
            <a:avLst/>
          </a:prstGeom>
        </p:spPr>
        <p:txBody>
          <a:bodyPr wrap="none" fromWordArt="1">
            <a:prstTxWarp prst="textPlain">
              <a:avLst>
                <a:gd name="adj" fmla="val 50000"/>
              </a:avLst>
            </a:prstTxWarp>
          </a:bodyPr>
          <a:lstStyle/>
          <a:p>
            <a:pPr algn="ctr"/>
            <a:r>
              <a:rPr lang="he-IL" kern="10" dirty="0">
                <a:ln w="9525">
                  <a:solidFill>
                    <a:srgbClr val="000000"/>
                  </a:solidFill>
                  <a:round/>
                  <a:headEnd/>
                  <a:tailEnd/>
                </a:ln>
                <a:latin typeface="+mn-cs"/>
                <a:ea typeface="+mn-cs"/>
                <a:cs typeface="+mn-cs"/>
              </a:rPr>
              <a:t>(הרב קוק)</a:t>
            </a:r>
          </a:p>
        </p:txBody>
      </p:sp>
      <p:sp>
        <p:nvSpPr>
          <p:cNvPr id="2" name="מלבן 1"/>
          <p:cNvSpPr/>
          <p:nvPr/>
        </p:nvSpPr>
        <p:spPr>
          <a:xfrm>
            <a:off x="2699792" y="260648"/>
            <a:ext cx="3794629" cy="646331"/>
          </a:xfrm>
          <a:prstGeom prst="rect">
            <a:avLst/>
          </a:prstGeom>
          <a:noFill/>
        </p:spPr>
        <p:txBody>
          <a:bodyPr wrap="none" lIns="91440" tIns="45720" rIns="91440" bIns="45720">
            <a:spAutoFit/>
          </a:bodyPr>
          <a:lstStyle/>
          <a:p>
            <a:pPr algn="ctr"/>
            <a:r>
              <a:rPr lang="he-IL"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צמצום היתר המכירה</a:t>
            </a:r>
            <a:endParaRPr lang="he-IL" sz="36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01059"/>
                                        </p:tgtEl>
                                        <p:attrNameLst>
                                          <p:attrName>style.visibility</p:attrName>
                                        </p:attrNameLst>
                                      </p:cBhvr>
                                      <p:to>
                                        <p:strVal val="visible"/>
                                      </p:to>
                                    </p:set>
                                    <p:anim calcmode="lin" valueType="num">
                                      <p:cBhvr>
                                        <p:cTn id="7" dur="1000" fill="hold"/>
                                        <p:tgtEl>
                                          <p:spTgt spid="301059"/>
                                        </p:tgtEl>
                                        <p:attrNameLst>
                                          <p:attrName>ppt_w</p:attrName>
                                        </p:attrNameLst>
                                      </p:cBhvr>
                                      <p:tavLst>
                                        <p:tav tm="0">
                                          <p:val>
                                            <p:strVal val="#ppt_w+.3"/>
                                          </p:val>
                                        </p:tav>
                                        <p:tav tm="100000">
                                          <p:val>
                                            <p:strVal val="#ppt_w"/>
                                          </p:val>
                                        </p:tav>
                                      </p:tavLst>
                                    </p:anim>
                                    <p:anim calcmode="lin" valueType="num">
                                      <p:cBhvr>
                                        <p:cTn id="8" dur="1000" fill="hold"/>
                                        <p:tgtEl>
                                          <p:spTgt spid="301059"/>
                                        </p:tgtEl>
                                        <p:attrNameLst>
                                          <p:attrName>ppt_h</p:attrName>
                                        </p:attrNameLst>
                                      </p:cBhvr>
                                      <p:tavLst>
                                        <p:tav tm="0">
                                          <p:val>
                                            <p:strVal val="#ppt_h"/>
                                          </p:val>
                                        </p:tav>
                                        <p:tav tm="100000">
                                          <p:val>
                                            <p:strVal val="#ppt_h"/>
                                          </p:val>
                                        </p:tav>
                                      </p:tavLst>
                                    </p:anim>
                                    <p:animEffect transition="in" filter="fade">
                                      <p:cBhvr>
                                        <p:cTn id="9" dur="1000"/>
                                        <p:tgtEl>
                                          <p:spTgt spid="30105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301061"/>
                                        </p:tgtEl>
                                        <p:attrNameLst>
                                          <p:attrName>style.visibility</p:attrName>
                                        </p:attrNameLst>
                                      </p:cBhvr>
                                      <p:to>
                                        <p:strVal val="visible"/>
                                      </p:to>
                                    </p:set>
                                    <p:anim calcmode="lin" valueType="num">
                                      <p:cBhvr>
                                        <p:cTn id="14" dur="500" fill="hold"/>
                                        <p:tgtEl>
                                          <p:spTgt spid="301061"/>
                                        </p:tgtEl>
                                        <p:attrNameLst>
                                          <p:attrName>ppt_w</p:attrName>
                                        </p:attrNameLst>
                                      </p:cBhvr>
                                      <p:tavLst>
                                        <p:tav tm="0">
                                          <p:val>
                                            <p:strVal val="#ppt_w*0.05"/>
                                          </p:val>
                                        </p:tav>
                                        <p:tav tm="100000">
                                          <p:val>
                                            <p:strVal val="#ppt_w"/>
                                          </p:val>
                                        </p:tav>
                                      </p:tavLst>
                                    </p:anim>
                                    <p:anim calcmode="lin" valueType="num">
                                      <p:cBhvr>
                                        <p:cTn id="15" dur="500" fill="hold"/>
                                        <p:tgtEl>
                                          <p:spTgt spid="301061"/>
                                        </p:tgtEl>
                                        <p:attrNameLst>
                                          <p:attrName>ppt_h</p:attrName>
                                        </p:attrNameLst>
                                      </p:cBhvr>
                                      <p:tavLst>
                                        <p:tav tm="0">
                                          <p:val>
                                            <p:strVal val="#ppt_h"/>
                                          </p:val>
                                        </p:tav>
                                        <p:tav tm="100000">
                                          <p:val>
                                            <p:strVal val="#ppt_h"/>
                                          </p:val>
                                        </p:tav>
                                      </p:tavLst>
                                    </p:anim>
                                    <p:anim calcmode="lin" valueType="num">
                                      <p:cBhvr>
                                        <p:cTn id="16" dur="500" fill="hold"/>
                                        <p:tgtEl>
                                          <p:spTgt spid="301061"/>
                                        </p:tgtEl>
                                        <p:attrNameLst>
                                          <p:attrName>ppt_x</p:attrName>
                                        </p:attrNameLst>
                                      </p:cBhvr>
                                      <p:tavLst>
                                        <p:tav tm="0">
                                          <p:val>
                                            <p:strVal val="#ppt_x-.2"/>
                                          </p:val>
                                        </p:tav>
                                        <p:tav tm="100000">
                                          <p:val>
                                            <p:strVal val="#ppt_x"/>
                                          </p:val>
                                        </p:tav>
                                      </p:tavLst>
                                    </p:anim>
                                    <p:anim calcmode="lin" valueType="num">
                                      <p:cBhvr>
                                        <p:cTn id="17" dur="500" fill="hold"/>
                                        <p:tgtEl>
                                          <p:spTgt spid="301061"/>
                                        </p:tgtEl>
                                        <p:attrNameLst>
                                          <p:attrName>ppt_y</p:attrName>
                                        </p:attrNameLst>
                                      </p:cBhvr>
                                      <p:tavLst>
                                        <p:tav tm="0">
                                          <p:val>
                                            <p:strVal val="#ppt_y"/>
                                          </p:val>
                                        </p:tav>
                                        <p:tav tm="100000">
                                          <p:val>
                                            <p:strVal val="#ppt_y"/>
                                          </p:val>
                                        </p:tav>
                                      </p:tavLst>
                                    </p:anim>
                                    <p:animEffect transition="in" filter="fade">
                                      <p:cBhvr>
                                        <p:cTn id="18" dur="500"/>
                                        <p:tgtEl>
                                          <p:spTgt spid="3010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301060"/>
                                        </p:tgtEl>
                                        <p:attrNameLst>
                                          <p:attrName>style.visibility</p:attrName>
                                        </p:attrNameLst>
                                      </p:cBhvr>
                                      <p:to>
                                        <p:strVal val="visible"/>
                                      </p:to>
                                    </p:set>
                                    <p:anim calcmode="lin" valueType="num">
                                      <p:cBhvr>
                                        <p:cTn id="23" dur="1000" fill="hold"/>
                                        <p:tgtEl>
                                          <p:spTgt spid="301060"/>
                                        </p:tgtEl>
                                        <p:attrNameLst>
                                          <p:attrName>ppt_w</p:attrName>
                                        </p:attrNameLst>
                                      </p:cBhvr>
                                      <p:tavLst>
                                        <p:tav tm="0">
                                          <p:val>
                                            <p:strVal val="#ppt_w+.3"/>
                                          </p:val>
                                        </p:tav>
                                        <p:tav tm="100000">
                                          <p:val>
                                            <p:strVal val="#ppt_w"/>
                                          </p:val>
                                        </p:tav>
                                      </p:tavLst>
                                    </p:anim>
                                    <p:anim calcmode="lin" valueType="num">
                                      <p:cBhvr>
                                        <p:cTn id="24" dur="1000" fill="hold"/>
                                        <p:tgtEl>
                                          <p:spTgt spid="301060"/>
                                        </p:tgtEl>
                                        <p:attrNameLst>
                                          <p:attrName>ppt_h</p:attrName>
                                        </p:attrNameLst>
                                      </p:cBhvr>
                                      <p:tavLst>
                                        <p:tav tm="0">
                                          <p:val>
                                            <p:strVal val="#ppt_h"/>
                                          </p:val>
                                        </p:tav>
                                        <p:tav tm="100000">
                                          <p:val>
                                            <p:strVal val="#ppt_h"/>
                                          </p:val>
                                        </p:tav>
                                      </p:tavLst>
                                    </p:anim>
                                    <p:animEffect transition="in" filter="fade">
                                      <p:cBhvr>
                                        <p:cTn id="25" dur="1000"/>
                                        <p:tgtEl>
                                          <p:spTgt spid="301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animBg="1"/>
      <p:bldP spid="301060" grpId="0" animBg="1"/>
      <p:bldP spid="30106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4800" y="332656"/>
            <a:ext cx="8686800" cy="838200"/>
          </a:xfrm>
        </p:spPr>
        <p:txBody>
          <a:bodyPr/>
          <a:lstStyle/>
          <a:p>
            <a:pPr algn="ctr"/>
            <a:r>
              <a:rPr lang="he-IL" b="1" cap="none"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ראוי לצמצם את פתרון היתר מכירה</a:t>
            </a:r>
            <a:endParaRPr lang="he-IL" b="1" cap="none"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304800" y="1312080"/>
            <a:ext cx="8686800" cy="5429288"/>
          </a:xfrm>
        </p:spPr>
        <p:txBody>
          <a:bodyPr>
            <a:normAutofit/>
          </a:bodyPr>
          <a:lstStyle/>
          <a:p>
            <a:pPr marL="0" indent="0" algn="just">
              <a:lnSpc>
                <a:spcPct val="150000"/>
              </a:lnSpc>
              <a:buNone/>
            </a:pPr>
            <a:r>
              <a:rPr lang="he-IL" sz="2000" b="1" u="sng" dirty="0" smtClean="0">
                <a:latin typeface="David" panose="020E0502060401010101" pitchFamily="34" charset="-79"/>
                <a:cs typeface="David" panose="020E0502060401010101" pitchFamily="34" charset="-79"/>
              </a:rPr>
              <a:t>הרב </a:t>
            </a:r>
            <a:r>
              <a:rPr lang="he-IL" sz="2000" b="1" u="sng" dirty="0" smtClean="0">
                <a:latin typeface="David" panose="020E0502060401010101" pitchFamily="34" charset="-79"/>
                <a:cs typeface="David" panose="020E0502060401010101" pitchFamily="34" charset="-79"/>
              </a:rPr>
              <a:t>קוק אגרת </a:t>
            </a:r>
            <a:r>
              <a:rPr lang="he-IL" sz="2000" b="1" u="sng" dirty="0" err="1" smtClean="0">
                <a:latin typeface="David" panose="020E0502060401010101" pitchFamily="34" charset="-79"/>
                <a:cs typeface="David" panose="020E0502060401010101" pitchFamily="34" charset="-79"/>
              </a:rPr>
              <a:t>קעז</a:t>
            </a:r>
            <a:endParaRPr lang="en-US" sz="2000" u="sng" dirty="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000" dirty="0">
                <a:latin typeface="David" panose="020E0502060401010101" pitchFamily="34" charset="-79"/>
                <a:cs typeface="David" panose="020E0502060401010101" pitchFamily="34" charset="-79"/>
              </a:rPr>
              <a:t>וזאת לדעת, </a:t>
            </a:r>
            <a:r>
              <a:rPr lang="he-IL" sz="2000" u="sng" dirty="0">
                <a:latin typeface="David" panose="020E0502060401010101" pitchFamily="34" charset="-79"/>
                <a:cs typeface="David" panose="020E0502060401010101" pitchFamily="34" charset="-79"/>
              </a:rPr>
              <a:t>שההיתר </a:t>
            </a:r>
            <a:r>
              <a:rPr lang="he-IL" sz="2000" b="1" u="sng" dirty="0">
                <a:latin typeface="David" panose="020E0502060401010101" pitchFamily="34" charset="-79"/>
                <a:cs typeface="David" panose="020E0502060401010101" pitchFamily="34" charset="-79"/>
              </a:rPr>
              <a:t>הנ"ל הנסמך על תיקון המכירה, שהוא נעשה רק בהוראת שעה ומצד ההכרח הגדול והעצום</a:t>
            </a:r>
            <a:r>
              <a:rPr lang="he-IL" sz="2000" dirty="0">
                <a:latin typeface="David" panose="020E0502060401010101" pitchFamily="34" charset="-79"/>
                <a:cs typeface="David" panose="020E0502060401010101" pitchFamily="34" charset="-79"/>
              </a:rPr>
              <a:t>, לא נתן להשתמש בו כי אם במה שנוגע ממש לעיקר קיום המושבות ומעמדן בארץ הקודש, דהיינו: עבודת הקרקע המוכרחת ומכירת יבול הארץ והנאתה כדרך כל השנים</a:t>
            </a:r>
            <a:r>
              <a:rPr lang="he-IL" sz="2000" dirty="0" smtClean="0">
                <a:latin typeface="David" panose="020E0502060401010101" pitchFamily="34" charset="-79"/>
                <a:cs typeface="David" panose="020E0502060401010101" pitchFamily="34" charset="-79"/>
              </a:rPr>
              <a:t>. </a:t>
            </a:r>
          </a:p>
          <a:p>
            <a:pPr algn="just">
              <a:lnSpc>
                <a:spcPct val="150000"/>
              </a:lnSpc>
              <a:buFont typeface="Wingdings" panose="05000000000000000000" pitchFamily="2" charset="2"/>
              <a:buChar char="q"/>
            </a:pPr>
            <a:r>
              <a:rPr lang="he-IL" sz="2000" b="1" u="sng" dirty="0" smtClean="0">
                <a:latin typeface="David" panose="020E0502060401010101" pitchFamily="34" charset="-79"/>
                <a:cs typeface="David" panose="020E0502060401010101" pitchFamily="34" charset="-79"/>
              </a:rPr>
              <a:t>אבל </a:t>
            </a:r>
            <a:r>
              <a:rPr lang="he-IL" sz="2000" b="1" u="sng" dirty="0">
                <a:latin typeface="David" panose="020E0502060401010101" pitchFamily="34" charset="-79"/>
                <a:cs typeface="David" panose="020E0502060401010101" pitchFamily="34" charset="-79"/>
              </a:rPr>
              <a:t>בכל הדברים שאינם נוגעים לעיקר יסוד הישוב, כגון: נטיעת גנות לשם פאר והרחבה וזריעת עניינים טפלים, שאינם מעלים ומורידים כל כך ביסוד מצב המושבות וכיו"ב, - חלילה לסמוך על זה ההיתר, שנאמר רק מפני דוחק הזמן.</a:t>
            </a:r>
            <a:r>
              <a:rPr lang="he-IL" sz="2000" u="sng" dirty="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וראוי לנו לעשות זכר לשביעית לשבות על כל פנים מעבודת הארץ ככל מה שיהיה אפשר לנו בלא השבתת סדרי מחית הישוב, ובפרט בדברים שהם רק בתור מותרות</a:t>
            </a:r>
            <a:r>
              <a:rPr lang="he-IL" sz="2000" dirty="0" smtClean="0">
                <a:latin typeface="David" panose="020E0502060401010101" pitchFamily="34" charset="-79"/>
                <a:cs typeface="David" panose="020E0502060401010101" pitchFamily="34" charset="-79"/>
              </a:rPr>
              <a:t>.</a:t>
            </a:r>
          </a:p>
          <a:p>
            <a:pPr algn="just">
              <a:lnSpc>
                <a:spcPct val="150000"/>
              </a:lnSpc>
              <a:buFont typeface="Wingdings" panose="05000000000000000000" pitchFamily="2" charset="2"/>
              <a:buChar char="q"/>
            </a:pPr>
            <a:endParaRPr lang="en-US" sz="2000"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457200" y="274638"/>
            <a:ext cx="8229600" cy="725470"/>
          </a:xfrm>
        </p:spPr>
        <p:txBody>
          <a:bodyPr>
            <a:noAutofit/>
          </a:bodyPr>
          <a:lstStyle/>
          <a:p>
            <a:pPr algn="ctr"/>
            <a:r>
              <a:rPr lang="he-IL" sz="2800" b="1" dirty="0" smtClean="0"/>
              <a:t/>
            </a:r>
            <a:br>
              <a:rPr lang="he-IL" sz="2800" b="1" dirty="0" smtClean="0"/>
            </a:br>
            <a:r>
              <a:rPr lang="en-US" sz="2800" b="1" dirty="0" smtClean="0"/>
              <a:t/>
            </a:r>
            <a:br>
              <a:rPr lang="en-US" sz="2800" b="1" dirty="0" smtClean="0"/>
            </a:br>
            <a:endParaRPr lang="he-IL" sz="2800" b="1" dirty="0"/>
          </a:p>
        </p:txBody>
      </p:sp>
      <p:sp>
        <p:nvSpPr>
          <p:cNvPr id="5" name="מציין מיקום תוכן 4"/>
          <p:cNvSpPr>
            <a:spLocks noGrp="1"/>
          </p:cNvSpPr>
          <p:nvPr>
            <p:ph idx="1"/>
          </p:nvPr>
        </p:nvSpPr>
        <p:spPr>
          <a:xfrm>
            <a:off x="395536" y="1071546"/>
            <a:ext cx="8568952" cy="5786454"/>
          </a:xfrm>
        </p:spPr>
        <p:txBody>
          <a:bodyPr>
            <a:normAutofit/>
          </a:bodyPr>
          <a:lstStyle/>
          <a:p>
            <a:pPr marL="0" indent="0" algn="just">
              <a:lnSpc>
                <a:spcPct val="170000"/>
              </a:lnSpc>
              <a:buNone/>
            </a:pPr>
            <a:r>
              <a:rPr lang="he-IL" sz="1800" b="1" u="sng" dirty="0" smtClean="0">
                <a:latin typeface="David" panose="020E0502060401010101" pitchFamily="34" charset="-79"/>
                <a:cs typeface="David" panose="020E0502060401010101" pitchFamily="34" charset="-79"/>
              </a:rPr>
              <a:t>הרב </a:t>
            </a:r>
            <a:r>
              <a:rPr lang="he-IL" sz="1800" b="1" u="sng" dirty="0">
                <a:latin typeface="David" panose="020E0502060401010101" pitchFamily="34" charset="-79"/>
                <a:cs typeface="David" panose="020E0502060401010101" pitchFamily="34" charset="-79"/>
              </a:rPr>
              <a:t>קוק אגרת </a:t>
            </a:r>
            <a:r>
              <a:rPr lang="he-IL" sz="1800" b="1" u="sng" dirty="0" err="1">
                <a:latin typeface="David" panose="020E0502060401010101" pitchFamily="34" charset="-79"/>
                <a:cs typeface="David" panose="020E0502060401010101" pitchFamily="34" charset="-79"/>
              </a:rPr>
              <a:t>קפט</a:t>
            </a:r>
            <a:endParaRPr lang="en-US" sz="1800" u="sng" dirty="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sz="1600" dirty="0">
                <a:latin typeface="David" panose="020E0502060401010101" pitchFamily="34" charset="-79"/>
                <a:cs typeface="David" panose="020E0502060401010101" pitchFamily="34" charset="-79"/>
              </a:rPr>
              <a:t>השי"ת היודע כל תעלומות רק הוא יודע את לבבי המר על גורל מצות השביעית, </a:t>
            </a:r>
            <a:r>
              <a:rPr lang="he-IL" sz="1600" b="1" u="sng" dirty="0" smtClean="0">
                <a:latin typeface="David" panose="020E0502060401010101" pitchFamily="34" charset="-79"/>
                <a:cs typeface="David" panose="020E0502060401010101" pitchFamily="34" charset="-79"/>
              </a:rPr>
              <a:t>אשר בכל לבבי ונפשי, ובכל חיי רוחי ונשמתי, הנני משתוקק וצמא לחזקה ולהחזיר עטרה ליושנה,</a:t>
            </a:r>
            <a:r>
              <a:rPr lang="he-IL" sz="1600" b="1" dirty="0" smtClean="0">
                <a:latin typeface="David" panose="020E0502060401010101" pitchFamily="34" charset="-79"/>
                <a:cs typeface="David" panose="020E0502060401010101" pitchFamily="34" charset="-79"/>
              </a:rPr>
              <a:t> </a:t>
            </a:r>
            <a:r>
              <a:rPr lang="he-IL" sz="1600" b="1" u="sng" dirty="0">
                <a:latin typeface="David" panose="020E0502060401010101" pitchFamily="34" charset="-79"/>
                <a:cs typeface="David" panose="020E0502060401010101" pitchFamily="34" charset="-79"/>
              </a:rPr>
              <a:t>ועיני רואות איך שאנחנו רחוקים עדיין מלהוציא אל הפועל את הדבר הגדול הזה</a:t>
            </a:r>
            <a:r>
              <a:rPr lang="he-IL" sz="1600" u="sng" dirty="0">
                <a:latin typeface="David" panose="020E0502060401010101" pitchFamily="34" charset="-79"/>
                <a:cs typeface="David" panose="020E0502060401010101" pitchFamily="34" charset="-79"/>
              </a:rPr>
              <a:t>. </a:t>
            </a:r>
            <a:endParaRPr lang="en-US" sz="1600" u="sng" dirty="0" smtClean="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sz="1600" dirty="0">
                <a:latin typeface="David" panose="020E0502060401010101" pitchFamily="34" charset="-79"/>
                <a:cs typeface="David" panose="020E0502060401010101" pitchFamily="34" charset="-79"/>
              </a:rPr>
              <a:t>יראה השי"ת בעניינו ויתקננו בעצת טובה מלפניו, </a:t>
            </a:r>
            <a:r>
              <a:rPr lang="he-IL" sz="1600" b="1" u="sng" dirty="0">
                <a:latin typeface="David" panose="020E0502060401010101" pitchFamily="34" charset="-79"/>
                <a:cs typeface="David" panose="020E0502060401010101" pitchFamily="34" charset="-79"/>
              </a:rPr>
              <a:t>שנוכל לעבדו על אדמת קדשו בלא שום מונע ומפריע כלל</a:t>
            </a:r>
            <a:r>
              <a:rPr lang="he-IL" sz="1600" b="1" dirty="0" smtClean="0">
                <a:latin typeface="David" panose="020E0502060401010101" pitchFamily="34" charset="-79"/>
                <a:cs typeface="David" panose="020E0502060401010101" pitchFamily="34" charset="-79"/>
              </a:rPr>
              <a:t>.</a:t>
            </a:r>
            <a:r>
              <a:rPr lang="he-IL" sz="1600" dirty="0" smtClean="0">
                <a:latin typeface="David" panose="020E0502060401010101" pitchFamily="34" charset="-79"/>
                <a:cs typeface="David" panose="020E0502060401010101" pitchFamily="34" charset="-79"/>
              </a:rPr>
              <a:t>....</a:t>
            </a:r>
          </a:p>
          <a:p>
            <a:pPr algn="just">
              <a:lnSpc>
                <a:spcPct val="170000"/>
              </a:lnSpc>
              <a:buFont typeface="Wingdings" panose="05000000000000000000" pitchFamily="2" charset="2"/>
              <a:buChar char="q"/>
            </a:pPr>
            <a:r>
              <a:rPr lang="he-IL" sz="1600" b="1" u="sng" dirty="0" smtClean="0">
                <a:latin typeface="David" panose="020E0502060401010101" pitchFamily="34" charset="-79"/>
                <a:cs typeface="David" panose="020E0502060401010101" pitchFamily="34" charset="-79"/>
              </a:rPr>
              <a:t>וע"ז </a:t>
            </a:r>
            <a:r>
              <a:rPr lang="he-IL" sz="1600" b="1" u="sng" dirty="0">
                <a:latin typeface="David" panose="020E0502060401010101" pitchFamily="34" charset="-79"/>
                <a:cs typeface="David" panose="020E0502060401010101" pitchFamily="34" charset="-79"/>
              </a:rPr>
              <a:t>לבי </a:t>
            </a:r>
            <a:r>
              <a:rPr lang="he-IL" sz="1600" b="1" u="sng" dirty="0" err="1">
                <a:latin typeface="David" panose="020E0502060401010101" pitchFamily="34" charset="-79"/>
                <a:cs typeface="David" panose="020E0502060401010101" pitchFamily="34" charset="-79"/>
              </a:rPr>
              <a:t>דוי</a:t>
            </a:r>
            <a:r>
              <a:rPr lang="he-IL" sz="1600" b="1" u="sng" dirty="0">
                <a:latin typeface="David" panose="020E0502060401010101" pitchFamily="34" charset="-79"/>
                <a:cs typeface="David" panose="020E0502060401010101" pitchFamily="34" charset="-79"/>
              </a:rPr>
              <a:t> על שאנו מוכרחים ללמד את העם להפקיע מצות שביעית, במקום שאנו חייבים תמיד להקים עדות ביעקב וללמד את ישראל להתחייב גם במצות שאפשר להפטר מהן</a:t>
            </a:r>
            <a:r>
              <a:rPr lang="he-IL" sz="1600" u="sng"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כמו ציצית </a:t>
            </a:r>
            <a:r>
              <a:rPr lang="he-IL" sz="1600" dirty="0" err="1">
                <a:latin typeface="David" panose="020E0502060401010101" pitchFamily="34" charset="-79"/>
                <a:cs typeface="David" panose="020E0502060401010101" pitchFamily="34" charset="-79"/>
              </a:rPr>
              <a:t>ותרומ"ע</a:t>
            </a:r>
            <a:r>
              <a:rPr lang="he-IL" sz="1600" dirty="0">
                <a:latin typeface="David" panose="020E0502060401010101" pitchFamily="34" charset="-79"/>
                <a:cs typeface="David" panose="020E0502060401010101" pitchFamily="34" charset="-79"/>
              </a:rPr>
              <a:t> ע"י הכנסה דרך </a:t>
            </a:r>
            <a:r>
              <a:rPr lang="he-IL" sz="1600" dirty="0" err="1">
                <a:latin typeface="David" panose="020E0502060401010101" pitchFamily="34" charset="-79"/>
                <a:cs typeface="David" panose="020E0502060401010101" pitchFamily="34" charset="-79"/>
              </a:rPr>
              <a:t>גחו"ק</a:t>
            </a:r>
            <a:r>
              <a:rPr lang="he-IL" sz="1600" dirty="0">
                <a:latin typeface="David" panose="020E0502060401010101" pitchFamily="34" charset="-79"/>
                <a:cs typeface="David" panose="020E0502060401010101" pitchFamily="34" charset="-79"/>
              </a:rPr>
              <a:t> וכיו"ב. </a:t>
            </a:r>
            <a:r>
              <a:rPr lang="he-IL" sz="1600" b="1" u="sng" dirty="0">
                <a:latin typeface="David" panose="020E0502060401010101" pitchFamily="34" charset="-79"/>
                <a:cs typeface="David" panose="020E0502060401010101" pitchFamily="34" charset="-79"/>
              </a:rPr>
              <a:t>ע"כ הנני מוכן </a:t>
            </a:r>
            <a:r>
              <a:rPr lang="he-IL" sz="1600" b="1" u="sng" dirty="0" err="1">
                <a:latin typeface="David" panose="020E0502060401010101" pitchFamily="34" charset="-79"/>
                <a:cs typeface="David" panose="020E0502060401010101" pitchFamily="34" charset="-79"/>
              </a:rPr>
              <a:t>בל"נ</a:t>
            </a:r>
            <a:r>
              <a:rPr lang="he-IL" sz="1600" b="1" u="sng" dirty="0">
                <a:latin typeface="David" panose="020E0502060401010101" pitchFamily="34" charset="-79"/>
                <a:cs typeface="David" panose="020E0502060401010101" pitchFamily="34" charset="-79"/>
              </a:rPr>
              <a:t> לעמוד על ימין כ"ג </a:t>
            </a:r>
            <a:r>
              <a:rPr lang="he-IL" sz="1600" b="1" u="sng" dirty="0" err="1">
                <a:latin typeface="David" panose="020E0502060401010101" pitchFamily="34" charset="-79"/>
                <a:cs typeface="David" panose="020E0502060401010101" pitchFamily="34" charset="-79"/>
              </a:rPr>
              <a:t>ידי"נ</a:t>
            </a:r>
            <a:r>
              <a:rPr lang="he-IL" sz="1600" b="1" u="sng" dirty="0">
                <a:latin typeface="David" panose="020E0502060401010101" pitchFamily="34" charset="-79"/>
                <a:cs typeface="David" panose="020E0502060401010101" pitchFamily="34" charset="-79"/>
              </a:rPr>
              <a:t> שליט"א ולהיות בצוותא עמו, אפילו לנסיעות רחוקות כמו לפריז וכיו"ב, אולי יחון ד', אולי ירחם עלינו, ונוכל להמציא </a:t>
            </a:r>
            <a:r>
              <a:rPr lang="he-IL" sz="1600" b="1" u="sng" dirty="0" err="1">
                <a:latin typeface="David" panose="020E0502060401010101" pitchFamily="34" charset="-79"/>
                <a:cs typeface="David" panose="020E0502060401010101" pitchFamily="34" charset="-79"/>
              </a:rPr>
              <a:t>לכה"פ</a:t>
            </a:r>
            <a:r>
              <a:rPr lang="he-IL" sz="1600" b="1" u="sng" dirty="0">
                <a:latin typeface="David" panose="020E0502060401010101" pitchFamily="34" charset="-79"/>
                <a:cs typeface="David" panose="020E0502060401010101" pitchFamily="34" charset="-79"/>
              </a:rPr>
              <a:t> עזר הגון לחלק גדול מאחינו היקרים, החפצים בכל לבם ונפשם לשמור את </a:t>
            </a:r>
            <a:r>
              <a:rPr lang="he-IL" sz="1600" b="1" u="sng" dirty="0" err="1">
                <a:latin typeface="David" panose="020E0502060401010101" pitchFamily="34" charset="-79"/>
                <a:cs typeface="David" panose="020E0502060401010101" pitchFamily="34" charset="-79"/>
              </a:rPr>
              <a:t>המצוה</a:t>
            </a:r>
            <a:r>
              <a:rPr lang="he-IL" sz="1600" b="1" u="sng" dirty="0">
                <a:latin typeface="David" panose="020E0502060401010101" pitchFamily="34" charset="-79"/>
                <a:cs typeface="David" panose="020E0502060401010101" pitchFamily="34" charset="-79"/>
              </a:rPr>
              <a:t> ולקיימה בלא שום הפקעה כלל</a:t>
            </a:r>
            <a:r>
              <a:rPr lang="he-IL" sz="1600" u="sng"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a:t>
            </a:r>
            <a:r>
              <a:rPr lang="he-IL" sz="1600" b="1" dirty="0">
                <a:latin typeface="David" panose="020E0502060401010101" pitchFamily="34" charset="-79"/>
                <a:cs typeface="David" panose="020E0502060401010101" pitchFamily="34" charset="-79"/>
              </a:rPr>
              <a:t>ואם חפץ ד' בידנו יצלח אז אין קץ לדבר הגדול הזה לקדושת שם שמים שיצא מזה בעז השי"ת,</a:t>
            </a:r>
            <a:r>
              <a:rPr lang="he-IL" sz="1600" dirty="0">
                <a:latin typeface="David" panose="020E0502060401010101" pitchFamily="34" charset="-79"/>
                <a:cs typeface="David" panose="020E0502060401010101" pitchFamily="34" charset="-79"/>
              </a:rPr>
              <a:t> ולחיזוק ימין יראי ד' שומעי בקול </a:t>
            </a:r>
            <a:r>
              <a:rPr lang="he-IL" sz="1600" dirty="0" smtClean="0">
                <a:latin typeface="David" panose="020E0502060401010101" pitchFamily="34" charset="-79"/>
                <a:cs typeface="David" panose="020E0502060401010101" pitchFamily="34" charset="-79"/>
              </a:rPr>
              <a:t>דברו...</a:t>
            </a:r>
            <a:endParaRPr lang="en-US" sz="1600"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4800" y="116632"/>
            <a:ext cx="8686800" cy="838200"/>
          </a:xfrm>
        </p:spPr>
        <p:txBody>
          <a:bodyPr>
            <a:noAutofit/>
          </a:bodyPr>
          <a:lstStyle/>
          <a:p>
            <a:pPr lvl="0" algn="ctr"/>
            <a:r>
              <a:rPr lang="he-IL" b="1" cap="none"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
            </a:r>
            <a:br>
              <a:rPr lang="he-IL" b="1" cap="none"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br>
            <a:r>
              <a:rPr lang="he-IL" b="1" cap="none"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עדיפות פירות אוצר בית דין </a:t>
            </a:r>
            <a:br>
              <a:rPr lang="he-IL" b="1" cap="none"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br>
            <a:r>
              <a:rPr lang="he-IL" b="1" cap="none"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על גידולי היתר מכירה</a:t>
            </a:r>
            <a:r>
              <a:rPr lang="en-US" b="1" cap="none"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
            </a:r>
            <a:br>
              <a:rPr lang="en-US" b="1" cap="none"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br>
            <a:endParaRPr lang="he-IL" b="1" cap="none"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304800" y="1340768"/>
            <a:ext cx="8686800" cy="5500702"/>
          </a:xfrm>
        </p:spPr>
        <p:txBody>
          <a:bodyPr>
            <a:normAutofit fontScale="55000" lnSpcReduction="20000"/>
          </a:bodyPr>
          <a:lstStyle/>
          <a:p>
            <a:pPr marL="0" indent="0" algn="just">
              <a:lnSpc>
                <a:spcPct val="170000"/>
              </a:lnSpc>
              <a:buNone/>
            </a:pPr>
            <a:r>
              <a:rPr lang="he-IL" b="1" u="sng" dirty="0" err="1" smtClean="0">
                <a:latin typeface="David" panose="020E0502060401010101" pitchFamily="34" charset="-79"/>
                <a:cs typeface="David" panose="020E0502060401010101" pitchFamily="34" charset="-79"/>
              </a:rPr>
              <a:t>הגר"ש</a:t>
            </a:r>
            <a:r>
              <a:rPr lang="he-IL" b="1" u="sng" dirty="0" smtClean="0">
                <a:latin typeface="David" panose="020E0502060401010101" pitchFamily="34" charset="-79"/>
                <a:cs typeface="David" panose="020E0502060401010101" pitchFamily="34" charset="-79"/>
              </a:rPr>
              <a:t> </a:t>
            </a:r>
            <a:r>
              <a:rPr lang="he-IL" b="1" u="sng" dirty="0">
                <a:latin typeface="David" panose="020E0502060401010101" pitchFamily="34" charset="-79"/>
                <a:cs typeface="David" panose="020E0502060401010101" pitchFamily="34" charset="-79"/>
              </a:rPr>
              <a:t>ישראלי </a:t>
            </a:r>
            <a:r>
              <a:rPr lang="he-IL" b="1" u="sng" dirty="0" smtClean="0">
                <a:latin typeface="David" panose="020E0502060401010101" pitchFamily="34" charset="-79"/>
                <a:cs typeface="David" panose="020E0502060401010101" pitchFamily="34" charset="-79"/>
              </a:rPr>
              <a:t>(חוות </a:t>
            </a:r>
            <a:r>
              <a:rPr lang="he-IL" b="1" u="sng" dirty="0">
                <a:latin typeface="David" panose="020E0502060401010101" pitchFamily="34" charset="-79"/>
                <a:cs typeface="David" panose="020E0502060401010101" pitchFamily="34" charset="-79"/>
              </a:rPr>
              <a:t>בנימין </a:t>
            </a:r>
            <a:r>
              <a:rPr lang="he-IL" b="1" u="sng" dirty="0" err="1">
                <a:latin typeface="David" panose="020E0502060401010101" pitchFamily="34" charset="-79"/>
                <a:cs typeface="David" panose="020E0502060401010101" pitchFamily="34" charset="-79"/>
              </a:rPr>
              <a:t>ח"ג</a:t>
            </a:r>
            <a:r>
              <a:rPr lang="he-IL" b="1" u="sng" dirty="0">
                <a:latin typeface="David" panose="020E0502060401010101" pitchFamily="34" charset="-79"/>
                <a:cs typeface="David" panose="020E0502060401010101" pitchFamily="34" charset="-79"/>
              </a:rPr>
              <a:t> סימן </a:t>
            </a:r>
            <a:r>
              <a:rPr lang="he-IL" b="1" u="sng" dirty="0" smtClean="0">
                <a:latin typeface="David" panose="020E0502060401010101" pitchFamily="34" charset="-79"/>
                <a:cs typeface="David" panose="020E0502060401010101" pitchFamily="34" charset="-79"/>
              </a:rPr>
              <a:t>צח)</a:t>
            </a:r>
            <a:endParaRPr lang="en-US" u="sng" dirty="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dirty="0">
                <a:latin typeface="David" panose="020E0502060401010101" pitchFamily="34" charset="-79"/>
                <a:cs typeface="David" panose="020E0502060401010101" pitchFamily="34" charset="-79"/>
              </a:rPr>
              <a:t>עם  התקרב שנת השמיטה, יש לציין בסיפוק שהולך וחודר הרצון לשמור על קיום שנת השמיטה כהלכתה. </a:t>
            </a:r>
            <a:r>
              <a:rPr lang="he-IL" b="1" u="sng" dirty="0">
                <a:latin typeface="David" panose="020E0502060401010101" pitchFamily="34" charset="-79"/>
                <a:cs typeface="David" panose="020E0502060401010101" pitchFamily="34" charset="-79"/>
              </a:rPr>
              <a:t>וזה תוך המגמה של צמצום השימוש בהיתר המכירה, כפי שהיה נהוג מאז התחדש היישוב מרוב דוחק של צורך הקיום</a:t>
            </a:r>
            <a:r>
              <a:rPr lang="he-IL" u="sng"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 כבר תקופה די ארוכה בפרט מאז קום המדינה וריבוי היישובים החקלאיים הולכת ומתחזקת הנטייה למעט כמה שאפשר בשימוש בהיתר זה</a:t>
            </a:r>
            <a:r>
              <a:rPr lang="he-IL" dirty="0" smtClean="0">
                <a:latin typeface="David" panose="020E0502060401010101" pitchFamily="34" charset="-79"/>
                <a:cs typeface="David" panose="020E0502060401010101" pitchFamily="34" charset="-79"/>
              </a:rPr>
              <a:t>...</a:t>
            </a:r>
            <a:endParaRPr lang="en-US" dirty="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b="1" u="sng" dirty="0">
                <a:latin typeface="David" panose="020E0502060401010101" pitchFamily="34" charset="-79"/>
                <a:cs typeface="David" panose="020E0502060401010101" pitchFamily="34" charset="-79"/>
              </a:rPr>
              <a:t>אקדים ואומר, שגם כיום לא ניתן לוותר באופן מוחלט על השימוש בהיתר המכירה</a:t>
            </a:r>
            <a:r>
              <a:rPr lang="he-IL" u="sng"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שכן צריך להדגיש, </a:t>
            </a:r>
            <a:r>
              <a:rPr lang="he-IL" b="1" u="sng" dirty="0">
                <a:latin typeface="David" panose="020E0502060401010101" pitchFamily="34" charset="-79"/>
                <a:cs typeface="David" panose="020E0502060401010101" pitchFamily="34" charset="-79"/>
              </a:rPr>
              <a:t>שמבחינה הלכתית אין פגם במכירה למרות שרבו המערערים עליה</a:t>
            </a:r>
            <a:r>
              <a:rPr lang="he-IL" u="sng" dirty="0">
                <a:latin typeface="David" panose="020E0502060401010101" pitchFamily="34" charset="-79"/>
                <a:cs typeface="David" panose="020E0502060401010101" pitchFamily="34" charset="-79"/>
              </a:rPr>
              <a:t>... ואשר על כן, </a:t>
            </a:r>
            <a:r>
              <a:rPr lang="he-IL" b="1" u="sng" dirty="0">
                <a:latin typeface="David" panose="020E0502060401010101" pitchFamily="34" charset="-79"/>
                <a:cs typeface="David" panose="020E0502060401010101" pitchFamily="34" charset="-79"/>
              </a:rPr>
              <a:t>כל עוד תהי' זו מצומצמת רק לשטחים קטנים ביותר, אין לראות בזה פגם</a:t>
            </a:r>
            <a:r>
              <a:rPr lang="he-IL" b="1"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כדרך שלעתים ניתן להשתמש בשירות נכרים במקרים מסוימים אחרים. </a:t>
            </a:r>
            <a:endParaRPr lang="en-US" dirty="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r>
              <a:rPr lang="he-IL" dirty="0">
                <a:latin typeface="David" panose="020E0502060401010101" pitchFamily="34" charset="-79"/>
                <a:cs typeface="David" panose="020E0502060401010101" pitchFamily="34" charset="-79"/>
              </a:rPr>
              <a:t>בדברינו הבאים נייחד את הדיבור </a:t>
            </a:r>
            <a:r>
              <a:rPr lang="he-IL" b="1" dirty="0">
                <a:latin typeface="David" panose="020E0502060401010101" pitchFamily="34" charset="-79"/>
                <a:cs typeface="David" panose="020E0502060401010101" pitchFamily="34" charset="-79"/>
              </a:rPr>
              <a:t>על </a:t>
            </a:r>
            <a:r>
              <a:rPr lang="he-IL" b="1" u="sng" dirty="0">
                <a:latin typeface="David" panose="020E0502060401010101" pitchFamily="34" charset="-79"/>
                <a:cs typeface="David" panose="020E0502060401010101" pitchFamily="34" charset="-79"/>
              </a:rPr>
              <a:t>הרחבת השימוש במערך של "שלוחי בית דין", שיכול לפתור במידה חשובה את השימוש ההלכתי הנכון ביבול של עצי פרי,</a:t>
            </a:r>
            <a:r>
              <a:rPr lang="he-IL" dirty="0">
                <a:latin typeface="David" panose="020E0502060401010101" pitchFamily="34" charset="-79"/>
                <a:cs typeface="David" panose="020E0502060401010101" pitchFamily="34" charset="-79"/>
              </a:rPr>
              <a:t> </a:t>
            </a:r>
            <a:r>
              <a:rPr lang="he-IL" dirty="0" err="1">
                <a:latin typeface="David" panose="020E0502060401010101" pitchFamily="34" charset="-79"/>
                <a:cs typeface="David" panose="020E0502060401010101" pitchFamily="34" charset="-79"/>
              </a:rPr>
              <a:t>שהישמרו</a:t>
            </a:r>
            <a:r>
              <a:rPr lang="he-IL" dirty="0">
                <a:latin typeface="David" panose="020E0502060401010101" pitchFamily="34" charset="-79"/>
                <a:cs typeface="David" panose="020E0502060401010101" pitchFamily="34" charset="-79"/>
              </a:rPr>
              <a:t> בקדושתם, ועם זאת החקלאי יוכל למצוא מסביב לזה אמצעי מכניס לקיומו.  </a:t>
            </a:r>
            <a:r>
              <a:rPr lang="he-IL" b="1" dirty="0" smtClean="0">
                <a:latin typeface="David" panose="020E0502060401010101" pitchFamily="34" charset="-79"/>
                <a:cs typeface="David" panose="020E0502060401010101" pitchFamily="34" charset="-79"/>
              </a:rPr>
              <a:t>כן </a:t>
            </a:r>
            <a:r>
              <a:rPr lang="he-IL" b="1" dirty="0">
                <a:latin typeface="David" panose="020E0502060401010101" pitchFamily="34" charset="-79"/>
                <a:cs typeface="David" panose="020E0502060401010101" pitchFamily="34" charset="-79"/>
              </a:rPr>
              <a:t>נדבר </a:t>
            </a:r>
            <a:endParaRPr lang="en-US" dirty="0">
              <a:latin typeface="David" panose="020E0502060401010101" pitchFamily="34" charset="-79"/>
              <a:cs typeface="David" panose="020E0502060401010101" pitchFamily="34" charset="-79"/>
            </a:endParaRPr>
          </a:p>
          <a:p>
            <a:pPr algn="just">
              <a:lnSpc>
                <a:spcPct val="170000"/>
              </a:lnSpc>
              <a:buFont typeface="Wingdings" panose="05000000000000000000" pitchFamily="2" charset="2"/>
              <a:buChar char="q"/>
            </a:pPr>
            <a:endParaRPr lang="he-IL"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תוכן 4"/>
          <p:cNvSpPr>
            <a:spLocks noGrp="1"/>
          </p:cNvSpPr>
          <p:nvPr>
            <p:ph idx="1"/>
          </p:nvPr>
        </p:nvSpPr>
        <p:spPr>
          <a:xfrm>
            <a:off x="304800" y="1052736"/>
            <a:ext cx="8686800" cy="5303838"/>
          </a:xfrm>
        </p:spPr>
        <p:txBody>
          <a:bodyPr>
            <a:noAutofit/>
          </a:bodyPr>
          <a:lstStyle/>
          <a:p>
            <a:pPr marL="0" indent="0" algn="just">
              <a:lnSpc>
                <a:spcPct val="160000"/>
              </a:lnSpc>
              <a:buNone/>
            </a:pPr>
            <a:r>
              <a:rPr lang="he-IL" sz="2400" b="1" u="sng" dirty="0" err="1" smtClean="0">
                <a:latin typeface="David" panose="020E0502060401010101" pitchFamily="34" charset="-79"/>
                <a:cs typeface="David" panose="020E0502060401010101" pitchFamily="34" charset="-79"/>
              </a:rPr>
              <a:t>הגר"ש</a:t>
            </a:r>
            <a:r>
              <a:rPr lang="he-IL" sz="2400" b="1" u="sng" dirty="0" smtClean="0">
                <a:latin typeface="David" panose="020E0502060401010101" pitchFamily="34" charset="-79"/>
                <a:cs typeface="David" panose="020E0502060401010101" pitchFamily="34" charset="-79"/>
              </a:rPr>
              <a:t> ישראלי (חוות בנימין </a:t>
            </a:r>
            <a:r>
              <a:rPr lang="he-IL" sz="2400" b="1" u="sng" dirty="0" err="1" smtClean="0">
                <a:latin typeface="David" panose="020E0502060401010101" pitchFamily="34" charset="-79"/>
                <a:cs typeface="David" panose="020E0502060401010101" pitchFamily="34" charset="-79"/>
              </a:rPr>
              <a:t>ח"ג</a:t>
            </a:r>
            <a:r>
              <a:rPr lang="he-IL" sz="2400" b="1" u="sng" dirty="0" smtClean="0">
                <a:latin typeface="David" panose="020E0502060401010101" pitchFamily="34" charset="-79"/>
                <a:cs typeface="David" panose="020E0502060401010101" pitchFamily="34" charset="-79"/>
              </a:rPr>
              <a:t> סימן צח</a:t>
            </a:r>
            <a:r>
              <a:rPr lang="he-IL" sz="2400" b="1"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algn="just">
              <a:lnSpc>
                <a:spcPct val="160000"/>
              </a:lnSpc>
              <a:buFont typeface="Wingdings" panose="05000000000000000000" pitchFamily="2" charset="2"/>
              <a:buChar char="q"/>
            </a:pPr>
            <a:r>
              <a:rPr lang="he-IL" sz="2400" u="sng" dirty="0" smtClean="0">
                <a:latin typeface="David" panose="020E0502060401010101" pitchFamily="34" charset="-79"/>
                <a:cs typeface="David" panose="020E0502060401010101" pitchFamily="34" charset="-79"/>
              </a:rPr>
              <a:t>שלוחי בית דין</a:t>
            </a:r>
          </a:p>
          <a:p>
            <a:pPr marL="457200" lvl="1" indent="0" algn="just">
              <a:lnSpc>
                <a:spcPct val="160000"/>
              </a:lnSpc>
              <a:buNone/>
            </a:pPr>
            <a:r>
              <a:rPr lang="he-IL" sz="2000" dirty="0" smtClean="0">
                <a:latin typeface="David" panose="020E0502060401010101" pitchFamily="34" charset="-79"/>
                <a:cs typeface="David" panose="020E0502060401010101" pitchFamily="34" charset="-79"/>
              </a:rPr>
              <a:t>זוהי </a:t>
            </a:r>
            <a:r>
              <a:rPr lang="he-IL" sz="2000" b="1" dirty="0" smtClean="0">
                <a:latin typeface="David" panose="020E0502060401010101" pitchFamily="34" charset="-79"/>
                <a:cs typeface="David" panose="020E0502060401010101" pitchFamily="34" charset="-79"/>
              </a:rPr>
              <a:t>עצה הגונה</a:t>
            </a:r>
            <a:r>
              <a:rPr lang="he-IL" sz="2000" dirty="0" smtClean="0">
                <a:latin typeface="David" panose="020E0502060401010101" pitchFamily="34" charset="-79"/>
                <a:cs typeface="David" panose="020E0502060401010101" pitchFamily="34" charset="-79"/>
              </a:rPr>
              <a:t> שועדות השמיטה שיפעלו בשנה השביעית יתנהגו באופן זה </a:t>
            </a:r>
            <a:r>
              <a:rPr lang="he-IL" sz="2000" b="1" dirty="0" smtClean="0">
                <a:latin typeface="David" panose="020E0502060401010101" pitchFamily="34" charset="-79"/>
                <a:cs typeface="David" panose="020E0502060401010101" pitchFamily="34" charset="-79"/>
              </a:rPr>
              <a:t>ותהיה זו תקנה גם לצרכנים בערים וגם תקנה לחקלאים</a:t>
            </a:r>
            <a:r>
              <a:rPr lang="he-IL" sz="2000" dirty="0" smtClean="0">
                <a:latin typeface="David" panose="020E0502060401010101" pitchFamily="34" charset="-79"/>
                <a:cs typeface="David" panose="020E0502060401010101" pitchFamily="34" charset="-79"/>
              </a:rPr>
              <a:t> למצוא מחיתם מבלי שיצטרכו להיזקק לקופות של צדקה....</a:t>
            </a:r>
          </a:p>
          <a:p>
            <a:pPr>
              <a:lnSpc>
                <a:spcPct val="160000"/>
              </a:lnSpc>
              <a:buFont typeface="Wingdings" panose="05000000000000000000" pitchFamily="2" charset="2"/>
              <a:buChar char="q"/>
            </a:pPr>
            <a:r>
              <a:rPr lang="he-IL" sz="2400" u="sng" dirty="0" smtClean="0">
                <a:latin typeface="David" panose="020E0502060401010101" pitchFamily="34" charset="-79"/>
                <a:cs typeface="David" panose="020E0502060401010101" pitchFamily="34" charset="-79"/>
              </a:rPr>
              <a:t>חממות</a:t>
            </a:r>
          </a:p>
          <a:p>
            <a:pPr marL="457200" lvl="1" indent="0" algn="just">
              <a:lnSpc>
                <a:spcPct val="160000"/>
              </a:lnSpc>
              <a:buNone/>
            </a:pPr>
            <a:r>
              <a:rPr lang="he-IL" sz="2000" dirty="0" smtClean="0">
                <a:latin typeface="David" panose="020E0502060401010101" pitchFamily="34" charset="-79"/>
                <a:cs typeface="David" panose="020E0502060401010101" pitchFamily="34" charset="-79"/>
              </a:rPr>
              <a:t>ונעיר עוד שגם </a:t>
            </a:r>
            <a:r>
              <a:rPr lang="he-IL" sz="2000" dirty="0" err="1" smtClean="0">
                <a:latin typeface="David" panose="020E0502060401010101" pitchFamily="34" charset="-79"/>
                <a:cs typeface="David" panose="020E0502060401010101" pitchFamily="34" charset="-79"/>
              </a:rPr>
              <a:t>החזו"א</a:t>
            </a:r>
            <a:r>
              <a:rPr lang="he-IL" sz="2000" dirty="0" smtClean="0">
                <a:latin typeface="David" panose="020E0502060401010101" pitchFamily="34" charset="-79"/>
                <a:cs typeface="David" panose="020E0502060401010101" pitchFamily="34" charset="-79"/>
              </a:rPr>
              <a:t> </a:t>
            </a:r>
            <a:r>
              <a:rPr lang="he-IL" sz="2000" dirty="0" err="1" smtClean="0">
                <a:latin typeface="David" panose="020E0502060401010101" pitchFamily="34" charset="-79"/>
                <a:cs typeface="David" panose="020E0502060401010101" pitchFamily="34" charset="-79"/>
              </a:rPr>
              <a:t>מיקל</a:t>
            </a:r>
            <a:r>
              <a:rPr lang="he-IL" sz="2000" dirty="0" smtClean="0">
                <a:latin typeface="David" panose="020E0502060401010101" pitchFamily="34" charset="-79"/>
                <a:cs typeface="David" panose="020E0502060401010101" pitchFamily="34" charset="-79"/>
              </a:rPr>
              <a:t> בעציץ שאינו נקוב בתוך הבית ומאחר שבעלי החממות מציע </a:t>
            </a:r>
            <a:r>
              <a:rPr lang="he-IL" sz="2000" dirty="0" smtClean="0">
                <a:latin typeface="David" panose="020E0502060401010101" pitchFamily="34" charset="-79"/>
                <a:cs typeface="David" panose="020E0502060401010101" pitchFamily="34" charset="-79"/>
              </a:rPr>
              <a:t>יריעות </a:t>
            </a:r>
            <a:r>
              <a:rPr lang="he-IL" sz="2000" dirty="0" smtClean="0">
                <a:latin typeface="David" panose="020E0502060401010101" pitchFamily="34" charset="-79"/>
                <a:cs typeface="David" panose="020E0502060401010101" pitchFamily="34" charset="-79"/>
              </a:rPr>
              <a:t>ניילון על פני כל מרחב החממות לצורך כל ההידורים,  </a:t>
            </a:r>
            <a:r>
              <a:rPr lang="he-IL" sz="2000" b="1" dirty="0" smtClean="0">
                <a:latin typeface="David" panose="020E0502060401010101" pitchFamily="34" charset="-79"/>
                <a:cs typeface="David" panose="020E0502060401010101" pitchFamily="34" charset="-79"/>
              </a:rPr>
              <a:t>בזה לכל הדעות הגידולים מותרים</a:t>
            </a:r>
            <a:r>
              <a:rPr lang="he-IL" sz="2000" dirty="0" smtClean="0">
                <a:latin typeface="David" panose="020E0502060401010101" pitchFamily="34" charset="-79"/>
                <a:cs typeface="David" panose="020E0502060401010101" pitchFamily="34" charset="-79"/>
              </a:rPr>
              <a:t> </a:t>
            </a:r>
            <a:r>
              <a:rPr lang="he-IL" sz="2000" b="1" dirty="0" smtClean="0">
                <a:latin typeface="David" panose="020E0502060401010101" pitchFamily="34" charset="-79"/>
                <a:cs typeface="David" panose="020E0502060401010101" pitchFamily="34" charset="-79"/>
              </a:rPr>
              <a:t>והמחמיר בזה אינו אלא </a:t>
            </a:r>
            <a:r>
              <a:rPr lang="he-IL" sz="2000" b="1" dirty="0" err="1" smtClean="0">
                <a:latin typeface="David" panose="020E0502060401010101" pitchFamily="34" charset="-79"/>
                <a:cs typeface="David" panose="020E0502060401010101" pitchFamily="34" charset="-79"/>
              </a:rPr>
              <a:t>מהמיקל</a:t>
            </a:r>
            <a:r>
              <a:rPr lang="he-IL" sz="2000" b="1" dirty="0" smtClean="0">
                <a:latin typeface="David" panose="020E0502060401010101" pitchFamily="34" charset="-79"/>
                <a:cs typeface="David" panose="020E0502060401010101" pitchFamily="34" charset="-79"/>
              </a:rPr>
              <a:t> במצוות וחי אחיך עמך מחזק די עם הנכר להרחיב ולחזק חנייתם בארץ וד"ל</a:t>
            </a:r>
            <a:endParaRPr lang="en-US" sz="2000" dirty="0" smtClean="0">
              <a:latin typeface="David" panose="020E0502060401010101" pitchFamily="34" charset="-79"/>
              <a:cs typeface="David" panose="020E0502060401010101" pitchFamily="34" charset="-79"/>
            </a:endParaRPr>
          </a:p>
          <a:p>
            <a:pPr algn="just">
              <a:lnSpc>
                <a:spcPct val="160000"/>
              </a:lnSpc>
            </a:pPr>
            <a:endParaRPr lang="he-IL" sz="2400"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27584" y="1988841"/>
            <a:ext cx="7632848" cy="2431435"/>
          </a:xfrm>
          <a:prstGeom prst="rect">
            <a:avLst/>
          </a:prstGeom>
        </p:spPr>
        <p:txBody>
          <a:bodyPr wrap="square">
            <a:spAutoFit/>
          </a:bodyPr>
          <a:lstStyle/>
          <a:p>
            <a:pPr algn="just">
              <a:lnSpc>
                <a:spcPct val="150000"/>
              </a:lnSpc>
              <a:defRPr/>
            </a:pPr>
            <a:r>
              <a:rPr lang="he-IL" sz="2000" dirty="0">
                <a:latin typeface="David" panose="020E0502060401010101" pitchFamily="34" charset="-79"/>
                <a:cs typeface="David" panose="020E0502060401010101" pitchFamily="34" charset="-79"/>
              </a:rPr>
              <a:t>ובלבד שלא יוציא ח"ו לעז על היתר </a:t>
            </a:r>
            <a:r>
              <a:rPr lang="he-IL" sz="2000" dirty="0" smtClean="0">
                <a:latin typeface="David" panose="020E0502060401010101" pitchFamily="34" charset="-79"/>
                <a:cs typeface="David" panose="020E0502060401010101" pitchFamily="34" charset="-79"/>
              </a:rPr>
              <a:t>המכירה, </a:t>
            </a:r>
            <a:r>
              <a:rPr lang="he-IL" sz="2000" dirty="0" err="1" smtClean="0">
                <a:latin typeface="David" panose="020E0502060401010101" pitchFamily="34" charset="-79"/>
                <a:cs typeface="David" panose="020E0502060401010101" pitchFamily="34" charset="-79"/>
              </a:rPr>
              <a:t>שהתירים</a:t>
            </a:r>
            <a:r>
              <a:rPr lang="he-IL" sz="2000" dirty="0" smtClean="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כאלה אנו נוהגים בדברים חמורים </a:t>
            </a:r>
            <a:r>
              <a:rPr lang="he-IL" sz="2000" dirty="0" smtClean="0">
                <a:latin typeface="David" panose="020E0502060401010101" pitchFamily="34" charset="-79"/>
                <a:cs typeface="David" panose="020E0502060401010101" pitchFamily="34" charset="-79"/>
              </a:rPr>
              <a:t>מאד, בבכור </a:t>
            </a:r>
            <a:r>
              <a:rPr lang="he-IL" sz="2000" dirty="0">
                <a:latin typeface="David" panose="020E0502060401010101" pitchFamily="34" charset="-79"/>
                <a:cs typeface="David" panose="020E0502060401010101" pitchFamily="34" charset="-79"/>
              </a:rPr>
              <a:t>לעניין קדשים </a:t>
            </a:r>
            <a:r>
              <a:rPr lang="he-IL" sz="2000" dirty="0" smtClean="0">
                <a:latin typeface="David" panose="020E0502060401010101" pitchFamily="34" charset="-79"/>
                <a:cs typeface="David" panose="020E0502060401010101" pitchFamily="34" charset="-79"/>
              </a:rPr>
              <a:t>בחוץ, שבכרת </a:t>
            </a:r>
            <a:r>
              <a:rPr lang="he-IL" sz="2000" dirty="0">
                <a:latin typeface="David" panose="020E0502060401010101" pitchFamily="34" charset="-79"/>
                <a:cs typeface="David" panose="020E0502060401010101" pitchFamily="34" charset="-79"/>
              </a:rPr>
              <a:t>לכמה </a:t>
            </a:r>
            <a:r>
              <a:rPr lang="he-IL" sz="2000" dirty="0" err="1">
                <a:latin typeface="David" panose="020E0502060401010101" pitchFamily="34" charset="-79"/>
                <a:cs typeface="David" panose="020E0502060401010101" pitchFamily="34" charset="-79"/>
              </a:rPr>
              <a:t>רבוותא</a:t>
            </a:r>
            <a:r>
              <a:rPr lang="he-IL" sz="2000" dirty="0">
                <a:latin typeface="David" panose="020E0502060401010101" pitchFamily="34" charset="-79"/>
                <a:cs typeface="David" panose="020E0502060401010101" pitchFamily="34" charset="-79"/>
              </a:rPr>
              <a:t> גם </a:t>
            </a:r>
            <a:r>
              <a:rPr lang="he-IL" sz="2000" dirty="0" err="1">
                <a:latin typeface="David" panose="020E0502060401010101" pitchFamily="34" charset="-79"/>
                <a:cs typeface="David" panose="020E0502060401010101" pitchFamily="34" charset="-79"/>
              </a:rPr>
              <a:t>בזה"ז</a:t>
            </a:r>
            <a:r>
              <a:rPr lang="he-IL" sz="2000" dirty="0">
                <a:latin typeface="David" panose="020E0502060401010101" pitchFamily="34" charset="-79"/>
                <a:cs typeface="David" panose="020E0502060401010101" pitchFamily="34" charset="-79"/>
              </a:rPr>
              <a:t>, ועוד </a:t>
            </a:r>
            <a:r>
              <a:rPr lang="he-IL" sz="2000" dirty="0" smtClean="0">
                <a:latin typeface="David" panose="020E0502060401010101" pitchFamily="34" charset="-79"/>
                <a:cs typeface="David" panose="020E0502060401010101" pitchFamily="34" charset="-79"/>
              </a:rPr>
              <a:t>כמה מילי</a:t>
            </a:r>
            <a:r>
              <a:rPr lang="he-IL" sz="2000" dirty="0">
                <a:latin typeface="David" panose="020E0502060401010101" pitchFamily="34" charset="-79"/>
                <a:cs typeface="David" panose="020E0502060401010101" pitchFamily="34" charset="-79"/>
              </a:rPr>
              <a:t>, חמץ ושבת </a:t>
            </a:r>
            <a:r>
              <a:rPr lang="he-IL" sz="2000" dirty="0" err="1">
                <a:latin typeface="David" panose="020E0502060401010101" pitchFamily="34" charset="-79"/>
                <a:cs typeface="David" panose="020E0502060401010101" pitchFamily="34" charset="-79"/>
              </a:rPr>
              <a:t>ורבית</a:t>
            </a:r>
            <a:r>
              <a:rPr lang="he-IL" sz="2000" dirty="0">
                <a:latin typeface="David" panose="020E0502060401010101" pitchFamily="34" charset="-79"/>
                <a:cs typeface="David" panose="020E0502060401010101" pitchFamily="34" charset="-79"/>
              </a:rPr>
              <a:t>. ובאמת אין </a:t>
            </a:r>
            <a:r>
              <a:rPr lang="he-IL" sz="2000" dirty="0" smtClean="0">
                <a:latin typeface="David" panose="020E0502060401010101" pitchFamily="34" charset="-79"/>
                <a:cs typeface="David" panose="020E0502060401010101" pitchFamily="34" charset="-79"/>
              </a:rPr>
              <a:t>זו הערמה</a:t>
            </a:r>
            <a:r>
              <a:rPr lang="he-IL" sz="2000" dirty="0">
                <a:latin typeface="David" panose="020E0502060401010101" pitchFamily="34" charset="-79"/>
                <a:cs typeface="David" panose="020E0502060401010101" pitchFamily="34" charset="-79"/>
              </a:rPr>
              <a:t>, כי ניחא לישראל </a:t>
            </a:r>
            <a:r>
              <a:rPr lang="he-IL" sz="2000" dirty="0" err="1">
                <a:latin typeface="David" panose="020E0502060401010101" pitchFamily="34" charset="-79"/>
                <a:cs typeface="David" panose="020E0502060401010101" pitchFamily="34" charset="-79"/>
              </a:rPr>
              <a:t>לאפקועי</a:t>
            </a:r>
            <a:r>
              <a:rPr lang="he-IL" sz="2000" dirty="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האיסור </a:t>
            </a:r>
            <a:r>
              <a:rPr lang="he-IL" sz="2000" dirty="0" err="1" smtClean="0">
                <a:latin typeface="David" panose="020E0502060401010101" pitchFamily="34" charset="-79"/>
                <a:cs typeface="David" panose="020E0502060401010101" pitchFamily="34" charset="-79"/>
              </a:rPr>
              <a:t>ומשו"ה</a:t>
            </a:r>
            <a:r>
              <a:rPr lang="he-IL" sz="2000" dirty="0" smtClean="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גמרו ומקנו.</a:t>
            </a:r>
            <a:endParaRPr lang="en-US" sz="2000" dirty="0">
              <a:latin typeface="David" panose="020E0502060401010101" pitchFamily="34" charset="-79"/>
              <a:cs typeface="David" panose="020E0502060401010101" pitchFamily="34" charset="-79"/>
            </a:endParaRPr>
          </a:p>
          <a:p>
            <a:pPr algn="just">
              <a:defRPr/>
            </a:pPr>
            <a:endParaRPr lang="he-IL" sz="3200" dirty="0"/>
          </a:p>
        </p:txBody>
      </p:sp>
      <p:sp>
        <p:nvSpPr>
          <p:cNvPr id="4" name="מלבן 3"/>
          <p:cNvSpPr/>
          <p:nvPr/>
        </p:nvSpPr>
        <p:spPr>
          <a:xfrm>
            <a:off x="6602319" y="1691516"/>
            <a:ext cx="1826141" cy="369332"/>
          </a:xfrm>
          <a:prstGeom prst="rect">
            <a:avLst/>
          </a:prstGeom>
        </p:spPr>
        <p:txBody>
          <a:bodyPr wrap="none">
            <a:spAutoFit/>
          </a:bodyPr>
          <a:lstStyle/>
          <a:p>
            <a:r>
              <a:rPr lang="he-IL" b="1" u="sng" dirty="0">
                <a:latin typeface="David" panose="020E0502060401010101" pitchFamily="34" charset="-79"/>
                <a:cs typeface="David" panose="020E0502060401010101" pitchFamily="34" charset="-79"/>
              </a:rPr>
              <a:t>הרב קוק אגרת </a:t>
            </a:r>
            <a:r>
              <a:rPr lang="he-IL" b="1" u="sng" dirty="0" err="1">
                <a:latin typeface="David" panose="020E0502060401010101" pitchFamily="34" charset="-79"/>
                <a:cs typeface="David" panose="020E0502060401010101" pitchFamily="34" charset="-79"/>
              </a:rPr>
              <a:t>שיב</a:t>
            </a:r>
            <a:endParaRPr lang="he-IL" u="sng" dirty="0">
              <a:latin typeface="David" panose="020E0502060401010101" pitchFamily="34" charset="-79"/>
              <a:cs typeface="David" panose="020E0502060401010101" pitchFamily="34" charset="-79"/>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idx="1"/>
          </p:nvPr>
        </p:nvSpPr>
        <p:spPr>
          <a:xfrm>
            <a:off x="251520" y="1596612"/>
            <a:ext cx="8686800" cy="3199807"/>
          </a:xfrm>
        </p:spPr>
        <p:txBody>
          <a:bodyPr>
            <a:normAutofit/>
          </a:bodyPr>
          <a:lstStyle/>
          <a:p>
            <a:pPr algn="just">
              <a:lnSpc>
                <a:spcPct val="160000"/>
              </a:lnSpc>
              <a:buFont typeface="Wingdings" panose="05000000000000000000" pitchFamily="2" charset="2"/>
              <a:buChar char="q"/>
            </a:pPr>
            <a:r>
              <a:rPr lang="he-IL" sz="2000" b="1" u="sng" dirty="0" smtClean="0">
                <a:latin typeface="David" panose="020E0502060401010101" pitchFamily="34" charset="-79"/>
                <a:cs typeface="David" panose="020E0502060401010101" pitchFamily="34" charset="-79"/>
              </a:rPr>
              <a:t>אבל </a:t>
            </a:r>
            <a:r>
              <a:rPr lang="he-IL" sz="2000" b="1" u="sng" dirty="0">
                <a:latin typeface="David" panose="020E0502060401010101" pitchFamily="34" charset="-79"/>
                <a:cs typeface="David" panose="020E0502060401010101" pitchFamily="34" charset="-79"/>
              </a:rPr>
              <a:t>עלינו לעשות </a:t>
            </a:r>
            <a:r>
              <a:rPr lang="he-IL" sz="2000" b="1" u="sng" dirty="0" err="1">
                <a:latin typeface="David" panose="020E0502060401010101" pitchFamily="34" charset="-79"/>
                <a:cs typeface="David" panose="020E0502060401010101" pitchFamily="34" charset="-79"/>
              </a:rPr>
              <a:t>הכל</a:t>
            </a:r>
            <a:r>
              <a:rPr lang="he-IL" sz="2000" b="1" u="sng" dirty="0">
                <a:latin typeface="David" panose="020E0502060401010101" pitchFamily="34" charset="-79"/>
                <a:cs typeface="David" panose="020E0502060401010101" pitchFamily="34" charset="-79"/>
              </a:rPr>
              <a:t> בדרך שלו' ובדרך כבוד </a:t>
            </a:r>
            <a:r>
              <a:rPr lang="he-IL" sz="2000" b="1" u="sng" dirty="0" smtClean="0">
                <a:latin typeface="David" panose="020E0502060401010101" pitchFamily="34" charset="-79"/>
                <a:cs typeface="David" panose="020E0502060401010101" pitchFamily="34" charset="-79"/>
              </a:rPr>
              <a:t>ואהבה, לשמו </a:t>
            </a:r>
            <a:r>
              <a:rPr lang="he-IL" sz="2000" b="1" u="sng" dirty="0" err="1">
                <a:latin typeface="David" panose="020E0502060401010101" pitchFamily="34" charset="-79"/>
                <a:cs typeface="David" panose="020E0502060401010101" pitchFamily="34" charset="-79"/>
              </a:rPr>
              <a:t>ית</a:t>
            </a:r>
            <a:r>
              <a:rPr lang="he-IL" sz="2000" b="1" u="sng" dirty="0">
                <a:latin typeface="David" panose="020E0502060401010101" pitchFamily="34" charset="-79"/>
                <a:cs typeface="David" panose="020E0502060401010101" pitchFamily="34" charset="-79"/>
              </a:rPr>
              <a:t>' ולאה"ק וליושבים עלי' ועובדים את אדמתה, לא באיומים ובהפחדות משונות ובצעקות ומריבות</a:t>
            </a:r>
            <a:r>
              <a:rPr lang="he-IL" sz="2000" u="sng" dirty="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כ"א פשוט להודיע שההיתר הוא מדוחק גדול מאד </a:t>
            </a:r>
            <a:r>
              <a:rPr lang="he-IL" sz="2000" dirty="0" err="1">
                <a:latin typeface="David" panose="020E0502060401010101" pitchFamily="34" charset="-79"/>
                <a:cs typeface="David" panose="020E0502060401010101" pitchFamily="34" charset="-79"/>
              </a:rPr>
              <a:t>מאד</a:t>
            </a:r>
            <a:r>
              <a:rPr lang="he-IL" sz="2000" dirty="0">
                <a:latin typeface="David" panose="020E0502060401010101" pitchFamily="34" charset="-79"/>
                <a:cs typeface="David" panose="020E0502060401010101" pitchFamily="34" charset="-79"/>
              </a:rPr>
              <a:t>, ואחר כל דחקו הוא הפקעה של מצוה, א"כ </a:t>
            </a:r>
            <a:r>
              <a:rPr lang="he-IL" sz="2000" dirty="0" err="1">
                <a:latin typeface="David" panose="020E0502060401010101" pitchFamily="34" charset="-79"/>
                <a:cs typeface="David" panose="020E0502060401010101" pitchFamily="34" charset="-79"/>
              </a:rPr>
              <a:t>המצוה</a:t>
            </a:r>
            <a:r>
              <a:rPr lang="he-IL" sz="2000" dirty="0">
                <a:latin typeface="David" panose="020E0502060401010101" pitchFamily="34" charset="-79"/>
                <a:cs typeface="David" panose="020E0502060401010101" pitchFamily="34" charset="-79"/>
              </a:rPr>
              <a:t> החביבה </a:t>
            </a:r>
            <a:r>
              <a:rPr lang="he-IL" sz="2000" dirty="0" err="1">
                <a:latin typeface="David" panose="020E0502060401010101" pitchFamily="34" charset="-79"/>
                <a:cs typeface="David" panose="020E0502060401010101" pitchFamily="34" charset="-79"/>
              </a:rPr>
              <a:t>ההקדושה</a:t>
            </a:r>
            <a:r>
              <a:rPr lang="he-IL" sz="2000" dirty="0">
                <a:latin typeface="David" panose="020E0502060401010101" pitchFamily="34" charset="-79"/>
                <a:cs typeface="David" panose="020E0502060401010101" pitchFamily="34" charset="-79"/>
              </a:rPr>
              <a:t>, שזכינו ב"ה אחרי משך הגלות המר והארוך שנוכל לקיימה על אדמת הקודש, חסרה היא לנו, </a:t>
            </a:r>
            <a:r>
              <a:rPr lang="he-IL" sz="2000" b="1" dirty="0">
                <a:latin typeface="David" panose="020E0502060401010101" pitchFamily="34" charset="-79"/>
                <a:cs typeface="David" panose="020E0502060401010101" pitchFamily="34" charset="-79"/>
              </a:rPr>
              <a:t>ע"כ נעורר כל אשר נוכל כדי שיעלה דבר ד' בידנו ונוכל לקיימה, ולעזור לרבים להתחייב בה בלא פקפוק ולקיימה</a:t>
            </a:r>
            <a:r>
              <a:rPr lang="he-IL" sz="2000" dirty="0">
                <a:latin typeface="David" panose="020E0502060401010101" pitchFamily="34" charset="-79"/>
                <a:cs typeface="David" panose="020E0502060401010101" pitchFamily="34" charset="-79"/>
              </a:rPr>
              <a:t>. </a:t>
            </a:r>
            <a:endParaRPr lang="en-US" sz="2000" dirty="0">
              <a:latin typeface="David" panose="020E0502060401010101" pitchFamily="34" charset="-79"/>
              <a:cs typeface="David" panose="020E0502060401010101" pitchFamily="34" charset="-79"/>
            </a:endParaRPr>
          </a:p>
        </p:txBody>
      </p:sp>
      <p:sp>
        <p:nvSpPr>
          <p:cNvPr id="5" name="מלבן 4"/>
          <p:cNvSpPr/>
          <p:nvPr/>
        </p:nvSpPr>
        <p:spPr>
          <a:xfrm>
            <a:off x="6699762" y="1278052"/>
            <a:ext cx="1871025" cy="369332"/>
          </a:xfrm>
          <a:prstGeom prst="rect">
            <a:avLst/>
          </a:prstGeom>
        </p:spPr>
        <p:txBody>
          <a:bodyPr wrap="none">
            <a:spAutoFit/>
          </a:bodyPr>
          <a:lstStyle/>
          <a:p>
            <a:r>
              <a:rPr lang="he-IL" b="1" u="sng" dirty="0">
                <a:latin typeface="David" panose="020E0502060401010101" pitchFamily="34" charset="-79"/>
                <a:cs typeface="David" panose="020E0502060401010101" pitchFamily="34" charset="-79"/>
              </a:rPr>
              <a:t>הרב קוק אגרת </a:t>
            </a:r>
            <a:r>
              <a:rPr lang="he-IL" b="1" u="sng" dirty="0" err="1">
                <a:latin typeface="David" panose="020E0502060401010101" pitchFamily="34" charset="-79"/>
                <a:cs typeface="David" panose="020E0502060401010101" pitchFamily="34" charset="-79"/>
              </a:rPr>
              <a:t>קפט</a:t>
            </a:r>
            <a:endParaRPr lang="he-IL" u="sng"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3"/>
          <p:cNvSpPr>
            <a:spLocks noGrp="1"/>
          </p:cNvSpPr>
          <p:nvPr>
            <p:ph type="title"/>
          </p:nvPr>
        </p:nvSpPr>
        <p:spPr>
          <a:xfrm>
            <a:off x="467544" y="260648"/>
            <a:ext cx="7818512" cy="882650"/>
          </a:xfrm>
        </p:spPr>
        <p:txBody>
          <a:bodyPr>
            <a:normAutofit fontScale="90000"/>
          </a:bodyPr>
          <a:lstStyle/>
          <a:p>
            <a:pPr algn="r"/>
            <a:r>
              <a:rPr lang="he-IL" b="1" dirty="0" smtClean="0"/>
              <a:t/>
            </a:r>
            <a:br>
              <a:rPr lang="he-IL" b="1" dirty="0" smtClean="0"/>
            </a:b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1.</a:t>
            </a:r>
            <a:r>
              <a:rPr lang="en-US"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 </a:t>
            </a:r>
            <a:r>
              <a:rPr lang="he-IL"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קדושת הארץ למצוות התלויות בארץ בזמן הזה</a:t>
            </a:r>
            <a:r>
              <a:rPr lang="he-IL" b="1" dirty="0" smtClean="0"/>
              <a:t/>
            </a:r>
            <a:br>
              <a:rPr lang="he-IL" b="1" dirty="0" smtClean="0"/>
            </a:br>
            <a:endParaRPr lang="he-IL" dirty="0"/>
          </a:p>
        </p:txBody>
      </p:sp>
      <p:sp>
        <p:nvSpPr>
          <p:cNvPr id="14" name="מציין מיקום טקסט 4"/>
          <p:cNvSpPr txBox="1">
            <a:spLocks/>
          </p:cNvSpPr>
          <p:nvPr/>
        </p:nvSpPr>
        <p:spPr>
          <a:xfrm>
            <a:off x="137428" y="1628800"/>
            <a:ext cx="4290556" cy="639762"/>
          </a:xfrm>
          <a:prstGeom prst="rect">
            <a:avLst/>
          </a:prstGeom>
        </p:spPr>
        <p:txBody>
          <a:bodyPr vert="horz">
            <a:normAutofit/>
          </a:bodyPr>
          <a:lst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he-IL" sz="1800" b="1" u="sng" dirty="0" smtClean="0">
                <a:latin typeface="David" panose="020E0502060401010101" pitchFamily="34" charset="-79"/>
                <a:cs typeface="David" panose="020E0502060401010101" pitchFamily="34" charset="-79"/>
              </a:rPr>
              <a:t>ספר התרומה (הלכות א"י)</a:t>
            </a:r>
            <a:endParaRPr lang="en-US" sz="1800" b="1" u="sng" dirty="0" smtClean="0">
              <a:latin typeface="David" panose="020E0502060401010101" pitchFamily="34" charset="-79"/>
              <a:cs typeface="David" panose="020E0502060401010101" pitchFamily="34" charset="-79"/>
            </a:endParaRPr>
          </a:p>
        </p:txBody>
      </p:sp>
      <p:sp>
        <p:nvSpPr>
          <p:cNvPr id="15" name="מציין מיקום טקסט 6"/>
          <p:cNvSpPr txBox="1">
            <a:spLocks/>
          </p:cNvSpPr>
          <p:nvPr/>
        </p:nvSpPr>
        <p:spPr>
          <a:xfrm>
            <a:off x="4645025" y="1670894"/>
            <a:ext cx="4292241" cy="436910"/>
          </a:xfrm>
          <a:prstGeom prst="rect">
            <a:avLst/>
          </a:prstGeom>
        </p:spPr>
        <p:txBody>
          <a:bodyPr>
            <a:normAutofit/>
          </a:bodyPr>
          <a:lst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he-IL" sz="1800" b="1" u="sng" dirty="0" smtClean="0">
                <a:latin typeface="David" panose="020E0502060401010101" pitchFamily="34" charset="-79"/>
                <a:cs typeface="David" panose="020E0502060401010101" pitchFamily="34" charset="-79"/>
              </a:rPr>
              <a:t>רמב"ם (הלכות בית הבחירה פ"ו הל' </a:t>
            </a:r>
            <a:r>
              <a:rPr lang="he-IL" sz="1800" b="1" u="sng" dirty="0" err="1" smtClean="0">
                <a:latin typeface="David" panose="020E0502060401010101" pitchFamily="34" charset="-79"/>
                <a:cs typeface="David" panose="020E0502060401010101" pitchFamily="34" charset="-79"/>
              </a:rPr>
              <a:t>טז</a:t>
            </a:r>
            <a:r>
              <a:rPr lang="he-IL" sz="1800" b="1" u="sng" dirty="0" smtClean="0">
                <a:latin typeface="David" panose="020E0502060401010101" pitchFamily="34" charset="-79"/>
                <a:cs typeface="David" panose="020E0502060401010101" pitchFamily="34" charset="-79"/>
              </a:rPr>
              <a:t>)</a:t>
            </a:r>
            <a:endParaRPr lang="en-US" sz="1800" b="1" u="sng" dirty="0" smtClean="0">
              <a:latin typeface="David" panose="020E0502060401010101" pitchFamily="34" charset="-79"/>
              <a:cs typeface="David" panose="020E0502060401010101" pitchFamily="34" charset="-79"/>
            </a:endParaRPr>
          </a:p>
        </p:txBody>
      </p:sp>
      <p:sp>
        <p:nvSpPr>
          <p:cNvPr id="16" name="מציין מיקום תוכן 5"/>
          <p:cNvSpPr>
            <a:spLocks noGrp="1"/>
          </p:cNvSpPr>
          <p:nvPr>
            <p:ph sz="quarter" idx="4294967295"/>
          </p:nvPr>
        </p:nvSpPr>
        <p:spPr>
          <a:xfrm>
            <a:off x="107504" y="1863501"/>
            <a:ext cx="4290556" cy="3941763"/>
          </a:xfrm>
          <a:prstGeom prst="rect">
            <a:avLst/>
          </a:prstGeom>
        </p:spPr>
        <p:txBody>
          <a:bodyPr>
            <a:noAutofit/>
          </a:bodyPr>
          <a:lstStyle/>
          <a:p>
            <a:pPr algn="just">
              <a:lnSpc>
                <a:spcPct val="150000"/>
              </a:lnSpc>
              <a:buFont typeface="Wingdings" panose="05000000000000000000" pitchFamily="2" charset="2"/>
              <a:buChar char="q"/>
            </a:pPr>
            <a:r>
              <a:rPr lang="he-IL" sz="1800" dirty="0" smtClean="0">
                <a:latin typeface="David" panose="020E0502060401010101" pitchFamily="34" charset="-79"/>
                <a:cs typeface="David" panose="020E0502060401010101" pitchFamily="34" charset="-79"/>
              </a:rPr>
              <a:t>אלא הלכה </a:t>
            </a:r>
            <a:r>
              <a:rPr lang="he-IL" sz="1800" b="1" dirty="0" err="1" smtClean="0">
                <a:latin typeface="David" panose="020E0502060401010101" pitchFamily="34" charset="-79"/>
                <a:cs typeface="David" panose="020E0502060401010101" pitchFamily="34" charset="-79"/>
              </a:rPr>
              <a:t>דאף</a:t>
            </a:r>
            <a:r>
              <a:rPr lang="he-IL" sz="1800" b="1" dirty="0" smtClean="0">
                <a:latin typeface="David" panose="020E0502060401010101" pitchFamily="34" charset="-79"/>
                <a:cs typeface="David" panose="020E0502060401010101" pitchFamily="34" charset="-79"/>
              </a:rPr>
              <a:t> קדושת עזרא בטלה ובזמן הזה לא קדשה כלל</a:t>
            </a:r>
            <a:r>
              <a:rPr lang="he-IL" sz="1800" dirty="0" smtClean="0">
                <a:latin typeface="David" panose="020E0502060401010101" pitchFamily="34" charset="-79"/>
                <a:cs typeface="David" panose="020E0502060401010101" pitchFamily="34" charset="-79"/>
              </a:rPr>
              <a:t> לחיוב תרומות ומעשרות... מיהו יש לומר </a:t>
            </a:r>
            <a:r>
              <a:rPr lang="he-IL" sz="1800" dirty="0" err="1" smtClean="0">
                <a:latin typeface="David" panose="020E0502060401010101" pitchFamily="34" charset="-79"/>
                <a:cs typeface="David" panose="020E0502060401010101" pitchFamily="34" charset="-79"/>
              </a:rPr>
              <a:t>דאפי' </a:t>
            </a:r>
            <a:r>
              <a:rPr lang="he-IL" sz="1800" dirty="0" smtClean="0">
                <a:latin typeface="David" panose="020E0502060401010101" pitchFamily="34" charset="-79"/>
                <a:cs typeface="David" panose="020E0502060401010101" pitchFamily="34" charset="-79"/>
              </a:rPr>
              <a:t>למאן </a:t>
            </a:r>
            <a:r>
              <a:rPr lang="he-IL" sz="1800" dirty="0" err="1" smtClean="0">
                <a:latin typeface="David" panose="020E0502060401010101" pitchFamily="34" charset="-79"/>
                <a:cs typeface="David" panose="020E0502060401010101" pitchFamily="34" charset="-79"/>
              </a:rPr>
              <a:t>דאמ' </a:t>
            </a:r>
            <a:r>
              <a:rPr lang="he-IL" sz="1800" dirty="0" smtClean="0">
                <a:latin typeface="David" panose="020E0502060401010101" pitchFamily="34" charset="-79"/>
                <a:cs typeface="David" panose="020E0502060401010101" pitchFamily="34" charset="-79"/>
              </a:rPr>
              <a:t>אין קניין היינו כי עומדת בקדושתה למאן </a:t>
            </a:r>
            <a:r>
              <a:rPr lang="he-IL" sz="1800" dirty="0" err="1" smtClean="0">
                <a:latin typeface="David" panose="020E0502060401010101" pitchFamily="34" charset="-79"/>
                <a:cs typeface="David" panose="020E0502060401010101" pitchFamily="34" charset="-79"/>
              </a:rPr>
              <a:t>דאמ' </a:t>
            </a:r>
            <a:r>
              <a:rPr lang="he-IL" sz="1800" dirty="0" smtClean="0">
                <a:latin typeface="David" panose="020E0502060401010101" pitchFamily="34" charset="-79"/>
                <a:cs typeface="David" panose="020E0502060401010101" pitchFamily="34" charset="-79"/>
              </a:rPr>
              <a:t>קדשה לעתיד לבא </a:t>
            </a:r>
            <a:r>
              <a:rPr lang="he-IL" sz="1800" b="1" dirty="0" smtClean="0">
                <a:latin typeface="David" panose="020E0502060401010101" pitchFamily="34" charset="-79"/>
                <a:cs typeface="David" panose="020E0502060401010101" pitchFamily="34" charset="-79"/>
              </a:rPr>
              <a:t>אבל כיון </a:t>
            </a:r>
            <a:r>
              <a:rPr lang="he-IL" sz="1800" b="1" dirty="0" err="1" smtClean="0">
                <a:latin typeface="David" panose="020E0502060401010101" pitchFamily="34" charset="-79"/>
                <a:cs typeface="David" panose="020E0502060401010101" pitchFamily="34" charset="-79"/>
              </a:rPr>
              <a:t>דלהלכה</a:t>
            </a:r>
            <a:r>
              <a:rPr lang="he-IL" sz="1800" b="1" dirty="0" smtClean="0">
                <a:latin typeface="David" panose="020E0502060401010101" pitchFamily="34" charset="-79"/>
                <a:cs typeface="David" panose="020E0502060401010101" pitchFamily="34" charset="-79"/>
              </a:rPr>
              <a:t> לא קדשה לעתיד לבא א"כ לכולי </a:t>
            </a:r>
            <a:r>
              <a:rPr lang="he-IL" sz="1800" b="1" dirty="0" err="1" smtClean="0">
                <a:latin typeface="David" panose="020E0502060401010101" pitchFamily="34" charset="-79"/>
                <a:cs typeface="David" panose="020E0502060401010101" pitchFamily="34" charset="-79"/>
              </a:rPr>
              <a:t>עלמ' </a:t>
            </a:r>
            <a:r>
              <a:rPr lang="he-IL" sz="1800" b="1" dirty="0" smtClean="0">
                <a:latin typeface="David" panose="020E0502060401010101" pitchFamily="34" charset="-79"/>
                <a:cs typeface="David" panose="020E0502060401010101" pitchFamily="34" charset="-79"/>
              </a:rPr>
              <a:t>יש קניין</a:t>
            </a:r>
            <a:r>
              <a:rPr lang="he-IL" sz="1800" dirty="0" smtClean="0">
                <a:latin typeface="David" panose="020E0502060401010101" pitchFamily="34" charset="-79"/>
                <a:cs typeface="David" panose="020E0502060401010101" pitchFamily="34" charset="-79"/>
              </a:rPr>
              <a:t> להפקיע מיד מעשר דרבנן... ומטעם זה נוכל </a:t>
            </a:r>
            <a:r>
              <a:rPr lang="he-IL" sz="1800" dirty="0" err="1" smtClean="0">
                <a:latin typeface="David" panose="020E0502060401010101" pitchFamily="34" charset="-79"/>
                <a:cs typeface="David" panose="020E0502060401010101" pitchFamily="34" charset="-79"/>
              </a:rPr>
              <a:t>לומ' </a:t>
            </a:r>
            <a:r>
              <a:rPr lang="he-IL" sz="1800" b="1" dirty="0" err="1" smtClean="0">
                <a:latin typeface="David" panose="020E0502060401010101" pitchFamily="34" charset="-79"/>
                <a:cs typeface="David" panose="020E0502060401010101" pitchFamily="34" charset="-79"/>
              </a:rPr>
              <a:t>דבשביעית</a:t>
            </a:r>
            <a:r>
              <a:rPr lang="he-IL" sz="1800" b="1" dirty="0" smtClean="0">
                <a:latin typeface="David" panose="020E0502060401010101" pitchFamily="34" charset="-79"/>
                <a:cs typeface="David" panose="020E0502060401010101" pitchFamily="34" charset="-79"/>
              </a:rPr>
              <a:t> מותר לחרוש ולזרוע בקרקע הגוי</a:t>
            </a:r>
            <a:r>
              <a:rPr lang="he-IL" sz="1800" dirty="0" smtClean="0">
                <a:latin typeface="David" panose="020E0502060401010101" pitchFamily="34" charset="-79"/>
                <a:cs typeface="David" panose="020E0502060401010101" pitchFamily="34" charset="-79"/>
              </a:rPr>
              <a:t> אפילו מדרבנן...</a:t>
            </a:r>
            <a:endParaRPr lang="he-IL" sz="1800" dirty="0">
              <a:latin typeface="David" panose="020E0502060401010101" pitchFamily="34" charset="-79"/>
              <a:cs typeface="David" panose="020E0502060401010101" pitchFamily="34" charset="-79"/>
            </a:endParaRPr>
          </a:p>
        </p:txBody>
      </p:sp>
      <p:sp>
        <p:nvSpPr>
          <p:cNvPr id="17" name="מציין מיקום תוכן 7"/>
          <p:cNvSpPr>
            <a:spLocks noGrp="1"/>
          </p:cNvSpPr>
          <p:nvPr>
            <p:ph sz="quarter" idx="4294967295"/>
          </p:nvPr>
        </p:nvSpPr>
        <p:spPr>
          <a:xfrm>
            <a:off x="4648730" y="1838770"/>
            <a:ext cx="4288536" cy="3941763"/>
          </a:xfrm>
          <a:prstGeom prst="rect">
            <a:avLst/>
          </a:prstGeom>
        </p:spPr>
        <p:txBody>
          <a:bodyPr>
            <a:noAutofit/>
          </a:bodyPr>
          <a:lstStyle/>
          <a:p>
            <a:pPr algn="just">
              <a:lnSpc>
                <a:spcPct val="170000"/>
              </a:lnSpc>
              <a:buFont typeface="Wingdings" panose="05000000000000000000" pitchFamily="2" charset="2"/>
              <a:buChar char="q"/>
            </a:pPr>
            <a:r>
              <a:rPr lang="he-IL" sz="1800" dirty="0" smtClean="0">
                <a:latin typeface="David" panose="020E0502060401010101" pitchFamily="34" charset="-79"/>
                <a:cs typeface="David" panose="020E0502060401010101" pitchFamily="34" charset="-79"/>
              </a:rPr>
              <a:t>אבל חיוב הארץ בשביעית ובמעשרות אינו אלא מפני שהוא כבוש רבים וכיון שנלקחה הארץ מידיהם בטל הכבוש ונפטרה מן התורה ממעשרות ומשביעית שהרי אינה מן ארץ ישראל, </a:t>
            </a:r>
            <a:r>
              <a:rPr lang="he-IL" sz="1800" b="1" dirty="0" smtClean="0">
                <a:latin typeface="David" panose="020E0502060401010101" pitchFamily="34" charset="-79"/>
                <a:cs typeface="David" panose="020E0502060401010101" pitchFamily="34" charset="-79"/>
              </a:rPr>
              <a:t>וכיון שעלה עזרא וקדשה לא קדשה בכיבוש אלא בחזקה שהחזיקו בה ולפיכך כל מקום שהחזיקו בה עולי בבל ונתקדש בקדושת עזרא השנייה </a:t>
            </a:r>
            <a:r>
              <a:rPr lang="he-IL" sz="1800" b="1" u="sng" dirty="0" smtClean="0">
                <a:latin typeface="David" panose="020E0502060401010101" pitchFamily="34" charset="-79"/>
                <a:cs typeface="David" panose="020E0502060401010101" pitchFamily="34" charset="-79"/>
              </a:rPr>
              <a:t>הוא מקודש היום</a:t>
            </a:r>
            <a:r>
              <a:rPr lang="he-IL" sz="1800" dirty="0" smtClean="0">
                <a:latin typeface="David" panose="020E0502060401010101" pitchFamily="34" charset="-79"/>
                <a:cs typeface="David" panose="020E0502060401010101" pitchFamily="34" charset="-79"/>
              </a:rPr>
              <a:t> ואע"פ שנלקח הארץ ממנו וחייב בשביעית ובמעשרות על הדרך שביארנו בהלכות תרומה.</a:t>
            </a:r>
            <a:endParaRPr lang="en-US" sz="1800" dirty="0" smtClean="0">
              <a:latin typeface="David" panose="020E0502060401010101" pitchFamily="34" charset="-79"/>
              <a:cs typeface="David" panose="020E0502060401010101" pitchFamily="34" charset="-79"/>
            </a:endParaRPr>
          </a:p>
          <a:p>
            <a:endParaRPr lang="he-IL"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4139952" y="908720"/>
            <a:ext cx="4354076" cy="4562788"/>
          </a:xfrm>
          <a:prstGeom prst="rect">
            <a:avLst/>
          </a:prstGeom>
          <a:noFill/>
          <a:ln w="9525">
            <a:noFill/>
            <a:miter lim="800000"/>
            <a:headEnd/>
            <a:tailEnd/>
          </a:ln>
        </p:spPr>
        <p:txBody>
          <a:bodyPr wrap="none">
            <a:spAutoFit/>
          </a:bodyPr>
          <a:lstStyle/>
          <a:p>
            <a:pPr>
              <a:lnSpc>
                <a:spcPct val="150000"/>
              </a:lnSpc>
            </a:pPr>
            <a:r>
              <a:rPr lang="he-IL" sz="2800" b="1" dirty="0">
                <a:latin typeface="David" panose="020E0502060401010101" pitchFamily="34" charset="-79"/>
                <a:cs typeface="David" panose="020E0502060401010101" pitchFamily="34" charset="-79"/>
              </a:rPr>
              <a:t>היתר מכירה נצרך</a:t>
            </a:r>
            <a:r>
              <a:rPr lang="he-IL" sz="2800" b="1" dirty="0" smtClean="0">
                <a:latin typeface="David" panose="020E0502060401010101" pitchFamily="34" charset="-79"/>
                <a:cs typeface="David" panose="020E0502060401010101" pitchFamily="34" charset="-79"/>
              </a:rPr>
              <a:t>:</a:t>
            </a:r>
            <a:endParaRPr lang="he-IL" sz="2800" dirty="0">
              <a:latin typeface="David" panose="020E0502060401010101" pitchFamily="34" charset="-79"/>
              <a:cs typeface="David" panose="020E0502060401010101" pitchFamily="34" charset="-79"/>
            </a:endParaRPr>
          </a:p>
          <a:p>
            <a:pPr>
              <a:lnSpc>
                <a:spcPct val="150000"/>
              </a:lnSpc>
            </a:pPr>
            <a:r>
              <a:rPr lang="he-IL" sz="2800" dirty="0">
                <a:latin typeface="David" panose="020E0502060401010101" pitchFamily="34" charset="-79"/>
                <a:cs typeface="David" panose="020E0502060401010101" pitchFamily="34" charset="-79"/>
              </a:rPr>
              <a:t>א. גד"ש</a:t>
            </a:r>
          </a:p>
          <a:p>
            <a:pPr>
              <a:lnSpc>
                <a:spcPct val="150000"/>
              </a:lnSpc>
            </a:pPr>
            <a:r>
              <a:rPr lang="he-IL" sz="2800" dirty="0">
                <a:latin typeface="David" panose="020E0502060401010101" pitchFamily="34" charset="-79"/>
                <a:cs typeface="David" panose="020E0502060401010101" pitchFamily="34" charset="-79"/>
              </a:rPr>
              <a:t>ב. ייצוא</a:t>
            </a:r>
          </a:p>
          <a:p>
            <a:pPr>
              <a:lnSpc>
                <a:spcPct val="150000"/>
              </a:lnSpc>
            </a:pPr>
            <a:r>
              <a:rPr lang="he-IL" sz="2800" dirty="0">
                <a:latin typeface="David" panose="020E0502060401010101" pitchFamily="34" charset="-79"/>
                <a:cs typeface="David" panose="020E0502060401010101" pitchFamily="34" charset="-79"/>
              </a:rPr>
              <a:t>ג. כרם</a:t>
            </a:r>
          </a:p>
          <a:p>
            <a:pPr>
              <a:lnSpc>
                <a:spcPct val="150000"/>
              </a:lnSpc>
            </a:pPr>
            <a:r>
              <a:rPr lang="he-IL" sz="2800" dirty="0">
                <a:latin typeface="David" panose="020E0502060401010101" pitchFamily="34" charset="-79"/>
                <a:cs typeface="David" panose="020E0502060401010101" pitchFamily="34" charset="-79"/>
              </a:rPr>
              <a:t>ד. מטעים עם כמויות פרי גדולות</a:t>
            </a:r>
          </a:p>
          <a:p>
            <a:pPr>
              <a:lnSpc>
                <a:spcPct val="150000"/>
              </a:lnSpc>
            </a:pPr>
            <a:r>
              <a:rPr lang="he-IL" sz="2800" dirty="0">
                <a:latin typeface="David" panose="020E0502060401010101" pitchFamily="34" charset="-79"/>
                <a:cs typeface="David" panose="020E0502060401010101" pitchFamily="34" charset="-79"/>
              </a:rPr>
              <a:t>ד. חקלאים שאינם שומרי מצוות</a:t>
            </a:r>
          </a:p>
          <a:p>
            <a:pPr>
              <a:lnSpc>
                <a:spcPct val="150000"/>
              </a:lnSpc>
            </a:pPr>
            <a:r>
              <a:rPr lang="he-IL" sz="2800" dirty="0">
                <a:latin typeface="David" panose="020E0502060401010101" pitchFamily="34" charset="-79"/>
                <a:cs typeface="David" panose="020E0502060401010101" pitchFamily="34" charset="-79"/>
              </a:rPr>
              <a:t>ה. מערכת הכשרות</a:t>
            </a:r>
            <a:endParaRPr lang="en-US" sz="2800" dirty="0">
              <a:latin typeface="David" panose="020E0502060401010101" pitchFamily="34" charset="-79"/>
              <a:cs typeface="David" panose="020E0502060401010101" pitchFamily="34" charset="-79"/>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אוצר"/>
          <p:cNvPicPr>
            <a:picLocks noChangeAspect="1" noChangeArrowheads="1"/>
          </p:cNvPicPr>
          <p:nvPr/>
        </p:nvPicPr>
        <p:blipFill>
          <a:blip r:embed="rId3"/>
          <a:srcRect/>
          <a:stretch>
            <a:fillRect/>
          </a:stretch>
        </p:blipFill>
        <p:spPr bwMode="auto">
          <a:xfrm>
            <a:off x="0" y="3429000"/>
            <a:ext cx="4572000" cy="3429000"/>
          </a:xfrm>
          <a:prstGeom prst="rect">
            <a:avLst/>
          </a:prstGeom>
          <a:noFill/>
          <a:ln w="9525">
            <a:noFill/>
            <a:miter lim="800000"/>
            <a:headEnd/>
            <a:tailEnd/>
          </a:ln>
        </p:spPr>
      </p:pic>
      <p:pic>
        <p:nvPicPr>
          <p:cNvPr id="55299" name="Picture 3" descr="היתר"/>
          <p:cNvPicPr>
            <a:picLocks noChangeAspect="1" noChangeArrowheads="1"/>
          </p:cNvPicPr>
          <p:nvPr/>
        </p:nvPicPr>
        <p:blipFill>
          <a:blip r:embed="rId4"/>
          <a:srcRect/>
          <a:stretch>
            <a:fillRect/>
          </a:stretch>
        </p:blipFill>
        <p:spPr bwMode="auto">
          <a:xfrm>
            <a:off x="4419600" y="0"/>
            <a:ext cx="4724400" cy="35433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a:xfrm>
            <a:off x="304800" y="332656"/>
            <a:ext cx="8686800" cy="838200"/>
          </a:xfrm>
        </p:spPr>
        <p:txBody>
          <a:bodyPr>
            <a:normAutofit/>
          </a:bodyPr>
          <a:lstStyle/>
          <a:p>
            <a:pPr algn="ctr"/>
            <a:r>
              <a:rPr lang="he-IL" sz="3200" b="1"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2. מצוות שביעית (שמיטת קרקעות) בזמן הזה</a:t>
            </a:r>
            <a:endParaRPr lang="he-IL" sz="3200" b="1" cap="none"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8" name="מציין מיקום תוכן 7"/>
          <p:cNvSpPr>
            <a:spLocks noGrp="1"/>
          </p:cNvSpPr>
          <p:nvPr>
            <p:ph idx="1"/>
          </p:nvPr>
        </p:nvSpPr>
        <p:spPr/>
        <p:txBody>
          <a:bodyPr>
            <a:normAutofit/>
          </a:bodyPr>
          <a:lstStyle/>
          <a:p>
            <a:pPr marL="0" indent="0">
              <a:lnSpc>
                <a:spcPct val="150000"/>
              </a:lnSpc>
              <a:buNone/>
            </a:pPr>
            <a:r>
              <a:rPr lang="he-IL" sz="2400" b="1" u="sng" dirty="0" err="1" smtClean="0">
                <a:latin typeface="David" panose="020E0502060401010101" pitchFamily="34" charset="-79"/>
                <a:cs typeface="David" panose="020E0502060401010101" pitchFamily="34" charset="-79"/>
              </a:rPr>
              <a:t>גמ' </a:t>
            </a:r>
            <a:r>
              <a:rPr lang="he-IL" sz="2400" b="1" u="sng" dirty="0" smtClean="0">
                <a:latin typeface="David" panose="020E0502060401010101" pitchFamily="34" charset="-79"/>
                <a:cs typeface="David" panose="020E0502060401010101" pitchFamily="34" charset="-79"/>
              </a:rPr>
              <a:t>גיטין דף לו עמוד א-ב</a:t>
            </a:r>
            <a:endParaRPr lang="en-US" sz="2400" u="sng" dirty="0" smtClean="0">
              <a:latin typeface="David" panose="020E0502060401010101" pitchFamily="34" charset="-79"/>
              <a:cs typeface="David" panose="020E0502060401010101" pitchFamily="34" charset="-79"/>
            </a:endParaRPr>
          </a:p>
          <a:p>
            <a:pPr algn="just">
              <a:lnSpc>
                <a:spcPct val="150000"/>
              </a:lnSpc>
              <a:buFont typeface="Wingdings" panose="05000000000000000000" pitchFamily="2" charset="2"/>
              <a:buChar char="q"/>
            </a:pPr>
            <a:r>
              <a:rPr lang="he-IL" sz="2000" dirty="0" smtClean="0">
                <a:latin typeface="David" panose="020E0502060401010101" pitchFamily="34" charset="-79"/>
                <a:cs typeface="David" panose="020E0502060401010101" pitchFamily="34" charset="-79"/>
              </a:rPr>
              <a:t>הלל התקין פרוסבול </a:t>
            </a:r>
            <a:r>
              <a:rPr lang="he-IL" sz="2000" dirty="0" err="1" smtClean="0">
                <a:latin typeface="David" panose="020E0502060401010101" pitchFamily="34" charset="-79"/>
                <a:cs typeface="David" panose="020E0502060401010101" pitchFamily="34" charset="-79"/>
              </a:rPr>
              <a:t>וכו'.</a:t>
            </a:r>
            <a:r>
              <a:rPr lang="he-IL" sz="2000" dirty="0" smtClean="0">
                <a:latin typeface="David" panose="020E0502060401010101" pitchFamily="34" charset="-79"/>
                <a:cs typeface="David" panose="020E0502060401010101" pitchFamily="34" charset="-79"/>
              </a:rPr>
              <a:t> </a:t>
            </a:r>
            <a:r>
              <a:rPr lang="he-IL" sz="2000" b="1" dirty="0" smtClean="0">
                <a:latin typeface="David" panose="020E0502060401010101" pitchFamily="34" charset="-79"/>
                <a:cs typeface="David" panose="020E0502060401010101" pitchFamily="34" charset="-79"/>
              </a:rPr>
              <a:t>אמר </a:t>
            </a:r>
            <a:r>
              <a:rPr lang="he-IL" sz="2000" b="1" dirty="0" err="1" smtClean="0">
                <a:latin typeface="David" panose="020E0502060401010101" pitchFamily="34" charset="-79"/>
                <a:cs typeface="David" panose="020E0502060401010101" pitchFamily="34" charset="-79"/>
              </a:rPr>
              <a:t>אביי</a:t>
            </a:r>
            <a:r>
              <a:rPr lang="he-IL" sz="2000" b="1" dirty="0" smtClean="0">
                <a:latin typeface="David" panose="020E0502060401010101" pitchFamily="34" charset="-79"/>
                <a:cs typeface="David" panose="020E0502060401010101" pitchFamily="34" charset="-79"/>
              </a:rPr>
              <a:t>: בשביעית בזמן הזה, ורבי היא; </a:t>
            </a:r>
            <a:r>
              <a:rPr lang="he-IL" sz="2000" b="1" dirty="0" err="1" smtClean="0">
                <a:latin typeface="David" panose="020E0502060401010101" pitchFamily="34" charset="-79"/>
                <a:cs typeface="David" panose="020E0502060401010101" pitchFamily="34" charset="-79"/>
              </a:rPr>
              <a:t>דתניא</a:t>
            </a:r>
            <a:r>
              <a:rPr lang="he-IL" sz="2000" b="1" dirty="0" smtClean="0">
                <a:latin typeface="David" panose="020E0502060401010101" pitchFamily="34" charset="-79"/>
                <a:cs typeface="David" panose="020E0502060401010101" pitchFamily="34" charset="-79"/>
              </a:rPr>
              <a:t>, רבי אומר: "וזה דבר השמיטה שמוט" - בשתי שמיטות הכתוב מדבר, אחת שמיטת קרקע ואחת שמיטת כספים, בזמן שאתה משמט קרקע - אתה משמט כספים, בזמן שאי אתה משמט קרקע - אי אתה משמט כספים; </a:t>
            </a:r>
            <a:endParaRPr lang="en-US" sz="2000" dirty="0" smtClean="0">
              <a:latin typeface="David" panose="020E0502060401010101" pitchFamily="34" charset="-79"/>
              <a:cs typeface="David" panose="020E0502060401010101" pitchFamily="34" charset="-79"/>
            </a:endParaRPr>
          </a:p>
          <a:p>
            <a:pPr>
              <a:lnSpc>
                <a:spcPct val="150000"/>
              </a:lnSpc>
              <a:buFont typeface="Wingdings" panose="05000000000000000000" pitchFamily="2" charset="2"/>
              <a:buChar char="q"/>
            </a:pPr>
            <a:r>
              <a:rPr lang="he-IL" sz="2000" dirty="0" smtClean="0">
                <a:latin typeface="David" panose="020E0502060401010101" pitchFamily="34" charset="-79"/>
                <a:cs typeface="David" panose="020E0502060401010101" pitchFamily="34" charset="-79"/>
              </a:rPr>
              <a:t>רבא אמר: הפקר ב"ד היה הפקר</a:t>
            </a:r>
            <a:r>
              <a:rPr lang="en-US" sz="2000" dirty="0" smtClean="0">
                <a:latin typeface="David" panose="020E0502060401010101" pitchFamily="34" charset="-79"/>
                <a:cs typeface="David" panose="020E0502060401010101" pitchFamily="34" charset="-79"/>
              </a:rPr>
              <a:t>…</a:t>
            </a:r>
            <a:r>
              <a:rPr lang="he-IL" sz="2000" dirty="0" smtClean="0">
                <a:latin typeface="David" panose="020E0502060401010101" pitchFamily="34" charset="-79"/>
                <a:cs typeface="David" panose="020E0502060401010101" pitchFamily="34" charset="-79"/>
              </a:rPr>
              <a:t>"</a:t>
            </a:r>
            <a:endParaRPr lang="en-US" sz="2000" dirty="0" smtClean="0">
              <a:latin typeface="David" panose="020E0502060401010101" pitchFamily="34" charset="-79"/>
              <a:cs typeface="David" panose="020E0502060401010101" pitchFamily="34" charset="-79"/>
            </a:endParaRPr>
          </a:p>
          <a:p>
            <a:pPr>
              <a:lnSpc>
                <a:spcPct val="150000"/>
              </a:lnSpc>
            </a:pPr>
            <a:endParaRPr lang="he-IL" sz="2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83763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1556792"/>
            <a:ext cx="8686800" cy="4525963"/>
          </a:xfrm>
        </p:spPr>
        <p:txBody>
          <a:bodyPr>
            <a:normAutofit fontScale="62500" lnSpcReduction="20000"/>
          </a:bodyPr>
          <a:lstStyle/>
          <a:p>
            <a:pPr marL="0" indent="0">
              <a:lnSpc>
                <a:spcPct val="120000"/>
              </a:lnSpc>
              <a:buNone/>
            </a:pPr>
            <a:r>
              <a:rPr lang="he-IL" b="1" u="sng" dirty="0">
                <a:latin typeface="David" panose="020E0502060401010101" pitchFamily="34" charset="-79"/>
                <a:cs typeface="David" panose="020E0502060401010101" pitchFamily="34" charset="-79"/>
              </a:rPr>
              <a:t>רמב"ם הלכות שמיטה ויובל פרק ד הל' כה</a:t>
            </a:r>
          </a:p>
          <a:p>
            <a:pPr algn="just">
              <a:lnSpc>
                <a:spcPct val="170000"/>
              </a:lnSpc>
              <a:buFont typeface="Wingdings" panose="05000000000000000000" pitchFamily="2" charset="2"/>
              <a:buChar char="q"/>
            </a:pPr>
            <a:r>
              <a:rPr lang="he-IL" dirty="0">
                <a:latin typeface="David" panose="020E0502060401010101" pitchFamily="34" charset="-79"/>
                <a:cs typeface="David" panose="020E0502060401010101" pitchFamily="34" charset="-79"/>
              </a:rPr>
              <a:t>אין שביעית נוהגת אלא בארץ ישראל בלבד שנאמר כי תבואו אל הארץ וגו', ונוהגת </a:t>
            </a:r>
            <a:r>
              <a:rPr lang="he-IL" b="1" dirty="0">
                <a:latin typeface="David" panose="020E0502060401010101" pitchFamily="34" charset="-79"/>
                <a:cs typeface="David" panose="020E0502060401010101" pitchFamily="34" charset="-79"/>
              </a:rPr>
              <a:t>בין בפני הבית בין שלא בפני הבית</a:t>
            </a:r>
            <a:r>
              <a:rPr lang="he-IL" dirty="0">
                <a:latin typeface="David" panose="020E0502060401010101" pitchFamily="34" charset="-79"/>
                <a:cs typeface="David" panose="020E0502060401010101" pitchFamily="34" charset="-79"/>
              </a:rPr>
              <a:t>. </a:t>
            </a:r>
          </a:p>
          <a:p>
            <a:pPr marL="0" indent="0">
              <a:lnSpc>
                <a:spcPct val="170000"/>
              </a:lnSpc>
              <a:buNone/>
            </a:pPr>
            <a:endParaRPr lang="he-IL" dirty="0">
              <a:latin typeface="David" panose="020E0502060401010101" pitchFamily="34" charset="-79"/>
              <a:cs typeface="David" panose="020E0502060401010101" pitchFamily="34" charset="-79"/>
            </a:endParaRPr>
          </a:p>
          <a:p>
            <a:pPr marL="0" indent="0">
              <a:lnSpc>
                <a:spcPct val="170000"/>
              </a:lnSpc>
              <a:buNone/>
            </a:pPr>
            <a:r>
              <a:rPr lang="he-IL" b="1" u="sng" dirty="0">
                <a:latin typeface="David" panose="020E0502060401010101" pitchFamily="34" charset="-79"/>
                <a:cs typeface="David" panose="020E0502060401010101" pitchFamily="34" charset="-79"/>
              </a:rPr>
              <a:t>רמב"ם הלכות שמיטה ויובל פרק ט הל' ב </a:t>
            </a:r>
          </a:p>
          <a:p>
            <a:pPr algn="just">
              <a:lnSpc>
                <a:spcPct val="170000"/>
              </a:lnSpc>
              <a:buFont typeface="Wingdings" panose="05000000000000000000" pitchFamily="2" charset="2"/>
              <a:buChar char="q"/>
            </a:pPr>
            <a:r>
              <a:rPr lang="he-IL" b="1" dirty="0">
                <a:latin typeface="David" panose="020E0502060401010101" pitchFamily="34" charset="-79"/>
                <a:cs typeface="David" panose="020E0502060401010101" pitchFamily="34" charset="-79"/>
              </a:rPr>
              <a:t>אין שמיטת כספים נוהגת מן התורה אלא בזמן שהיובל נוהג</a:t>
            </a:r>
            <a:r>
              <a:rPr lang="he-IL" dirty="0">
                <a:latin typeface="David" panose="020E0502060401010101" pitchFamily="34" charset="-79"/>
                <a:cs typeface="David" panose="020E0502060401010101" pitchFamily="34" charset="-79"/>
              </a:rPr>
              <a:t> שיש שם שמיטת קרקע, שהרי ישוב הקרקע לבעליו בלא כסף, ודבר זה קבלה הוא, אמרו חכמים בזמן שאתה משמיט קרקע אתה משמיט כספים בכל מקום בין בארץ בין בחוצה לארץ, ובזמן שאין שם שמיטת קרקע אין אתה משמיט כספים בשביעית אפילו בארץ.</a:t>
            </a:r>
          </a:p>
          <a:p>
            <a:pPr>
              <a:lnSpc>
                <a:spcPct val="170000"/>
              </a:lnSpc>
            </a:pP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5310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32656"/>
            <a:ext cx="7848872" cy="1292662"/>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nSpc>
                <a:spcPct val="150000"/>
              </a:lnSpc>
            </a:pPr>
            <a:r>
              <a:rPr lang="he-IL" sz="1600" b="1" u="sng" dirty="0" smtClean="0">
                <a:latin typeface="David" panose="020E0502060401010101" pitchFamily="34" charset="-79"/>
                <a:cs typeface="David" panose="020E0502060401010101" pitchFamily="34" charset="-79"/>
              </a:rPr>
              <a:t>רמב"ם </a:t>
            </a:r>
            <a:r>
              <a:rPr lang="he-IL" sz="1600" b="1" u="sng" dirty="0">
                <a:latin typeface="David" panose="020E0502060401010101" pitchFamily="34" charset="-79"/>
                <a:cs typeface="David" panose="020E0502060401010101" pitchFamily="34" charset="-79"/>
              </a:rPr>
              <a:t>הלכות שמיטה ויובל פרק י הל' ט</a:t>
            </a:r>
            <a:r>
              <a:rPr lang="he-IL" dirty="0">
                <a:latin typeface="David" panose="020E0502060401010101" pitchFamily="34" charset="-79"/>
                <a:cs typeface="David" panose="020E0502060401010101" pitchFamily="34" charset="-79"/>
              </a:rPr>
              <a:t/>
            </a:r>
            <a:br>
              <a:rPr lang="he-IL"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ובזמן שהיובל נוהג </a:t>
            </a:r>
            <a:r>
              <a:rPr lang="he-IL" dirty="0" err="1">
                <a:latin typeface="David" panose="020E0502060401010101" pitchFamily="34" charset="-79"/>
                <a:cs typeface="David" panose="020E0502060401010101" pitchFamily="34" charset="-79"/>
              </a:rPr>
              <a:t>נוהג</a:t>
            </a:r>
            <a:r>
              <a:rPr lang="he-IL" dirty="0">
                <a:latin typeface="David" panose="020E0502060401010101" pitchFamily="34" charset="-79"/>
                <a:cs typeface="David" panose="020E0502060401010101" pitchFamily="34" charset="-79"/>
              </a:rPr>
              <a:t> דין עבד עברי, ודין בתי ערי חומה, ודין שדה חרמים ודין שדה אחוזה, </a:t>
            </a:r>
            <a:r>
              <a:rPr lang="he-IL" dirty="0" err="1">
                <a:latin typeface="David" panose="020E0502060401010101" pitchFamily="34" charset="-79"/>
                <a:cs typeface="David" panose="020E0502060401010101" pitchFamily="34" charset="-79"/>
              </a:rPr>
              <a:t>ומקבלין</a:t>
            </a:r>
            <a:r>
              <a:rPr lang="he-IL" dirty="0">
                <a:latin typeface="David" panose="020E0502060401010101" pitchFamily="34" charset="-79"/>
                <a:cs typeface="David" panose="020E0502060401010101" pitchFamily="34" charset="-79"/>
              </a:rPr>
              <a:t> גר תושב </a:t>
            </a:r>
            <a:r>
              <a:rPr lang="he-IL" b="1" dirty="0">
                <a:latin typeface="David" panose="020E0502060401010101" pitchFamily="34" charset="-79"/>
                <a:cs typeface="David" panose="020E0502060401010101" pitchFamily="34" charset="-79"/>
              </a:rPr>
              <a:t>ונוהגת שביעית בארץ והשמטת כספים בכל מקום מן התורה</a:t>
            </a:r>
            <a:r>
              <a:rPr lang="he-IL" dirty="0">
                <a:latin typeface="David" panose="020E0502060401010101" pitchFamily="34" charset="-79"/>
                <a:cs typeface="David" panose="020E0502060401010101" pitchFamily="34" charset="-79"/>
              </a:rPr>
              <a:t>,</a:t>
            </a:r>
            <a:endParaRPr lang="he-IL" dirty="0"/>
          </a:p>
        </p:txBody>
      </p:sp>
      <p:graphicFrame>
        <p:nvGraphicFramePr>
          <p:cNvPr id="11" name="טבלה 10"/>
          <p:cNvGraphicFramePr>
            <a:graphicFrameLocks noGrp="1"/>
          </p:cNvGraphicFramePr>
          <p:nvPr>
            <p:extLst>
              <p:ext uri="{D42A27DB-BD31-4B8C-83A1-F6EECF244321}">
                <p14:modId xmlns:p14="http://schemas.microsoft.com/office/powerpoint/2010/main" val="1788776632"/>
              </p:ext>
            </p:extLst>
          </p:nvPr>
        </p:nvGraphicFramePr>
        <p:xfrm>
          <a:off x="1428328" y="2042512"/>
          <a:ext cx="6096000" cy="3402712"/>
        </p:xfrm>
        <a:graphic>
          <a:graphicData uri="http://schemas.openxmlformats.org/drawingml/2006/table">
            <a:tbl>
              <a:tblPr rtl="1" firstRow="1" bandRow="1">
                <a:tableStyleId>{5C22544A-7EE6-4342-B048-85BDC9FD1C3A}</a:tableStyleId>
              </a:tblPr>
              <a:tblGrid>
                <a:gridCol w="3048000"/>
                <a:gridCol w="3048000"/>
              </a:tblGrid>
              <a:tr h="56807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גרסת הכסף משנה </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גרסת </a:t>
                      </a:r>
                      <a:r>
                        <a:rPr lang="he-IL" sz="2400" dirty="0" err="1"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מהר"י</a:t>
                      </a:r>
                      <a:r>
                        <a:rPr lang="he-IL" sz="2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sz="2400" dirty="0" err="1"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קורקוס</a:t>
                      </a:r>
                      <a:endParaRPr lang="he-IL" sz="2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txBody>
                  <a:tcPr/>
                </a:tc>
              </a:tr>
              <a:tr h="370840">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he-IL" dirty="0" smtClean="0">
                          <a:effectLst/>
                          <a:latin typeface="David" panose="020E0502060401010101" pitchFamily="34" charset="-79"/>
                          <a:cs typeface="David" panose="020E0502060401010101" pitchFamily="34" charset="-79"/>
                        </a:rPr>
                        <a:t>ובזמן שאין היובל [נוהג] אינו נוהג אחד מכל אלו חוץ משביעית בארץ, והשמטת כספים בכל מקום מדבריהם כמו שביארנו."</a:t>
                      </a:r>
                    </a:p>
                    <a:p>
                      <a:pPr rtl="1"/>
                      <a:endParaRPr lang="he-IL" dirty="0">
                        <a:effectLst/>
                        <a:latin typeface="David" panose="020E0502060401010101" pitchFamily="34" charset="-79"/>
                        <a:cs typeface="David" panose="020E0502060401010101" pitchFamily="34" charset="-79"/>
                      </a:endParaRPr>
                    </a:p>
                  </a:txBody>
                  <a:tcP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he-IL" dirty="0" smtClean="0">
                          <a:effectLst/>
                          <a:latin typeface="David" panose="020E0502060401010101" pitchFamily="34" charset="-79"/>
                          <a:cs typeface="David" panose="020E0502060401010101" pitchFamily="34" charset="-79"/>
                        </a:rPr>
                        <a:t>ובזמן שאין היובל נוהג אין נוהג עבד עברי ולא בתי ערי חומה ולא שדה אחוזה ולא שדה חרמים ואין מקבלים גר תושב ונוהגת שביעית בארץ</a:t>
                      </a:r>
                      <a:r>
                        <a:rPr lang="he-IL" u="sng" dirty="0" smtClean="0">
                          <a:effectLst/>
                          <a:latin typeface="David" panose="020E0502060401010101" pitchFamily="34" charset="-79"/>
                          <a:cs typeface="David" panose="020E0502060401010101" pitchFamily="34" charset="-79"/>
                        </a:rPr>
                        <a:t> מדבריהם </a:t>
                      </a:r>
                      <a:r>
                        <a:rPr lang="he-IL" dirty="0" smtClean="0">
                          <a:effectLst/>
                          <a:latin typeface="David" panose="020E0502060401010101" pitchFamily="34" charset="-79"/>
                          <a:cs typeface="David" panose="020E0502060401010101" pitchFamily="34" charset="-79"/>
                        </a:rPr>
                        <a:t>וכן שמיטת כספים בכל מקום מדבריהם כמו שביארנו</a:t>
                      </a:r>
                    </a:p>
                    <a:p>
                      <a:pPr rtl="1"/>
                      <a:endParaRPr lang="he-IL" dirty="0">
                        <a:effectLst/>
                        <a:latin typeface="David" panose="020E0502060401010101" pitchFamily="34" charset="-79"/>
                        <a:cs typeface="David" panose="020E0502060401010101" pitchFamily="34" charset="-79"/>
                      </a:endParaRPr>
                    </a:p>
                  </a:txBody>
                  <a:tcPr/>
                </a:tc>
              </a:tr>
            </a:tbl>
          </a:graphicData>
        </a:graphic>
      </p:graphicFrame>
      <p:sp>
        <p:nvSpPr>
          <p:cNvPr id="15" name="מלבן 14"/>
          <p:cNvSpPr/>
          <p:nvPr/>
        </p:nvSpPr>
        <p:spPr>
          <a:xfrm>
            <a:off x="5580112" y="6093296"/>
            <a:ext cx="3275856" cy="784830"/>
          </a:xfrm>
          <a:prstGeom prst="rect">
            <a:avLst/>
          </a:prstGeom>
        </p:spPr>
        <p:txBody>
          <a:bodyPr wrap="square">
            <a:spAutoFit/>
          </a:bodyPr>
          <a:lstStyle/>
          <a:p>
            <a:r>
              <a:rPr lang="he-IL" u="sng" dirty="0">
                <a:latin typeface="David" panose="020E0502060401010101" pitchFamily="34" charset="-79"/>
                <a:cs typeface="David" panose="020E0502060401010101" pitchFamily="34" charset="-79"/>
              </a:rPr>
              <a:t>דעת הרבי זרחיה הלוי (</a:t>
            </a:r>
            <a:r>
              <a:rPr lang="he-IL" u="sng" dirty="0" err="1">
                <a:latin typeface="David" panose="020E0502060401010101" pitchFamily="34" charset="-79"/>
                <a:cs typeface="David" panose="020E0502060401010101" pitchFamily="34" charset="-79"/>
              </a:rPr>
              <a:t>הרז"ה</a:t>
            </a:r>
            <a:r>
              <a:rPr lang="he-IL" u="sng" dirty="0">
                <a:latin typeface="David" panose="020E0502060401010101" pitchFamily="34" charset="-79"/>
                <a:cs typeface="David" panose="020E0502060401010101" pitchFamily="34" charset="-79"/>
              </a:rPr>
              <a:t>)</a:t>
            </a:r>
          </a:p>
          <a:p>
            <a:pPr>
              <a:lnSpc>
                <a:spcPct val="150000"/>
              </a:lnSpc>
            </a:pPr>
            <a:r>
              <a:rPr lang="he-IL" b="1" dirty="0">
                <a:latin typeface="David" panose="020E0502060401010101" pitchFamily="34" charset="-79"/>
                <a:cs typeface="David" panose="020E0502060401010101" pitchFamily="34" charset="-79"/>
              </a:rPr>
              <a:t>שביעית נוהגת רק ממידת </a:t>
            </a:r>
            <a:r>
              <a:rPr lang="he-IL" b="1" dirty="0" smtClean="0">
                <a:latin typeface="David" panose="020E0502060401010101" pitchFamily="34" charset="-79"/>
                <a:cs typeface="David" panose="020E0502060401010101" pitchFamily="34" charset="-79"/>
              </a:rPr>
              <a:t>חסידות</a:t>
            </a:r>
            <a:endParaRPr lang="he-IL" b="1" dirty="0">
              <a:latin typeface="David" panose="020E0502060401010101" pitchFamily="34" charset="-79"/>
              <a:cs typeface="David" panose="020E0502060401010101" pitchFamily="34" charset="-79"/>
            </a:endParaRPr>
          </a:p>
        </p:txBody>
      </p:sp>
      <p:sp>
        <p:nvSpPr>
          <p:cNvPr id="16" name="מלבן 15"/>
          <p:cNvSpPr/>
          <p:nvPr/>
        </p:nvSpPr>
        <p:spPr>
          <a:xfrm>
            <a:off x="481577" y="5956538"/>
            <a:ext cx="4176464" cy="784830"/>
          </a:xfrm>
          <a:prstGeom prst="rect">
            <a:avLst/>
          </a:prstGeom>
        </p:spPr>
        <p:txBody>
          <a:bodyPr wrap="square">
            <a:spAutoFit/>
          </a:bodyPr>
          <a:lstStyle/>
          <a:p>
            <a:pPr>
              <a:lnSpc>
                <a:spcPct val="150000"/>
              </a:lnSpc>
            </a:pPr>
            <a:r>
              <a:rPr lang="he-IL" u="sng" dirty="0">
                <a:latin typeface="David" panose="020E0502060401010101" pitchFamily="34" charset="-79"/>
                <a:cs typeface="David" panose="020E0502060401010101" pitchFamily="34" charset="-79"/>
              </a:rPr>
              <a:t>דעת בעל העיטור</a:t>
            </a:r>
          </a:p>
          <a:p>
            <a:r>
              <a:rPr lang="he-IL" b="1" dirty="0">
                <a:latin typeface="David" panose="020E0502060401010101" pitchFamily="34" charset="-79"/>
                <a:cs typeface="David" panose="020E0502060401010101" pitchFamily="34" charset="-79"/>
              </a:rPr>
              <a:t>שביעית והשמטת כספים בזמן הזה דאורייתא</a:t>
            </a:r>
            <a:r>
              <a:rPr lang="he-IL" dirty="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3077861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טרק">
  <a:themeElements>
    <a:clrScheme name="התאמה אישית 10">
      <a:dk1>
        <a:sysClr val="windowText" lastClr="000000"/>
      </a:dk1>
      <a:lt1>
        <a:sysClr val="window" lastClr="FFFFFF"/>
      </a:lt1>
      <a:dk2>
        <a:srgbClr val="212745"/>
      </a:dk2>
      <a:lt2>
        <a:srgbClr val="CAF297"/>
      </a:lt2>
      <a:accent1>
        <a:srgbClr val="4E67C8"/>
      </a:accent1>
      <a:accent2>
        <a:srgbClr val="CAF297"/>
      </a:accent2>
      <a:accent3>
        <a:srgbClr val="A7EA52"/>
      </a:accent3>
      <a:accent4>
        <a:srgbClr val="5DCEAF"/>
      </a:accent4>
      <a:accent5>
        <a:srgbClr val="FF8021"/>
      </a:accent5>
      <a:accent6>
        <a:srgbClr val="F14124"/>
      </a:accent6>
      <a:hlink>
        <a:srgbClr val="56C7AA"/>
      </a:hlink>
      <a:folHlink>
        <a:srgbClr val="59A8D1"/>
      </a:folHlink>
    </a:clrScheme>
    <a:fontScheme name="טרק">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טרק">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אוסטין">
  <a:themeElements>
    <a:clrScheme name="התאמה אישית 10">
      <a:dk1>
        <a:sysClr val="windowText" lastClr="000000"/>
      </a:dk1>
      <a:lt1>
        <a:sysClr val="window" lastClr="FFFFFF"/>
      </a:lt1>
      <a:dk2>
        <a:srgbClr val="212745"/>
      </a:dk2>
      <a:lt2>
        <a:srgbClr val="CAF297"/>
      </a:lt2>
      <a:accent1>
        <a:srgbClr val="4E67C8"/>
      </a:accent1>
      <a:accent2>
        <a:srgbClr val="CAF297"/>
      </a:accent2>
      <a:accent3>
        <a:srgbClr val="A7EA52"/>
      </a:accent3>
      <a:accent4>
        <a:srgbClr val="5DCEAF"/>
      </a:accent4>
      <a:accent5>
        <a:srgbClr val="FF8021"/>
      </a:accent5>
      <a:accent6>
        <a:srgbClr val="F14124"/>
      </a:accent6>
      <a:hlink>
        <a:srgbClr val="56C7AA"/>
      </a:hlink>
      <a:folHlink>
        <a:srgbClr val="59A8D1"/>
      </a:folHlink>
    </a:clrScheme>
    <a:fontScheme name="אוסטין">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וסטין">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812</TotalTime>
  <Words>5316</Words>
  <Application>Microsoft Office PowerPoint</Application>
  <PresentationFormat>‫הצגה על המסך (4:3)</PresentationFormat>
  <Paragraphs>307</Paragraphs>
  <Slides>61</Slides>
  <Notes>12</Notes>
  <HiddenSlides>0</HiddenSlides>
  <MMClips>0</MMClips>
  <ScaleCrop>false</ScaleCrop>
  <HeadingPairs>
    <vt:vector size="6" baseType="variant">
      <vt:variant>
        <vt:lpstr>ערכת נושא</vt:lpstr>
      </vt:variant>
      <vt:variant>
        <vt:i4>2</vt:i4>
      </vt:variant>
      <vt:variant>
        <vt:lpstr>שרתי OLE מוטבעים</vt:lpstr>
      </vt:variant>
      <vt:variant>
        <vt:i4>1</vt:i4>
      </vt:variant>
      <vt:variant>
        <vt:lpstr>כותרות שקופיות</vt:lpstr>
      </vt:variant>
      <vt:variant>
        <vt:i4>61</vt:i4>
      </vt:variant>
    </vt:vector>
  </HeadingPairs>
  <TitlesOfParts>
    <vt:vector size="64" baseType="lpstr">
      <vt:lpstr>טרק</vt:lpstr>
      <vt:lpstr>אוסטין</vt:lpstr>
      <vt:lpstr>CorelDRAW! Graphic</vt:lpstr>
      <vt:lpstr>היסודות הלכתיים להתמודדות בשמיטה  </vt:lpstr>
      <vt:lpstr>מצגת של PowerPoint</vt:lpstr>
      <vt:lpstr>מצגת של PowerPoint</vt:lpstr>
      <vt:lpstr>מצגת של PowerPoint</vt:lpstr>
      <vt:lpstr>יסודות הלכתיים להיתר המכירה</vt:lpstr>
      <vt:lpstr> 1. קדושת הארץ למצוות התלויות בארץ בזמן הזה </vt:lpstr>
      <vt:lpstr>2. מצוות שביעית (שמיטת קרקעות) בזמן הזה</vt:lpstr>
      <vt:lpstr>מצגת של PowerPoint</vt:lpstr>
      <vt:lpstr>מצגת של PowerPoint</vt:lpstr>
      <vt:lpstr>3. דין פירות נכרי בארץ ישראל</vt:lpstr>
      <vt:lpstr>מצגת של PowerPoint</vt:lpstr>
      <vt:lpstr>4. פירות שגידל יהודי בקרקע של גוי. </vt:lpstr>
      <vt:lpstr>מצגת של PowerPoint</vt:lpstr>
      <vt:lpstr>מצגת של PowerPoint</vt:lpstr>
      <vt:lpstr>5. איסור לא תחנם </vt:lpstr>
      <vt:lpstr>מצגת של PowerPoint</vt:lpstr>
      <vt:lpstr>מצגת של PowerPoint</vt:lpstr>
      <vt:lpstr>6. הערמה  בשביעית</vt:lpstr>
      <vt:lpstr> </vt:lpstr>
      <vt:lpstr>7. מכירה לא רשומה בטאבו</vt:lpstr>
      <vt:lpstr>מצגת של PowerPoint</vt:lpstr>
      <vt:lpstr>8. בעוון שמיטה גלינו מארצנו</vt:lpstr>
      <vt:lpstr>מצגת של PowerPoint</vt:lpstr>
      <vt:lpstr>מצגת של PowerPoint</vt:lpstr>
      <vt:lpstr>מצגת של PowerPoint</vt:lpstr>
      <vt:lpstr>מצגת של PowerPoint</vt:lpstr>
      <vt:lpstr>יסודות הלכתיים לתקנת "אוצר בית דין"</vt:lpstr>
      <vt:lpstr>מצגת של PowerPoint</vt:lpstr>
      <vt:lpstr>מצגת של PowerPoint</vt:lpstr>
      <vt:lpstr>מצגת של PowerPoint</vt:lpstr>
      <vt:lpstr>איסור קצירה ובצירה</vt:lpstr>
      <vt:lpstr>מצגת של PowerPoint</vt:lpstr>
      <vt:lpstr>2. מצוות הפקרת הפירות ואיסור איסוף הפירות  ע"מ לחלקם לעניים </vt:lpstr>
      <vt:lpstr>מצגת של PowerPoint</vt:lpstr>
      <vt:lpstr>3. בית הדין בימינו מתיר לשלוחי בית הדין  עשיית מלאכות לתועלת הפירות</vt:lpstr>
      <vt:lpstr>מצגת של PowerPoint</vt:lpstr>
      <vt:lpstr> 4. מסחר בפירות שביעית </vt:lpstr>
      <vt:lpstr>מצגת של PowerPoint</vt:lpstr>
      <vt:lpstr>5. שקילה ומדידת פירות שביעית</vt:lpstr>
      <vt:lpstr>6. אוצר בית דין בימינו גם בירקות</vt:lpstr>
      <vt:lpstr>אוצר בית דין בימנו - גם בירקות</vt:lpstr>
      <vt:lpstr>הגה"ר מרדכי אליהו זצ"ל -   מאמר מרדכי ושבת הארץ סי' כג  עמ' תרטז </vt:lpstr>
      <vt:lpstr>  7. מצוות ביעור בפירות אוצר בית דין   </vt:lpstr>
      <vt:lpstr>מצגת של PowerPoint</vt:lpstr>
      <vt:lpstr>מצגת של PowerPoint</vt:lpstr>
      <vt:lpstr> התייחסות הנכונה לשתי הפתרונות בשמיטה  </vt:lpstr>
      <vt:lpstr>שטחים חקלאים</vt:lpstr>
      <vt:lpstr>מצגת של PowerPoint</vt:lpstr>
      <vt:lpstr>מצגת של PowerPoint</vt:lpstr>
      <vt:lpstr>מצגת של PowerPoint</vt:lpstr>
      <vt:lpstr>מצגת של PowerPoint</vt:lpstr>
      <vt:lpstr>מצגת של PowerPoint</vt:lpstr>
      <vt:lpstr>מצגת של PowerPoint</vt:lpstr>
      <vt:lpstr>ראוי לצמצם את פתרון היתר מכירה</vt:lpstr>
      <vt:lpstr>  </vt:lpstr>
      <vt:lpstr> עדיפות פירות אוצר בית דין  על גידולי היתר מכירה </vt:lpstr>
      <vt:lpstr>מצגת של PowerPoint</vt:lpstr>
      <vt:lpstr>מצגת של PowerPoint</vt:lpstr>
      <vt:lpstr>מצגת של PowerPoint</vt:lpstr>
      <vt:lpstr>מצגת של PowerPoint</vt:lpstr>
      <vt:lpstr>מצגת של PowerPoint</vt:lpstr>
    </vt:vector>
  </TitlesOfParts>
  <Company>XP - ENGLISH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אברהם</dc:creator>
  <cp:lastModifiedBy>user</cp:lastModifiedBy>
  <cp:revision>61</cp:revision>
  <dcterms:created xsi:type="dcterms:W3CDTF">2014-07-23T12:57:05Z</dcterms:created>
  <dcterms:modified xsi:type="dcterms:W3CDTF">2014-08-21T08:00:13Z</dcterms:modified>
</cp:coreProperties>
</file>