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8"/>
  </p:notesMasterIdLst>
  <p:sldIdLst>
    <p:sldId id="256" r:id="rId2"/>
    <p:sldId id="478" r:id="rId3"/>
    <p:sldId id="479" r:id="rId4"/>
    <p:sldId id="480" r:id="rId5"/>
    <p:sldId id="481" r:id="rId6"/>
    <p:sldId id="261" r:id="rId7"/>
    <p:sldId id="262" r:id="rId8"/>
    <p:sldId id="263" r:id="rId9"/>
    <p:sldId id="482" r:id="rId10"/>
    <p:sldId id="265" r:id="rId11"/>
    <p:sldId id="483" r:id="rId12"/>
    <p:sldId id="484" r:id="rId13"/>
    <p:sldId id="485" r:id="rId14"/>
    <p:sldId id="267" r:id="rId15"/>
    <p:sldId id="269" r:id="rId16"/>
    <p:sldId id="270" r:id="rId17"/>
    <p:sldId id="271" r:id="rId18"/>
    <p:sldId id="272" r:id="rId19"/>
    <p:sldId id="273" r:id="rId20"/>
    <p:sldId id="274" r:id="rId21"/>
    <p:sldId id="275" r:id="rId22"/>
    <p:sldId id="276" r:id="rId23"/>
    <p:sldId id="277" r:id="rId24"/>
    <p:sldId id="486" r:id="rId25"/>
    <p:sldId id="487" r:id="rId26"/>
    <p:sldId id="396" r:id="rId27"/>
    <p:sldId id="398" r:id="rId28"/>
    <p:sldId id="397" r:id="rId29"/>
    <p:sldId id="431" r:id="rId30"/>
    <p:sldId id="400" r:id="rId31"/>
    <p:sldId id="399" r:id="rId32"/>
    <p:sldId id="411" r:id="rId33"/>
    <p:sldId id="388" r:id="rId34"/>
    <p:sldId id="280" r:id="rId35"/>
    <p:sldId id="281" r:id="rId36"/>
    <p:sldId id="387" r:id="rId37"/>
    <p:sldId id="287" r:id="rId38"/>
    <p:sldId id="393" r:id="rId39"/>
    <p:sldId id="394" r:id="rId40"/>
    <p:sldId id="402" r:id="rId41"/>
    <p:sldId id="401" r:id="rId42"/>
    <p:sldId id="403" r:id="rId43"/>
    <p:sldId id="476" r:id="rId44"/>
    <p:sldId id="404" r:id="rId45"/>
    <p:sldId id="405" r:id="rId46"/>
    <p:sldId id="457" r:id="rId47"/>
    <p:sldId id="488" r:id="rId48"/>
    <p:sldId id="489" r:id="rId49"/>
    <p:sldId id="408" r:id="rId50"/>
    <p:sldId id="490" r:id="rId51"/>
    <p:sldId id="289" r:id="rId52"/>
    <p:sldId id="290" r:id="rId53"/>
    <p:sldId id="491" r:id="rId54"/>
    <p:sldId id="449" r:id="rId55"/>
    <p:sldId id="410" r:id="rId56"/>
    <p:sldId id="292" r:id="rId57"/>
    <p:sldId id="471" r:id="rId58"/>
    <p:sldId id="472" r:id="rId59"/>
    <p:sldId id="475" r:id="rId60"/>
    <p:sldId id="412" r:id="rId61"/>
    <p:sldId id="413" r:id="rId62"/>
    <p:sldId id="414" r:id="rId63"/>
    <p:sldId id="420" r:id="rId64"/>
    <p:sldId id="421" r:id="rId65"/>
    <p:sldId id="460" r:id="rId66"/>
    <p:sldId id="461" r:id="rId67"/>
    <p:sldId id="463" r:id="rId68"/>
    <p:sldId id="464" r:id="rId69"/>
    <p:sldId id="465" r:id="rId70"/>
    <p:sldId id="466" r:id="rId71"/>
    <p:sldId id="492" r:id="rId72"/>
    <p:sldId id="474" r:id="rId73"/>
    <p:sldId id="468" r:id="rId74"/>
    <p:sldId id="469" r:id="rId75"/>
    <p:sldId id="445" r:id="rId76"/>
    <p:sldId id="419" r:id="rId77"/>
    <p:sldId id="422" r:id="rId78"/>
    <p:sldId id="458" r:id="rId79"/>
    <p:sldId id="423" r:id="rId80"/>
    <p:sldId id="424" r:id="rId81"/>
    <p:sldId id="425" r:id="rId82"/>
    <p:sldId id="427" r:id="rId83"/>
    <p:sldId id="477" r:id="rId84"/>
    <p:sldId id="426" r:id="rId85"/>
    <p:sldId id="428" r:id="rId86"/>
    <p:sldId id="432" r:id="rId87"/>
    <p:sldId id="450" r:id="rId88"/>
    <p:sldId id="433" r:id="rId89"/>
    <p:sldId id="430" r:id="rId90"/>
    <p:sldId id="434" r:id="rId91"/>
    <p:sldId id="451" r:id="rId92"/>
    <p:sldId id="435" r:id="rId93"/>
    <p:sldId id="436" r:id="rId94"/>
    <p:sldId id="438" r:id="rId95"/>
    <p:sldId id="439" r:id="rId96"/>
    <p:sldId id="440" r:id="rId97"/>
    <p:sldId id="447" r:id="rId98"/>
    <p:sldId id="448" r:id="rId99"/>
    <p:sldId id="442" r:id="rId100"/>
    <p:sldId id="443" r:id="rId101"/>
    <p:sldId id="446" r:id="rId102"/>
    <p:sldId id="453" r:id="rId103"/>
    <p:sldId id="454" r:id="rId104"/>
    <p:sldId id="456" r:id="rId105"/>
    <p:sldId id="455" r:id="rId106"/>
    <p:sldId id="385" r:id="rId107"/>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32" autoAdjust="0"/>
    <p:restoredTop sz="89636" autoAdjust="0"/>
  </p:normalViewPr>
  <p:slideViewPr>
    <p:cSldViewPr>
      <p:cViewPr>
        <p:scale>
          <a:sx n="60" d="100"/>
          <a:sy n="60" d="100"/>
        </p:scale>
        <p:origin x="-1662"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DFC0560-70BA-48CB-90AA-71CD7C3676B9}" type="datetimeFigureOut">
              <a:rPr lang="he-IL" smtClean="0"/>
              <a:pPr/>
              <a:t>כ"ג/אב/תשע"ד</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8A435A2-64E7-4832-B8D3-3FDCEEF6C418}" type="slidenum">
              <a:rPr lang="he-IL" smtClean="0"/>
              <a:pPr/>
              <a:t>‹#›</a:t>
            </a:fld>
            <a:endParaRPr lang="he-IL"/>
          </a:p>
        </p:txBody>
      </p:sp>
    </p:spTree>
    <p:extLst>
      <p:ext uri="{BB962C8B-B14F-4D97-AF65-F5344CB8AC3E}">
        <p14:creationId xmlns:p14="http://schemas.microsoft.com/office/powerpoint/2010/main" val="253402827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F265758D-03D1-4D07-BA4C-58A1611ED76A}" type="slidenum">
              <a:rPr lang="en-US" altLang="he-IL" smtClean="0"/>
              <a:pPr/>
              <a:t>47</a:t>
            </a:fld>
            <a:endParaRPr lang="en-US" altLang="he-IL"/>
          </a:p>
        </p:txBody>
      </p:sp>
    </p:spTree>
    <p:extLst>
      <p:ext uri="{BB962C8B-B14F-4D97-AF65-F5344CB8AC3E}">
        <p14:creationId xmlns:p14="http://schemas.microsoft.com/office/powerpoint/2010/main" val="239334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265CE2C-BDD2-4978-B42C-CF642539FC35}" type="slidenum">
              <a:rPr lang="he-IL" smtClean="0"/>
              <a:pPr/>
              <a:t>102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EC2A29D-609C-4226-9FFF-0766BD12DA7B}" type="slidenum">
              <a:rPr lang="he-IL" smtClean="0"/>
              <a:pPr/>
              <a:t>105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7221575-A2C5-4BEC-98B9-9EE499E154AB}" type="slidenum">
              <a:rPr lang="he-IL" smtClean="0"/>
              <a:pPr/>
              <a:t>106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A434D3-C6CA-4322-BE5B-83C88390F0B6}" type="slidenum">
              <a:rPr lang="he-IL"/>
              <a:pPr/>
              <a:t>52</a:t>
            </a:fld>
            <a:endParaRPr lang="en-US"/>
          </a:p>
        </p:txBody>
      </p:sp>
      <p:sp>
        <p:nvSpPr>
          <p:cNvPr id="249858" name="Rectangle 7"/>
          <p:cNvSpPr txBox="1">
            <a:spLocks noGrp="1" noChangeArrowheads="1"/>
          </p:cNvSpPr>
          <p:nvPr/>
        </p:nvSpPr>
        <p:spPr bwMode="auto">
          <a:xfrm>
            <a:off x="3886200" y="8686800"/>
            <a:ext cx="2971800" cy="457200"/>
          </a:xfrm>
          <a:prstGeom prst="rect">
            <a:avLst/>
          </a:prstGeom>
          <a:noFill/>
          <a:ln w="9525">
            <a:noFill/>
            <a:miter lim="800000"/>
            <a:headEnd/>
            <a:tailEnd/>
          </a:ln>
          <a:effectLst/>
        </p:spPr>
        <p:txBody>
          <a:bodyPr anchor="b"/>
          <a:lstStyle/>
          <a:p>
            <a:fld id="{0F084CEC-0F29-4F7E-BB44-DCEC1CB6888D}" type="slidenum">
              <a:rPr lang="he-IL" sz="1200">
                <a:cs typeface="Times New Roman" pitchFamily="18" charset="0"/>
              </a:rPr>
              <a:pPr/>
              <a:t>52</a:t>
            </a:fld>
            <a:endParaRPr lang="en-US" sz="1200">
              <a:cs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A434D3-C6CA-4322-BE5B-83C88390F0B6}" type="slidenum">
              <a:rPr lang="he-IL"/>
              <a:pPr/>
              <a:t>53</a:t>
            </a:fld>
            <a:endParaRPr lang="en-US"/>
          </a:p>
        </p:txBody>
      </p:sp>
      <p:sp>
        <p:nvSpPr>
          <p:cNvPr id="249858" name="Rectangle 7"/>
          <p:cNvSpPr txBox="1">
            <a:spLocks noGrp="1" noChangeArrowheads="1"/>
          </p:cNvSpPr>
          <p:nvPr/>
        </p:nvSpPr>
        <p:spPr bwMode="auto">
          <a:xfrm>
            <a:off x="3886200" y="8686800"/>
            <a:ext cx="2971800" cy="457200"/>
          </a:xfrm>
          <a:prstGeom prst="rect">
            <a:avLst/>
          </a:prstGeom>
          <a:noFill/>
          <a:ln w="9525">
            <a:noFill/>
            <a:miter lim="800000"/>
            <a:headEnd/>
            <a:tailEnd/>
          </a:ln>
          <a:effectLst/>
        </p:spPr>
        <p:txBody>
          <a:bodyPr anchor="b"/>
          <a:lstStyle/>
          <a:p>
            <a:fld id="{0F084CEC-0F29-4F7E-BB44-DCEC1CB6888D}" type="slidenum">
              <a:rPr lang="he-IL" sz="1200">
                <a:cs typeface="Times New Roman" pitchFamily="18" charset="0"/>
              </a:rPr>
              <a:pPr/>
              <a:t>53</a:t>
            </a:fld>
            <a:endParaRPr lang="en-US" sz="1200">
              <a:cs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FED8DAC-2518-4A4A-89D8-049FEDD5EBB0}" type="slidenum">
              <a:rPr lang="he-IL" smtClean="0"/>
              <a:pPr/>
              <a:t>54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F265758D-03D1-4D07-BA4C-58A1611ED76A}" type="slidenum">
              <a:rPr lang="en-US" altLang="he-IL" smtClean="0"/>
              <a:pPr/>
              <a:t>72</a:t>
            </a:fld>
            <a:endParaRPr lang="en-US" altLang="he-IL"/>
          </a:p>
        </p:txBody>
      </p:sp>
    </p:spTree>
    <p:extLst>
      <p:ext uri="{BB962C8B-B14F-4D97-AF65-F5344CB8AC3E}">
        <p14:creationId xmlns:p14="http://schemas.microsoft.com/office/powerpoint/2010/main" val="189338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ADE72EB-C64F-4E5C-859A-B05B2D42D5B5}" type="slidenum">
              <a:rPr lang="he-IL" smtClean="0"/>
              <a:pPr/>
              <a:t>75</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E95651B-79F5-4E78-879A-F05798B2FCC2}" type="slidenum">
              <a:rPr lang="he-IL"/>
              <a:pPr/>
              <a:t>86</a:t>
            </a:fld>
            <a:endParaRPr lang="en-US"/>
          </a:p>
        </p:txBody>
      </p:sp>
      <p:sp>
        <p:nvSpPr>
          <p:cNvPr id="93186" name="Rectangle 7"/>
          <p:cNvSpPr txBox="1">
            <a:spLocks noGrp="1" noChangeArrowheads="1"/>
          </p:cNvSpPr>
          <p:nvPr/>
        </p:nvSpPr>
        <p:spPr>
          <a:xfrm>
            <a:off x="1588" y="8685213"/>
            <a:ext cx="2971800" cy="457200"/>
          </a:xfrm>
          <a:prstGeom prst="rect">
            <a:avLst/>
          </a:prstGeom>
          <a:noFill/>
        </p:spPr>
        <p:txBody>
          <a:bodyPr rtlCol="1" anchor="b"/>
          <a:lstStyle/>
          <a:p>
            <a:pPr algn="l" eaLnBrk="1" fontAlgn="auto" hangingPunct="1">
              <a:spcBef>
                <a:spcPts val="0"/>
              </a:spcBef>
              <a:spcAft>
                <a:spcPts val="0"/>
              </a:spcAft>
              <a:defRPr/>
            </a:pPr>
            <a:fld id="{0F7F66A6-0C94-480D-8C3D-5758F4D80894}" type="slidenum">
              <a:rPr lang="he-IL" sz="1200" b="0">
                <a:latin typeface="+mn-lt"/>
              </a:rPr>
              <a:pPr algn="l" eaLnBrk="1" fontAlgn="auto" hangingPunct="1">
                <a:spcBef>
                  <a:spcPts val="0"/>
                </a:spcBef>
                <a:spcAft>
                  <a:spcPts val="0"/>
                </a:spcAft>
                <a:defRPr/>
              </a:pPr>
              <a:t>86</a:t>
            </a:fld>
            <a:endParaRPr lang="en-US" sz="1200" b="0">
              <a:latin typeface="+mn-lt"/>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04FDDB2-7E23-4059-AA17-5F334D8CCE61}" type="slidenum">
              <a:rPr lang="he-IL" smtClean="0"/>
              <a:pPr/>
              <a:t>87</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65CE086-759C-466E-93B6-AEDCDD7FE2E6}" type="slidenum">
              <a:rPr lang="he-IL" smtClean="0"/>
              <a:pPr/>
              <a:t>91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7" name="מחבר ישר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כותרת 28"/>
          <p:cNvSpPr>
            <a:spLocks noGrp="1"/>
          </p:cNvSpPr>
          <p:nvPr>
            <p:ph type="ctrTitle"/>
          </p:nvPr>
        </p:nvSpPr>
        <p:spPr>
          <a:xfrm>
            <a:off x="381000" y="4853411"/>
            <a:ext cx="8458200" cy="1222375"/>
          </a:xfrm>
        </p:spPr>
        <p:txBody>
          <a:bodyPr anchor="t"/>
          <a:lstStyle/>
          <a:p>
            <a:r>
              <a:rPr kumimoji="0" lang="he-IL" smtClean="0"/>
              <a:t>לחץ כדי לערוך סגנון כותרת של תבנית בסיס</a:t>
            </a:r>
            <a:endParaRPr kumimoji="0" lang="en-US"/>
          </a:p>
        </p:txBody>
      </p:sp>
      <p:sp>
        <p:nvSpPr>
          <p:cNvPr id="9" name="כותרת משנה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16" name="מציין מיקום של תאריך 15"/>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2" name="מציין מיקום של כותרת תחתונה 1"/>
          <p:cNvSpPr>
            <a:spLocks noGrp="1"/>
          </p:cNvSpPr>
          <p:nvPr>
            <p:ph type="ftr" sz="quarter" idx="11"/>
          </p:nvPr>
        </p:nvSpPr>
        <p:spPr/>
        <p:txBody>
          <a:bodyPr/>
          <a:lstStyle/>
          <a:p>
            <a:endParaRPr lang="he-IL"/>
          </a:p>
        </p:txBody>
      </p:sp>
      <p:sp>
        <p:nvSpPr>
          <p:cNvPr id="15" name="מציין מיקום של מספר שקופית 14"/>
          <p:cNvSpPr>
            <a:spLocks noGrp="1"/>
          </p:cNvSpPr>
          <p:nvPr>
            <p:ph type="sldNum" sz="quarter" idx="12"/>
          </p:nvPr>
        </p:nvSpPr>
        <p:spPr>
          <a:xfrm>
            <a:off x="8229600" y="6473952"/>
            <a:ext cx="758952" cy="246888"/>
          </a:xfrm>
        </p:spPr>
        <p:txBody>
          <a:bodyPr/>
          <a:lstStyle/>
          <a:p>
            <a:fld id="{E528419A-D688-4164-BAF2-DDEE25EACF48}"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858000" y="549276"/>
            <a:ext cx="1828800" cy="5851525"/>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549276"/>
            <a:ext cx="6248400" cy="5851525"/>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2" name="כותרת 2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27" name="מציין מיקום תוכן 26"/>
          <p:cNvSpPr>
            <a:spLocks noGrp="1"/>
          </p:cNvSpPr>
          <p:nvPr>
            <p:ph idx="1"/>
          </p:nvPr>
        </p:nvSpPr>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5" name="מציין מיקום של תאריך 24"/>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19" name="מציין מיקום של כותרת תחתונה 18"/>
          <p:cNvSpPr>
            <a:spLocks noGrp="1"/>
          </p:cNvSpPr>
          <p:nvPr>
            <p:ph type="ftr" sz="quarter" idx="11"/>
          </p:nvPr>
        </p:nvSpPr>
        <p:spPr>
          <a:xfrm>
            <a:off x="3581400" y="76200"/>
            <a:ext cx="2895600" cy="288925"/>
          </a:xfrm>
        </p:spPr>
        <p:txBody>
          <a:bodyPr/>
          <a:lstStyle/>
          <a:p>
            <a:endParaRPr lang="he-IL"/>
          </a:p>
        </p:txBody>
      </p:sp>
      <p:sp>
        <p:nvSpPr>
          <p:cNvPr id="16" name="מציין מיקום של מספר שקופית 15"/>
          <p:cNvSpPr>
            <a:spLocks noGrp="1"/>
          </p:cNvSpPr>
          <p:nvPr>
            <p:ph type="sldNum" sz="quarter" idx="12"/>
          </p:nvPr>
        </p:nvSpPr>
        <p:spPr>
          <a:xfrm>
            <a:off x="8229600" y="6473952"/>
            <a:ext cx="758952" cy="246888"/>
          </a:xfrm>
        </p:spPr>
        <p:txBody>
          <a:bodyPr/>
          <a:lstStyle/>
          <a:p>
            <a:fld id="{E528419A-D688-4164-BAF2-DDEE25EACF48}"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3">
        <a:schemeClr val="bg2"/>
      </p:bgRef>
    </p:bg>
    <p:spTree>
      <p:nvGrpSpPr>
        <p:cNvPr id="1" name=""/>
        <p:cNvGrpSpPr/>
        <p:nvPr/>
      </p:nvGrpSpPr>
      <p:grpSpPr>
        <a:xfrm>
          <a:off x="0" y="0"/>
          <a:ext cx="0" cy="0"/>
          <a:chOff x="0" y="0"/>
          <a:chExt cx="0" cy="0"/>
        </a:xfrm>
      </p:grpSpPr>
      <p:sp>
        <p:nvSpPr>
          <p:cNvPr id="7" name="מחבר ישר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מציין מיקום טקסט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19" name="מציין מיקום של תאריך 18"/>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11" name="מציין מיקום של כותרת תחתונה 10"/>
          <p:cNvSpPr>
            <a:spLocks noGrp="1"/>
          </p:cNvSpPr>
          <p:nvPr>
            <p:ph type="ftr" sz="quarter" idx="11"/>
          </p:nvPr>
        </p:nvSpPr>
        <p:spPr/>
        <p:txBody>
          <a:bodyPr/>
          <a:lstStyle/>
          <a:p>
            <a:endParaRPr lang="he-IL"/>
          </a:p>
        </p:txBody>
      </p:sp>
      <p:sp>
        <p:nvSpPr>
          <p:cNvPr id="16" name="מציין מיקום של מספר שקופית 15"/>
          <p:cNvSpPr>
            <a:spLocks noGrp="1"/>
          </p:cNvSpPr>
          <p:nvPr>
            <p:ph type="sldNum" sz="quarter" idx="12"/>
          </p:nvPr>
        </p:nvSpPr>
        <p:spPr/>
        <p:txBody>
          <a:bodyPr/>
          <a:lstStyle/>
          <a:p>
            <a:fld id="{E528419A-D688-4164-BAF2-DDEE25EACF48}" type="slidenum">
              <a:rPr lang="he-IL" smtClean="0"/>
              <a:pPr/>
              <a:t>‹#›</a:t>
            </a:fld>
            <a:endParaRPr lang="he-IL"/>
          </a:p>
        </p:txBody>
      </p:sp>
      <p:sp>
        <p:nvSpPr>
          <p:cNvPr id="8" name="כותרת 7"/>
          <p:cNvSpPr>
            <a:spLocks noGrp="1"/>
          </p:cNvSpPr>
          <p:nvPr>
            <p:ph type="title"/>
          </p:nvPr>
        </p:nvSpPr>
        <p:spPr>
          <a:xfrm>
            <a:off x="180475" y="2947085"/>
            <a:ext cx="8686800" cy="1184825"/>
          </a:xfrm>
        </p:spPr>
        <p:txBody>
          <a:bodyPr rtlCol="0" anchor="t"/>
          <a:lstStyle>
            <a:lvl1pPr algn="r">
              <a:defRPr/>
            </a:lvl1pPr>
          </a:lstStyle>
          <a:p>
            <a:r>
              <a:rPr kumimoji="0" lang="he-IL" smtClean="0"/>
              <a:t>לחץ כדי לערוך סגנון כותרת של תבנית בסיס</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0" name="כותרת 19"/>
          <p:cNvSpPr>
            <a:spLocks noGrp="1"/>
          </p:cNvSpPr>
          <p:nvPr>
            <p:ph type="title"/>
          </p:nvPr>
        </p:nvSpPr>
        <p:spPr>
          <a:xfrm>
            <a:off x="301752" y="457200"/>
            <a:ext cx="8686800" cy="841248"/>
          </a:xfrm>
        </p:spPr>
        <p:txBody>
          <a:bodyPr/>
          <a:lstStyle/>
          <a:p>
            <a:r>
              <a:rPr kumimoji="0" lang="he-IL" smtClean="0"/>
              <a:t>לחץ כדי לערוך סגנון כותרת של תבנית בסיס</a:t>
            </a:r>
            <a:endParaRPr kumimoji="0" lang="en-US"/>
          </a:p>
        </p:txBody>
      </p:sp>
      <p:sp>
        <p:nvSpPr>
          <p:cNvPr id="14" name="מציין מיקום תוכן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3" name="מציין מיקום תוכן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1" name="מציין מיקום של תאריך 20"/>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10" name="מציין מיקום של כותרת תחתונה 9"/>
          <p:cNvSpPr>
            <a:spLocks noGrp="1"/>
          </p:cNvSpPr>
          <p:nvPr>
            <p:ph type="ftr" sz="quarter" idx="11"/>
          </p:nvPr>
        </p:nvSpPr>
        <p:spPr/>
        <p:txBody>
          <a:bodyPr/>
          <a:lstStyle/>
          <a:p>
            <a:endParaRPr lang="he-IL"/>
          </a:p>
        </p:txBody>
      </p:sp>
      <p:sp>
        <p:nvSpPr>
          <p:cNvPr id="31" name="מציין מיקום של מספר שקופית 30"/>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9" name="כותרת 28"/>
          <p:cNvSpPr>
            <a:spLocks noGrp="1"/>
          </p:cNvSpPr>
          <p:nvPr>
            <p:ph type="title"/>
          </p:nvPr>
        </p:nvSpPr>
        <p:spPr>
          <a:xfrm>
            <a:off x="304800" y="5410200"/>
            <a:ext cx="8610600" cy="882650"/>
          </a:xfrm>
        </p:spPr>
        <p:txBody>
          <a:bodyPr anchor="ctr"/>
          <a:lstStyle>
            <a:lvl1pPr>
              <a:defRPr/>
            </a:lvl1p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25" name="מציין מיקום טקסט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4" name="מציין מיקום תוכן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8" name="מציין מיקום תוכן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0" name="מציין מיקום של תאריך 9"/>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a:xfrm>
            <a:off x="8229600" y="6477000"/>
            <a:ext cx="762000" cy="246888"/>
          </a:xfrm>
        </p:spPr>
        <p:txBody>
          <a:bodyPr/>
          <a:lstStyle/>
          <a:p>
            <a:fld id="{E528419A-D688-4164-BAF2-DDEE25EACF48}" type="slidenum">
              <a:rPr lang="he-IL" smtClean="0"/>
              <a:pPr/>
              <a:t>‹#›</a:t>
            </a:fld>
            <a:endParaRPr lang="he-IL"/>
          </a:p>
        </p:txBody>
      </p:sp>
      <p:sp>
        <p:nvSpPr>
          <p:cNvPr id="11" name="מחבר ישר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30" name="כותרת 29"/>
          <p:cNvSpPr>
            <a:spLocks noGrp="1"/>
          </p:cNvSpPr>
          <p:nvPr>
            <p:ph type="title"/>
          </p:nvPr>
        </p:nvSpPr>
        <p:spPr>
          <a:xfrm>
            <a:off x="301752" y="457200"/>
            <a:ext cx="8686800" cy="841248"/>
          </a:xfrm>
        </p:spPr>
        <p:txBody>
          <a:bodyPr/>
          <a:lstStyle/>
          <a:p>
            <a:r>
              <a:rPr kumimoji="0" lang="he-IL" smtClean="0"/>
              <a:t>לחץ כדי לערוך סגנון כותרת של תבנית בסיס</a:t>
            </a:r>
            <a:endParaRPr kumimoji="0" lang="en-US"/>
          </a:p>
        </p:txBody>
      </p:sp>
      <p:sp>
        <p:nvSpPr>
          <p:cNvPr id="12" name="מציין מיקום של תאריך 11"/>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21" name="מציין מיקום של כותרת תחתונה 20"/>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3" name="מציין מיקום של תאריך 2"/>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24" name="מציין מיקום של כותרת תחתונה 23"/>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8" name="מחבר ישר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כותרת 11"/>
          <p:cNvSpPr>
            <a:spLocks noGrp="1"/>
          </p:cNvSpPr>
          <p:nvPr>
            <p:ph type="title"/>
          </p:nvPr>
        </p:nvSpPr>
        <p:spPr>
          <a:xfrm>
            <a:off x="457200" y="5486400"/>
            <a:ext cx="8458200" cy="520700"/>
          </a:xfrm>
        </p:spPr>
        <p:txBody>
          <a:bodyPr anchor="ctr"/>
          <a:lstStyle>
            <a:lvl1pPr algn="l">
              <a:buNone/>
              <a:defRPr sz="2000" b="1"/>
            </a:lvl1pPr>
          </a:lstStyle>
          <a:p>
            <a:r>
              <a:rPr kumimoji="0" lang="he-IL" smtClean="0"/>
              <a:t>לחץ כדי לערוך סגנון כותרת של תבנית בסיס</a:t>
            </a:r>
            <a:endParaRPr kumimoji="0" lang="en-US"/>
          </a:p>
        </p:txBody>
      </p:sp>
      <p:sp>
        <p:nvSpPr>
          <p:cNvPr id="26" name="מציין מיקום טקסט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14" name="מציין מיקום תוכן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5" name="מציין מיקום של תאריך 24"/>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29" name="מציין מיקום של כותרת תחתונה 28"/>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528419A-D688-4164-BAF2-DDEE25EACF48}"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13" name="מציין מיקום של תמונה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he-IL" smtClean="0"/>
              <a:t>לחץ על הסמל כדי להוסיף תמונה</a:t>
            </a:r>
            <a:endParaRPr kumimoji="0" lang="en-US" dirty="0"/>
          </a:p>
        </p:txBody>
      </p:sp>
      <p:sp>
        <p:nvSpPr>
          <p:cNvPr id="7" name="מציין מיקום של תאריך 6"/>
          <p:cNvSpPr>
            <a:spLocks noGrp="1"/>
          </p:cNvSpPr>
          <p:nvPr>
            <p:ph type="dt" sz="half" idx="10"/>
          </p:nvPr>
        </p:nvSpPr>
        <p:spPr/>
        <p:txBody>
          <a:bodyPr/>
          <a:lstStyle/>
          <a:p>
            <a:fld id="{D6DBE9CD-4388-4DD6-8211-14899B2C16C2}" type="datetimeFigureOut">
              <a:rPr lang="he-IL" smtClean="0"/>
              <a:pPr/>
              <a:t>כ"ג/אב/תשע"ד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31" name="מציין מיקום של מספר שקופית 30"/>
          <p:cNvSpPr>
            <a:spLocks noGrp="1"/>
          </p:cNvSpPr>
          <p:nvPr>
            <p:ph type="sldNum" sz="quarter" idx="12"/>
          </p:nvPr>
        </p:nvSpPr>
        <p:spPr/>
        <p:txBody>
          <a:bodyPr/>
          <a:lstStyle/>
          <a:p>
            <a:fld id="{E528419A-D688-4164-BAF2-DDEE25EACF48}" type="slidenum">
              <a:rPr lang="he-IL" smtClean="0"/>
              <a:pPr/>
              <a:t>‹#›</a:t>
            </a:fld>
            <a:endParaRPr lang="he-IL"/>
          </a:p>
        </p:txBody>
      </p:sp>
      <p:sp>
        <p:nvSpPr>
          <p:cNvPr id="17" name="כותרת 16"/>
          <p:cNvSpPr>
            <a:spLocks noGrp="1"/>
          </p:cNvSpPr>
          <p:nvPr>
            <p:ph type="title"/>
          </p:nvPr>
        </p:nvSpPr>
        <p:spPr>
          <a:xfrm>
            <a:off x="381000" y="4993760"/>
            <a:ext cx="5867400" cy="522288"/>
          </a:xfrm>
        </p:spPr>
        <p:txBody>
          <a:bodyPr anchor="ctr"/>
          <a:lstStyle>
            <a:lvl1pPr algn="l">
              <a:buNone/>
              <a:defRPr sz="2000" b="1"/>
            </a:lvl1pPr>
          </a:lstStyle>
          <a:p>
            <a:r>
              <a:rPr kumimoji="0" lang="he-IL" smtClean="0"/>
              <a:t>לחץ כדי לערוך סגנון כותרת של תבנית בסיס</a:t>
            </a:r>
            <a:endParaRPr kumimoji="0" lang="en-US"/>
          </a:p>
        </p:txBody>
      </p:sp>
      <p:sp>
        <p:nvSpPr>
          <p:cNvPr id="26" name="מציין מיקום טקסט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מחבר ישר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מציין מיקום טקסט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1" name="מציין מיקום של תאריך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6DBE9CD-4388-4DD6-8211-14899B2C16C2}" type="datetimeFigureOut">
              <a:rPr lang="he-IL" smtClean="0"/>
              <a:pPr/>
              <a:t>כ"ג/אב/תשע"ד</a:t>
            </a:fld>
            <a:endParaRPr lang="he-IL"/>
          </a:p>
        </p:txBody>
      </p:sp>
      <p:sp>
        <p:nvSpPr>
          <p:cNvPr id="28" name="מציין מיקום של כותרת תחתונה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he-IL"/>
          </a:p>
        </p:txBody>
      </p:sp>
      <p:sp>
        <p:nvSpPr>
          <p:cNvPr id="5" name="מציין מיקום של מספר שקופית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528419A-D688-4164-BAF2-DDEE25EACF48}" type="slidenum">
              <a:rPr lang="he-IL" smtClean="0"/>
              <a:pPr/>
              <a:t>‹#›</a:t>
            </a:fld>
            <a:endParaRPr lang="he-IL"/>
          </a:p>
        </p:txBody>
      </p:sp>
      <p:sp>
        <p:nvSpPr>
          <p:cNvPr id="10" name="מציין מיקום של כותרת 9"/>
          <p:cNvSpPr>
            <a:spLocks noGrp="1"/>
          </p:cNvSpPr>
          <p:nvPr>
            <p:ph type="title"/>
          </p:nvPr>
        </p:nvSpPr>
        <p:spPr>
          <a:xfrm>
            <a:off x="304800" y="457200"/>
            <a:ext cx="8686800" cy="838200"/>
          </a:xfrm>
          <a:prstGeom prst="rect">
            <a:avLst/>
          </a:prstGeom>
        </p:spPr>
        <p:txBody>
          <a:bodyPr vert="horz" anchor="ctr">
            <a:normAutofit/>
          </a:bodyPr>
          <a:lstStyle/>
          <a:p>
            <a:r>
              <a:rPr kumimoji="0" lang="he-IL" smtClean="0"/>
              <a:t>לחץ כדי לערוך סגנון כותרת של תבנית בסיס</a:t>
            </a:r>
            <a:endParaRPr kumimoji="0" lang="en-US"/>
          </a:p>
        </p:txBody>
      </p:sp>
      <p:sp>
        <p:nvSpPr>
          <p:cNvPr id="9" name="מחבר ישר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מחבר ישר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5;&#1512;&#1497;&#1513;&#1492;2.wm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504;&#1496;&#1497;&#1506;&#1492;.wm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4;&#1502;&#1497;&#1512;&#1492;1.wm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1;&#1497;&#1513;&#1493;&#1503;.wm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2;&#1513;&#1511;&#1497;&#1492;.wm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4.xml"/><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video" Target="file:///C:\&#1502;&#1510;&#1490;&#1493;&#1514;\&#1502;&#1510;&#1490;&#1514;%20&#1513;&#1502;&#1497;&#1496;&#1492;\tiras0.avi" TargetMode="External"/><Relationship Id="rId7" Type="http://schemas.openxmlformats.org/officeDocument/2006/relationships/image" Target="../media/image26.png"/><Relationship Id="rId2" Type="http://schemas.openxmlformats.org/officeDocument/2006/relationships/video" Target="file:///C:\&#1502;&#1510;&#1490;&#1493;&#1514;\&#1502;&#1510;&#1490;&#1514;%20&#1513;&#1502;&#1497;&#1496;&#1492;\duvdev0.avi" TargetMode="External"/><Relationship Id="rId1" Type="http://schemas.openxmlformats.org/officeDocument/2006/relationships/video" Target="file:///C:\&#1502;&#1510;&#1490;&#1493;&#1514;\&#1502;&#1510;&#1490;&#1514;%20&#1513;&#1502;&#1497;&#1496;&#1492;\&#1514;&#1497;&#1511;&#1497;&#1492;%20&#1495;&#1491;&#1513;&#1492;\lekita.mpg"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1.bin"/><Relationship Id="rId4" Type="http://schemas.openxmlformats.org/officeDocument/2006/relationships/image" Target="../media/image30.png"/><Relationship Id="rId9"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8.wmf"/><Relationship Id="rId18" Type="http://schemas.microsoft.com/office/2007/relationships/hdphoto" Target="../media/hdphoto6.wdp"/><Relationship Id="rId3" Type="http://schemas.openxmlformats.org/officeDocument/2006/relationships/notesSlide" Target="../notesSlides/notesSlide1.xml"/><Relationship Id="rId7" Type="http://schemas.openxmlformats.org/officeDocument/2006/relationships/image" Target="../media/image45.wmf"/><Relationship Id="rId12" Type="http://schemas.openxmlformats.org/officeDocument/2006/relationships/oleObject" Target="../embeddings/oleObject10.bin"/><Relationship Id="rId17" Type="http://schemas.openxmlformats.org/officeDocument/2006/relationships/image" Target="../media/image21.png"/><Relationship Id="rId2" Type="http://schemas.openxmlformats.org/officeDocument/2006/relationships/slideLayout" Target="../slideLayouts/slideLayout7.xml"/><Relationship Id="rId16" Type="http://schemas.openxmlformats.org/officeDocument/2006/relationships/image" Target="../media/image51.jpe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47.wmf"/><Relationship Id="rId5" Type="http://schemas.openxmlformats.org/officeDocument/2006/relationships/image" Target="../media/image44.wmf"/><Relationship Id="rId15" Type="http://schemas.openxmlformats.org/officeDocument/2006/relationships/image" Target="../media/image50.jpeg"/><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6.wmf"/><Relationship Id="rId1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E:\&#1502;&#1510;&#1490;&#1493;&#1514;%20&#1513;&#1502;&#1497;&#1496;&#1492;\&#1502;&#1510;&#1490;&#1514;%20&#1510;&#1512;&#1499;&#1504;&#1493;&#1514;%20&#1495;&#1491;&#1513;&#1492;\&#1502;&#1510;&#1506;%20&#1502;&#1504;&#1493;&#1514;&#1511;.wmv" TargetMode="External"/><Relationship Id="rId1" Type="http://schemas.openxmlformats.org/officeDocument/2006/relationships/vmlDrawing" Target="../drawings/vmlDrawing5.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ideo" Target="file:///E:\&#1502;&#1510;&#1490;&#1493;&#1514;%20&#1513;&#1502;&#1497;&#1496;&#1492;\&#1502;&#1510;&#1490;&#1514;%20&#1510;&#1512;&#1499;&#1504;&#1493;&#1514;%20&#1495;&#1491;&#1513;&#1492;\&#1492;&#1506;&#1512;&#1489;&#1492;%20&#1493;&#1492;&#1504;&#1490;&#1489;%20&#1492;&#1502;&#1506;&#1512;&#1489;&#1497;.wm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4;&#1512;&#1497;&#1506;&#1492;.wmv"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494;&#1502;&#1497;&#1512;&#1492;.wmv"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8.png"/><Relationship Id="rId4" Type="http://schemas.openxmlformats.org/officeDocument/2006/relationships/oleObject" Target="../embeddings/oleObject12.bin"/></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4.bin"/><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68.png"/><Relationship Id="rId4" Type="http://schemas.openxmlformats.org/officeDocument/2006/relationships/oleObject" Target="../embeddings/oleObject15.bin"/></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file:///\\Hp-server\D\&#1492;&#1514;&#1493;&#1512;&#1492;%20&#1493;&#1492;&#1488;&#1512;&#1509;\&#1502;&#1499;&#1493;&#1503;%20&#1492;&#1514;&#1493;&#1512;&#1492;%20&#1493;&#1492;&#1488;&#1512;&#1509;\&#1512;&#1489;&#1504;&#1497;&#1501;\&#1497;&#1493;&#1488;&#1500;\&#1492;&#1502;&#1505;&#1502;&#1499;&#1497;&#1501;%20&#1513;&#1500;&#1497;\&#1502;&#1510;&#1490;&#1493;&#1514;\&#1513;&#1502;&#1497;&#1496;&#1492;\&#1502;&#1510;&#1490;&#1493;&#1514;%20&#1495;&#1491;&#1513;%20&#1508;&#1512;&#1497;&#1491;&#1502;&#1503;\&#1511;&#1510;&#1497;&#1512;%20&#1493;&#1489;&#1510;&#1497;&#1512;%20&#1511;&#1510;&#1512;.wmv"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1.jpeg"/><Relationship Id="rId4" Type="http://schemas.openxmlformats.org/officeDocument/2006/relationships/image" Target="../media/image7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0" y="476672"/>
            <a:ext cx="9144000" cy="5004240"/>
          </a:xfrm>
        </p:spPr>
        <p:txBody>
          <a:bodyPr>
            <a:normAutofit/>
          </a:bodyPr>
          <a:lstStyle/>
          <a:p>
            <a:pPr algn="ctr"/>
            <a:r>
              <a:rPr lang="he-IL" sz="6600" b="1" cap="none"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מעמד ההלכתי </a:t>
            </a:r>
            <a:r>
              <a:rPr lang="he-IL" sz="66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של פירות</a:t>
            </a:r>
            <a:r>
              <a:rPr lang="en-US" sz="66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a:t>
            </a:r>
            <a:r>
              <a:rPr lang="he-IL" sz="66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והירקות הקיימים </a:t>
            </a:r>
            <a:r>
              <a:rPr lang="he-IL" sz="6600" b="1" cap="none"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בשווקים </a:t>
            </a:r>
            <a:r>
              <a:rPr lang="en-US" sz="60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
            </a:r>
            <a:br>
              <a:rPr lang="en-US" sz="60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br>
            <a:r>
              <a:rPr lang="he-IL" sz="54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בשנת </a:t>
            </a:r>
            <a:r>
              <a:rPr lang="he-IL" sz="5400" b="1" cap="none"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השמיטה </a:t>
            </a:r>
            <a:r>
              <a:rPr lang="he-IL" sz="54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וסדרי </a:t>
            </a:r>
            <a:r>
              <a:rPr lang="he-IL" sz="5400" b="1" cap="none"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עדיפותם</a:t>
            </a:r>
            <a:r>
              <a:rPr lang="en-US" dirty="0"/>
              <a:t/>
            </a:r>
            <a:br>
              <a:rPr lang="en-US" dirty="0"/>
            </a:br>
            <a:endParaRPr lang="he-I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41"/>
          <p:cNvGrpSpPr>
            <a:grpSpLocks/>
          </p:cNvGrpSpPr>
          <p:nvPr/>
        </p:nvGrpSpPr>
        <p:grpSpPr bwMode="auto">
          <a:xfrm>
            <a:off x="7153275" y="4357688"/>
            <a:ext cx="1057275" cy="1766887"/>
            <a:chOff x="3875" y="2305"/>
            <a:chExt cx="666" cy="1113"/>
          </a:xfrm>
        </p:grpSpPr>
        <p:sp>
          <p:nvSpPr>
            <p:cNvPr id="226307" name="Freeform 1337"/>
            <p:cNvSpPr>
              <a:spLocks noEditPoints="1"/>
            </p:cNvSpPr>
            <p:nvPr/>
          </p:nvSpPr>
          <p:spPr bwMode="auto">
            <a:xfrm>
              <a:off x="3875" y="2305"/>
              <a:ext cx="666" cy="1113"/>
            </a:xfrm>
            <a:custGeom>
              <a:avLst/>
              <a:gdLst>
                <a:gd name="T0" fmla="*/ 81 w 1333"/>
                <a:gd name="T1" fmla="*/ 23 h 2226"/>
                <a:gd name="T2" fmla="*/ 83 w 1333"/>
                <a:gd name="T3" fmla="*/ 33 h 2226"/>
                <a:gd name="T4" fmla="*/ 81 w 1333"/>
                <a:gd name="T5" fmla="*/ 41 h 2226"/>
                <a:gd name="T6" fmla="*/ 76 w 1333"/>
                <a:gd name="T7" fmla="*/ 51 h 2226"/>
                <a:gd name="T8" fmla="*/ 69 w 1333"/>
                <a:gd name="T9" fmla="*/ 61 h 2226"/>
                <a:gd name="T10" fmla="*/ 61 w 1333"/>
                <a:gd name="T11" fmla="*/ 72 h 2226"/>
                <a:gd name="T12" fmla="*/ 56 w 1333"/>
                <a:gd name="T13" fmla="*/ 80 h 2226"/>
                <a:gd name="T14" fmla="*/ 53 w 1333"/>
                <a:gd name="T15" fmla="*/ 85 h 2226"/>
                <a:gd name="T16" fmla="*/ 51 w 1333"/>
                <a:gd name="T17" fmla="*/ 97 h 2226"/>
                <a:gd name="T18" fmla="*/ 33 w 1333"/>
                <a:gd name="T19" fmla="*/ 97 h 2226"/>
                <a:gd name="T20" fmla="*/ 31 w 1333"/>
                <a:gd name="T21" fmla="*/ 96 h 2226"/>
                <a:gd name="T22" fmla="*/ 31 w 1333"/>
                <a:gd name="T23" fmla="*/ 88 h 2226"/>
                <a:gd name="T24" fmla="*/ 33 w 1333"/>
                <a:gd name="T25" fmla="*/ 80 h 2226"/>
                <a:gd name="T26" fmla="*/ 38 w 1333"/>
                <a:gd name="T27" fmla="*/ 70 h 2226"/>
                <a:gd name="T28" fmla="*/ 45 w 1333"/>
                <a:gd name="T29" fmla="*/ 60 h 2226"/>
                <a:gd name="T30" fmla="*/ 53 w 1333"/>
                <a:gd name="T31" fmla="*/ 49 h 2226"/>
                <a:gd name="T32" fmla="*/ 58 w 1333"/>
                <a:gd name="T33" fmla="*/ 40 h 2226"/>
                <a:gd name="T34" fmla="*/ 60 w 1333"/>
                <a:gd name="T35" fmla="*/ 32 h 2226"/>
                <a:gd name="T36" fmla="*/ 59 w 1333"/>
                <a:gd name="T37" fmla="*/ 23 h 2226"/>
                <a:gd name="T38" fmla="*/ 57 w 1333"/>
                <a:gd name="T39" fmla="*/ 20 h 2226"/>
                <a:gd name="T40" fmla="*/ 53 w 1333"/>
                <a:gd name="T41" fmla="*/ 18 h 2226"/>
                <a:gd name="T42" fmla="*/ 46 w 1333"/>
                <a:gd name="T43" fmla="*/ 16 h 2226"/>
                <a:gd name="T44" fmla="*/ 39 w 1333"/>
                <a:gd name="T45" fmla="*/ 15 h 2226"/>
                <a:gd name="T46" fmla="*/ 33 w 1333"/>
                <a:gd name="T47" fmla="*/ 18 h 2226"/>
                <a:gd name="T48" fmla="*/ 27 w 1333"/>
                <a:gd name="T49" fmla="*/ 21 h 2226"/>
                <a:gd name="T50" fmla="*/ 23 w 1333"/>
                <a:gd name="T51" fmla="*/ 26 h 2226"/>
                <a:gd name="T52" fmla="*/ 21 w 1333"/>
                <a:gd name="T53" fmla="*/ 33 h 2226"/>
                <a:gd name="T54" fmla="*/ 2 w 1333"/>
                <a:gd name="T55" fmla="*/ 41 h 2226"/>
                <a:gd name="T56" fmla="*/ 0 w 1333"/>
                <a:gd name="T57" fmla="*/ 39 h 2226"/>
                <a:gd name="T58" fmla="*/ 0 w 1333"/>
                <a:gd name="T59" fmla="*/ 33 h 2226"/>
                <a:gd name="T60" fmla="*/ 1 w 1333"/>
                <a:gd name="T61" fmla="*/ 24 h 2226"/>
                <a:gd name="T62" fmla="*/ 6 w 1333"/>
                <a:gd name="T63" fmla="*/ 15 h 2226"/>
                <a:gd name="T64" fmla="*/ 11 w 1333"/>
                <a:gd name="T65" fmla="*/ 11 h 2226"/>
                <a:gd name="T66" fmla="*/ 16 w 1333"/>
                <a:gd name="T67" fmla="*/ 7 h 2226"/>
                <a:gd name="T68" fmla="*/ 22 w 1333"/>
                <a:gd name="T69" fmla="*/ 4 h 2226"/>
                <a:gd name="T70" fmla="*/ 28 w 1333"/>
                <a:gd name="T71" fmla="*/ 2 h 2226"/>
                <a:gd name="T72" fmla="*/ 34 w 1333"/>
                <a:gd name="T73" fmla="*/ 1 h 2226"/>
                <a:gd name="T74" fmla="*/ 40 w 1333"/>
                <a:gd name="T75" fmla="*/ 0 h 2226"/>
                <a:gd name="T76" fmla="*/ 46 w 1333"/>
                <a:gd name="T77" fmla="*/ 1 h 2226"/>
                <a:gd name="T78" fmla="*/ 53 w 1333"/>
                <a:gd name="T79" fmla="*/ 1 h 2226"/>
                <a:gd name="T80" fmla="*/ 59 w 1333"/>
                <a:gd name="T81" fmla="*/ 3 h 2226"/>
                <a:gd name="T82" fmla="*/ 64 w 1333"/>
                <a:gd name="T83" fmla="*/ 5 h 2226"/>
                <a:gd name="T84" fmla="*/ 69 w 1333"/>
                <a:gd name="T85" fmla="*/ 8 h 2226"/>
                <a:gd name="T86" fmla="*/ 73 w 1333"/>
                <a:gd name="T87" fmla="*/ 11 h 2226"/>
                <a:gd name="T88" fmla="*/ 54 w 1333"/>
                <a:gd name="T89" fmla="*/ 125 h 2226"/>
                <a:gd name="T90" fmla="*/ 53 w 1333"/>
                <a:gd name="T91" fmla="*/ 132 h 2226"/>
                <a:gd name="T92" fmla="*/ 48 w 1333"/>
                <a:gd name="T93" fmla="*/ 137 h 2226"/>
                <a:gd name="T94" fmla="*/ 42 w 1333"/>
                <a:gd name="T95" fmla="*/ 140 h 2226"/>
                <a:gd name="T96" fmla="*/ 37 w 1333"/>
                <a:gd name="T97" fmla="*/ 139 h 2226"/>
                <a:gd name="T98" fmla="*/ 31 w 1333"/>
                <a:gd name="T99" fmla="*/ 134 h 2226"/>
                <a:gd name="T100" fmla="*/ 29 w 1333"/>
                <a:gd name="T101" fmla="*/ 128 h 2226"/>
                <a:gd name="T102" fmla="*/ 29 w 1333"/>
                <a:gd name="T103" fmla="*/ 121 h 2226"/>
                <a:gd name="T104" fmla="*/ 32 w 1333"/>
                <a:gd name="T105" fmla="*/ 116 h 2226"/>
                <a:gd name="T106" fmla="*/ 38 w 1333"/>
                <a:gd name="T107" fmla="*/ 112 h 2226"/>
                <a:gd name="T108" fmla="*/ 44 w 1333"/>
                <a:gd name="T109" fmla="*/ 112 h 2226"/>
                <a:gd name="T110" fmla="*/ 49 w 1333"/>
                <a:gd name="T111" fmla="*/ 115 h 2226"/>
                <a:gd name="T112" fmla="*/ 53 w 1333"/>
                <a:gd name="T113" fmla="*/ 120 h 2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33" h="2226">
                  <a:moveTo>
                    <a:pt x="1213" y="230"/>
                  </a:moveTo>
                  <a:lnTo>
                    <a:pt x="1239" y="261"/>
                  </a:lnTo>
                  <a:lnTo>
                    <a:pt x="1264" y="294"/>
                  </a:lnTo>
                  <a:lnTo>
                    <a:pt x="1283" y="329"/>
                  </a:lnTo>
                  <a:lnTo>
                    <a:pt x="1301" y="363"/>
                  </a:lnTo>
                  <a:lnTo>
                    <a:pt x="1314" y="399"/>
                  </a:lnTo>
                  <a:lnTo>
                    <a:pt x="1325" y="435"/>
                  </a:lnTo>
                  <a:lnTo>
                    <a:pt x="1331" y="470"/>
                  </a:lnTo>
                  <a:lnTo>
                    <a:pt x="1333" y="505"/>
                  </a:lnTo>
                  <a:lnTo>
                    <a:pt x="1332" y="527"/>
                  </a:lnTo>
                  <a:lnTo>
                    <a:pt x="1329" y="550"/>
                  </a:lnTo>
                  <a:lnTo>
                    <a:pt x="1325" y="574"/>
                  </a:lnTo>
                  <a:lnTo>
                    <a:pt x="1319" y="599"/>
                  </a:lnTo>
                  <a:lnTo>
                    <a:pt x="1311" y="626"/>
                  </a:lnTo>
                  <a:lnTo>
                    <a:pt x="1302" y="654"/>
                  </a:lnTo>
                  <a:lnTo>
                    <a:pt x="1290" y="681"/>
                  </a:lnTo>
                  <a:lnTo>
                    <a:pt x="1276" y="710"/>
                  </a:lnTo>
                  <a:lnTo>
                    <a:pt x="1261" y="740"/>
                  </a:lnTo>
                  <a:lnTo>
                    <a:pt x="1245" y="771"/>
                  </a:lnTo>
                  <a:lnTo>
                    <a:pt x="1227" y="803"/>
                  </a:lnTo>
                  <a:lnTo>
                    <a:pt x="1206" y="836"/>
                  </a:lnTo>
                  <a:lnTo>
                    <a:pt x="1184" y="870"/>
                  </a:lnTo>
                  <a:lnTo>
                    <a:pt x="1161" y="905"/>
                  </a:lnTo>
                  <a:lnTo>
                    <a:pt x="1136" y="939"/>
                  </a:lnTo>
                  <a:lnTo>
                    <a:pt x="1108" y="976"/>
                  </a:lnTo>
                  <a:lnTo>
                    <a:pt x="1080" y="1012"/>
                  </a:lnTo>
                  <a:lnTo>
                    <a:pt x="1055" y="1046"/>
                  </a:lnTo>
                  <a:lnTo>
                    <a:pt x="1030" y="1080"/>
                  </a:lnTo>
                  <a:lnTo>
                    <a:pt x="1007" y="1111"/>
                  </a:lnTo>
                  <a:lnTo>
                    <a:pt x="986" y="1141"/>
                  </a:lnTo>
                  <a:lnTo>
                    <a:pt x="965" y="1170"/>
                  </a:lnTo>
                  <a:lnTo>
                    <a:pt x="947" y="1196"/>
                  </a:lnTo>
                  <a:lnTo>
                    <a:pt x="931" y="1220"/>
                  </a:lnTo>
                  <a:lnTo>
                    <a:pt x="915" y="1245"/>
                  </a:lnTo>
                  <a:lnTo>
                    <a:pt x="901" y="1265"/>
                  </a:lnTo>
                  <a:lnTo>
                    <a:pt x="889" y="1285"/>
                  </a:lnTo>
                  <a:lnTo>
                    <a:pt x="879" y="1303"/>
                  </a:lnTo>
                  <a:lnTo>
                    <a:pt x="870" y="1318"/>
                  </a:lnTo>
                  <a:lnTo>
                    <a:pt x="863" y="1332"/>
                  </a:lnTo>
                  <a:lnTo>
                    <a:pt x="857" y="1345"/>
                  </a:lnTo>
                  <a:lnTo>
                    <a:pt x="853" y="1354"/>
                  </a:lnTo>
                  <a:lnTo>
                    <a:pt x="842" y="1404"/>
                  </a:lnTo>
                  <a:lnTo>
                    <a:pt x="833" y="1451"/>
                  </a:lnTo>
                  <a:lnTo>
                    <a:pt x="826" y="1495"/>
                  </a:lnTo>
                  <a:lnTo>
                    <a:pt x="823" y="1537"/>
                  </a:lnTo>
                  <a:lnTo>
                    <a:pt x="794" y="1560"/>
                  </a:lnTo>
                  <a:lnTo>
                    <a:pt x="554" y="1560"/>
                  </a:lnTo>
                  <a:lnTo>
                    <a:pt x="548" y="1556"/>
                  </a:lnTo>
                  <a:lnTo>
                    <a:pt x="542" y="1551"/>
                  </a:lnTo>
                  <a:lnTo>
                    <a:pt x="537" y="1548"/>
                  </a:lnTo>
                  <a:lnTo>
                    <a:pt x="532" y="1543"/>
                  </a:lnTo>
                  <a:lnTo>
                    <a:pt x="526" y="1538"/>
                  </a:lnTo>
                  <a:lnTo>
                    <a:pt x="520" y="1534"/>
                  </a:lnTo>
                  <a:lnTo>
                    <a:pt x="515" y="1530"/>
                  </a:lnTo>
                  <a:lnTo>
                    <a:pt x="509" y="1526"/>
                  </a:lnTo>
                  <a:lnTo>
                    <a:pt x="509" y="1507"/>
                  </a:lnTo>
                  <a:lnTo>
                    <a:pt x="509" y="1483"/>
                  </a:lnTo>
                  <a:lnTo>
                    <a:pt x="509" y="1456"/>
                  </a:lnTo>
                  <a:lnTo>
                    <a:pt x="509" y="1423"/>
                  </a:lnTo>
                  <a:lnTo>
                    <a:pt x="510" y="1399"/>
                  </a:lnTo>
                  <a:lnTo>
                    <a:pt x="512" y="1374"/>
                  </a:lnTo>
                  <a:lnTo>
                    <a:pt x="517" y="1348"/>
                  </a:lnTo>
                  <a:lnTo>
                    <a:pt x="523" y="1322"/>
                  </a:lnTo>
                  <a:lnTo>
                    <a:pt x="531" y="1295"/>
                  </a:lnTo>
                  <a:lnTo>
                    <a:pt x="540" y="1267"/>
                  </a:lnTo>
                  <a:lnTo>
                    <a:pt x="552" y="1239"/>
                  </a:lnTo>
                  <a:lnTo>
                    <a:pt x="565" y="1209"/>
                  </a:lnTo>
                  <a:lnTo>
                    <a:pt x="580" y="1179"/>
                  </a:lnTo>
                  <a:lnTo>
                    <a:pt x="596" y="1149"/>
                  </a:lnTo>
                  <a:lnTo>
                    <a:pt x="615" y="1118"/>
                  </a:lnTo>
                  <a:lnTo>
                    <a:pt x="636" y="1086"/>
                  </a:lnTo>
                  <a:lnTo>
                    <a:pt x="658" y="1053"/>
                  </a:lnTo>
                  <a:lnTo>
                    <a:pt x="681" y="1021"/>
                  </a:lnTo>
                  <a:lnTo>
                    <a:pt x="706" y="988"/>
                  </a:lnTo>
                  <a:lnTo>
                    <a:pt x="734" y="953"/>
                  </a:lnTo>
                  <a:lnTo>
                    <a:pt x="764" y="916"/>
                  </a:lnTo>
                  <a:lnTo>
                    <a:pt x="791" y="882"/>
                  </a:lnTo>
                  <a:lnTo>
                    <a:pt x="817" y="847"/>
                  </a:lnTo>
                  <a:lnTo>
                    <a:pt x="841" y="813"/>
                  </a:lnTo>
                  <a:lnTo>
                    <a:pt x="863" y="780"/>
                  </a:lnTo>
                  <a:lnTo>
                    <a:pt x="882" y="748"/>
                  </a:lnTo>
                  <a:lnTo>
                    <a:pt x="900" y="717"/>
                  </a:lnTo>
                  <a:lnTo>
                    <a:pt x="916" y="687"/>
                  </a:lnTo>
                  <a:lnTo>
                    <a:pt x="929" y="658"/>
                  </a:lnTo>
                  <a:lnTo>
                    <a:pt x="941" y="631"/>
                  </a:lnTo>
                  <a:lnTo>
                    <a:pt x="951" y="603"/>
                  </a:lnTo>
                  <a:lnTo>
                    <a:pt x="959" y="576"/>
                  </a:lnTo>
                  <a:lnTo>
                    <a:pt x="965" y="551"/>
                  </a:lnTo>
                  <a:lnTo>
                    <a:pt x="970" y="527"/>
                  </a:lnTo>
                  <a:lnTo>
                    <a:pt x="972" y="504"/>
                  </a:lnTo>
                  <a:lnTo>
                    <a:pt x="973" y="482"/>
                  </a:lnTo>
                  <a:lnTo>
                    <a:pt x="971" y="463"/>
                  </a:lnTo>
                  <a:lnTo>
                    <a:pt x="966" y="438"/>
                  </a:lnTo>
                  <a:lnTo>
                    <a:pt x="961" y="407"/>
                  </a:lnTo>
                  <a:lnTo>
                    <a:pt x="958" y="368"/>
                  </a:lnTo>
                  <a:lnTo>
                    <a:pt x="955" y="357"/>
                  </a:lnTo>
                  <a:lnTo>
                    <a:pt x="949" y="347"/>
                  </a:lnTo>
                  <a:lnTo>
                    <a:pt x="942" y="337"/>
                  </a:lnTo>
                  <a:lnTo>
                    <a:pt x="933" y="327"/>
                  </a:lnTo>
                  <a:lnTo>
                    <a:pt x="924" y="317"/>
                  </a:lnTo>
                  <a:lnTo>
                    <a:pt x="911" y="308"/>
                  </a:lnTo>
                  <a:lnTo>
                    <a:pt x="898" y="300"/>
                  </a:lnTo>
                  <a:lnTo>
                    <a:pt x="883" y="292"/>
                  </a:lnTo>
                  <a:lnTo>
                    <a:pt x="867" y="284"/>
                  </a:lnTo>
                  <a:lnTo>
                    <a:pt x="850" y="276"/>
                  </a:lnTo>
                  <a:lnTo>
                    <a:pt x="830" y="269"/>
                  </a:lnTo>
                  <a:lnTo>
                    <a:pt x="811" y="263"/>
                  </a:lnTo>
                  <a:lnTo>
                    <a:pt x="790" y="256"/>
                  </a:lnTo>
                  <a:lnTo>
                    <a:pt x="767" y="250"/>
                  </a:lnTo>
                  <a:lnTo>
                    <a:pt x="743" y="246"/>
                  </a:lnTo>
                  <a:lnTo>
                    <a:pt x="719" y="241"/>
                  </a:lnTo>
                  <a:lnTo>
                    <a:pt x="697" y="238"/>
                  </a:lnTo>
                  <a:lnTo>
                    <a:pt x="674" y="236"/>
                  </a:lnTo>
                  <a:lnTo>
                    <a:pt x="652" y="238"/>
                  </a:lnTo>
                  <a:lnTo>
                    <a:pt x="631" y="240"/>
                  </a:lnTo>
                  <a:lnTo>
                    <a:pt x="610" y="243"/>
                  </a:lnTo>
                  <a:lnTo>
                    <a:pt x="590" y="249"/>
                  </a:lnTo>
                  <a:lnTo>
                    <a:pt x="571" y="256"/>
                  </a:lnTo>
                  <a:lnTo>
                    <a:pt x="554" y="264"/>
                  </a:lnTo>
                  <a:lnTo>
                    <a:pt x="532" y="273"/>
                  </a:lnTo>
                  <a:lnTo>
                    <a:pt x="511" y="281"/>
                  </a:lnTo>
                  <a:lnTo>
                    <a:pt x="493" y="292"/>
                  </a:lnTo>
                  <a:lnTo>
                    <a:pt x="475" y="301"/>
                  </a:lnTo>
                  <a:lnTo>
                    <a:pt x="459" y="312"/>
                  </a:lnTo>
                  <a:lnTo>
                    <a:pt x="444" y="325"/>
                  </a:lnTo>
                  <a:lnTo>
                    <a:pt x="431" y="340"/>
                  </a:lnTo>
                  <a:lnTo>
                    <a:pt x="419" y="356"/>
                  </a:lnTo>
                  <a:lnTo>
                    <a:pt x="404" y="370"/>
                  </a:lnTo>
                  <a:lnTo>
                    <a:pt x="390" y="386"/>
                  </a:lnTo>
                  <a:lnTo>
                    <a:pt x="380" y="405"/>
                  </a:lnTo>
                  <a:lnTo>
                    <a:pt x="371" y="424"/>
                  </a:lnTo>
                  <a:lnTo>
                    <a:pt x="363" y="445"/>
                  </a:lnTo>
                  <a:lnTo>
                    <a:pt x="356" y="468"/>
                  </a:lnTo>
                  <a:lnTo>
                    <a:pt x="350" y="491"/>
                  </a:lnTo>
                  <a:lnTo>
                    <a:pt x="344" y="516"/>
                  </a:lnTo>
                  <a:lnTo>
                    <a:pt x="342" y="564"/>
                  </a:lnTo>
                  <a:lnTo>
                    <a:pt x="337" y="603"/>
                  </a:lnTo>
                  <a:lnTo>
                    <a:pt x="331" y="633"/>
                  </a:lnTo>
                  <a:lnTo>
                    <a:pt x="329" y="655"/>
                  </a:lnTo>
                  <a:lnTo>
                    <a:pt x="44" y="655"/>
                  </a:lnTo>
                  <a:lnTo>
                    <a:pt x="34" y="649"/>
                  </a:lnTo>
                  <a:lnTo>
                    <a:pt x="25" y="642"/>
                  </a:lnTo>
                  <a:lnTo>
                    <a:pt x="17" y="633"/>
                  </a:lnTo>
                  <a:lnTo>
                    <a:pt x="11" y="622"/>
                  </a:lnTo>
                  <a:lnTo>
                    <a:pt x="5" y="612"/>
                  </a:lnTo>
                  <a:lnTo>
                    <a:pt x="2" y="599"/>
                  </a:lnTo>
                  <a:lnTo>
                    <a:pt x="1" y="587"/>
                  </a:lnTo>
                  <a:lnTo>
                    <a:pt x="0" y="574"/>
                  </a:lnTo>
                  <a:lnTo>
                    <a:pt x="0" y="548"/>
                  </a:lnTo>
                  <a:lnTo>
                    <a:pt x="0" y="521"/>
                  </a:lnTo>
                  <a:lnTo>
                    <a:pt x="0" y="492"/>
                  </a:lnTo>
                  <a:lnTo>
                    <a:pt x="0" y="460"/>
                  </a:lnTo>
                  <a:lnTo>
                    <a:pt x="2" y="430"/>
                  </a:lnTo>
                  <a:lnTo>
                    <a:pt x="8" y="400"/>
                  </a:lnTo>
                  <a:lnTo>
                    <a:pt x="17" y="370"/>
                  </a:lnTo>
                  <a:lnTo>
                    <a:pt x="30" y="340"/>
                  </a:lnTo>
                  <a:lnTo>
                    <a:pt x="44" y="311"/>
                  </a:lnTo>
                  <a:lnTo>
                    <a:pt x="63" y="284"/>
                  </a:lnTo>
                  <a:lnTo>
                    <a:pt x="83" y="256"/>
                  </a:lnTo>
                  <a:lnTo>
                    <a:pt x="104" y="230"/>
                  </a:lnTo>
                  <a:lnTo>
                    <a:pt x="118" y="217"/>
                  </a:lnTo>
                  <a:lnTo>
                    <a:pt x="133" y="204"/>
                  </a:lnTo>
                  <a:lnTo>
                    <a:pt x="148" y="191"/>
                  </a:lnTo>
                  <a:lnTo>
                    <a:pt x="163" y="179"/>
                  </a:lnTo>
                  <a:lnTo>
                    <a:pt x="179" y="166"/>
                  </a:lnTo>
                  <a:lnTo>
                    <a:pt x="195" y="153"/>
                  </a:lnTo>
                  <a:lnTo>
                    <a:pt x="212" y="142"/>
                  </a:lnTo>
                  <a:lnTo>
                    <a:pt x="228" y="129"/>
                  </a:lnTo>
                  <a:lnTo>
                    <a:pt x="245" y="118"/>
                  </a:lnTo>
                  <a:lnTo>
                    <a:pt x="262" y="106"/>
                  </a:lnTo>
                  <a:lnTo>
                    <a:pt x="280" y="96"/>
                  </a:lnTo>
                  <a:lnTo>
                    <a:pt x="298" y="84"/>
                  </a:lnTo>
                  <a:lnTo>
                    <a:pt x="316" y="74"/>
                  </a:lnTo>
                  <a:lnTo>
                    <a:pt x="335" y="65"/>
                  </a:lnTo>
                  <a:lnTo>
                    <a:pt x="354" y="56"/>
                  </a:lnTo>
                  <a:lnTo>
                    <a:pt x="374" y="46"/>
                  </a:lnTo>
                  <a:lnTo>
                    <a:pt x="394" y="41"/>
                  </a:lnTo>
                  <a:lnTo>
                    <a:pt x="413" y="35"/>
                  </a:lnTo>
                  <a:lnTo>
                    <a:pt x="433" y="29"/>
                  </a:lnTo>
                  <a:lnTo>
                    <a:pt x="452" y="24"/>
                  </a:lnTo>
                  <a:lnTo>
                    <a:pt x="472" y="20"/>
                  </a:lnTo>
                  <a:lnTo>
                    <a:pt x="492" y="16"/>
                  </a:lnTo>
                  <a:lnTo>
                    <a:pt x="511" y="13"/>
                  </a:lnTo>
                  <a:lnTo>
                    <a:pt x="532" y="11"/>
                  </a:lnTo>
                  <a:lnTo>
                    <a:pt x="552" y="8"/>
                  </a:lnTo>
                  <a:lnTo>
                    <a:pt x="571" y="6"/>
                  </a:lnTo>
                  <a:lnTo>
                    <a:pt x="591" y="4"/>
                  </a:lnTo>
                  <a:lnTo>
                    <a:pt x="610" y="3"/>
                  </a:lnTo>
                  <a:lnTo>
                    <a:pt x="630" y="1"/>
                  </a:lnTo>
                  <a:lnTo>
                    <a:pt x="649" y="0"/>
                  </a:lnTo>
                  <a:lnTo>
                    <a:pt x="669" y="0"/>
                  </a:lnTo>
                  <a:lnTo>
                    <a:pt x="689" y="0"/>
                  </a:lnTo>
                  <a:lnTo>
                    <a:pt x="708" y="0"/>
                  </a:lnTo>
                  <a:lnTo>
                    <a:pt x="729" y="1"/>
                  </a:lnTo>
                  <a:lnTo>
                    <a:pt x="749" y="1"/>
                  </a:lnTo>
                  <a:lnTo>
                    <a:pt x="769" y="3"/>
                  </a:lnTo>
                  <a:lnTo>
                    <a:pt x="790" y="5"/>
                  </a:lnTo>
                  <a:lnTo>
                    <a:pt x="811" y="6"/>
                  </a:lnTo>
                  <a:lnTo>
                    <a:pt x="832" y="8"/>
                  </a:lnTo>
                  <a:lnTo>
                    <a:pt x="851" y="12"/>
                  </a:lnTo>
                  <a:lnTo>
                    <a:pt x="872" y="15"/>
                  </a:lnTo>
                  <a:lnTo>
                    <a:pt x="891" y="20"/>
                  </a:lnTo>
                  <a:lnTo>
                    <a:pt x="911" y="24"/>
                  </a:lnTo>
                  <a:lnTo>
                    <a:pt x="931" y="29"/>
                  </a:lnTo>
                  <a:lnTo>
                    <a:pt x="950" y="36"/>
                  </a:lnTo>
                  <a:lnTo>
                    <a:pt x="969" y="42"/>
                  </a:lnTo>
                  <a:lnTo>
                    <a:pt x="986" y="50"/>
                  </a:lnTo>
                  <a:lnTo>
                    <a:pt x="1003" y="58"/>
                  </a:lnTo>
                  <a:lnTo>
                    <a:pt x="1019" y="65"/>
                  </a:lnTo>
                  <a:lnTo>
                    <a:pt x="1037" y="72"/>
                  </a:lnTo>
                  <a:lnTo>
                    <a:pt x="1052" y="80"/>
                  </a:lnTo>
                  <a:lnTo>
                    <a:pt x="1068" y="88"/>
                  </a:lnTo>
                  <a:lnTo>
                    <a:pt x="1083" y="97"/>
                  </a:lnTo>
                  <a:lnTo>
                    <a:pt x="1098" y="106"/>
                  </a:lnTo>
                  <a:lnTo>
                    <a:pt x="1112" y="117"/>
                  </a:lnTo>
                  <a:lnTo>
                    <a:pt x="1125" y="127"/>
                  </a:lnTo>
                  <a:lnTo>
                    <a:pt x="1138" y="137"/>
                  </a:lnTo>
                  <a:lnTo>
                    <a:pt x="1151" y="149"/>
                  </a:lnTo>
                  <a:lnTo>
                    <a:pt x="1162" y="162"/>
                  </a:lnTo>
                  <a:lnTo>
                    <a:pt x="1174" y="174"/>
                  </a:lnTo>
                  <a:lnTo>
                    <a:pt x="1184" y="187"/>
                  </a:lnTo>
                  <a:lnTo>
                    <a:pt x="1195" y="201"/>
                  </a:lnTo>
                  <a:lnTo>
                    <a:pt x="1204" y="215"/>
                  </a:lnTo>
                  <a:lnTo>
                    <a:pt x="1213" y="230"/>
                  </a:lnTo>
                  <a:close/>
                  <a:moveTo>
                    <a:pt x="868" y="1997"/>
                  </a:moveTo>
                  <a:lnTo>
                    <a:pt x="867" y="2022"/>
                  </a:lnTo>
                  <a:lnTo>
                    <a:pt x="865" y="2045"/>
                  </a:lnTo>
                  <a:lnTo>
                    <a:pt x="862" y="2069"/>
                  </a:lnTo>
                  <a:lnTo>
                    <a:pt x="856" y="2089"/>
                  </a:lnTo>
                  <a:lnTo>
                    <a:pt x="848" y="2109"/>
                  </a:lnTo>
                  <a:lnTo>
                    <a:pt x="837" y="2127"/>
                  </a:lnTo>
                  <a:lnTo>
                    <a:pt x="823" y="2143"/>
                  </a:lnTo>
                  <a:lnTo>
                    <a:pt x="809" y="2157"/>
                  </a:lnTo>
                  <a:lnTo>
                    <a:pt x="796" y="2173"/>
                  </a:lnTo>
                  <a:lnTo>
                    <a:pt x="781" y="2187"/>
                  </a:lnTo>
                  <a:lnTo>
                    <a:pt x="764" y="2200"/>
                  </a:lnTo>
                  <a:lnTo>
                    <a:pt x="745" y="2209"/>
                  </a:lnTo>
                  <a:lnTo>
                    <a:pt x="724" y="2217"/>
                  </a:lnTo>
                  <a:lnTo>
                    <a:pt x="704" y="2222"/>
                  </a:lnTo>
                  <a:lnTo>
                    <a:pt x="681" y="2225"/>
                  </a:lnTo>
                  <a:lnTo>
                    <a:pt x="659" y="2226"/>
                  </a:lnTo>
                  <a:lnTo>
                    <a:pt x="641" y="2225"/>
                  </a:lnTo>
                  <a:lnTo>
                    <a:pt x="625" y="2222"/>
                  </a:lnTo>
                  <a:lnTo>
                    <a:pt x="608" y="2217"/>
                  </a:lnTo>
                  <a:lnTo>
                    <a:pt x="592" y="2209"/>
                  </a:lnTo>
                  <a:lnTo>
                    <a:pt x="575" y="2200"/>
                  </a:lnTo>
                  <a:lnTo>
                    <a:pt x="557" y="2187"/>
                  </a:lnTo>
                  <a:lnTo>
                    <a:pt x="541" y="2173"/>
                  </a:lnTo>
                  <a:lnTo>
                    <a:pt x="524" y="2157"/>
                  </a:lnTo>
                  <a:lnTo>
                    <a:pt x="509" y="2140"/>
                  </a:lnTo>
                  <a:lnTo>
                    <a:pt x="495" y="2123"/>
                  </a:lnTo>
                  <a:lnTo>
                    <a:pt x="485" y="2104"/>
                  </a:lnTo>
                  <a:lnTo>
                    <a:pt x="477" y="2086"/>
                  </a:lnTo>
                  <a:lnTo>
                    <a:pt x="471" y="2065"/>
                  </a:lnTo>
                  <a:lnTo>
                    <a:pt x="467" y="2044"/>
                  </a:lnTo>
                  <a:lnTo>
                    <a:pt x="465" y="2021"/>
                  </a:lnTo>
                  <a:lnTo>
                    <a:pt x="464" y="1997"/>
                  </a:lnTo>
                  <a:lnTo>
                    <a:pt x="465" y="1975"/>
                  </a:lnTo>
                  <a:lnTo>
                    <a:pt x="467" y="1954"/>
                  </a:lnTo>
                  <a:lnTo>
                    <a:pt x="471" y="1934"/>
                  </a:lnTo>
                  <a:lnTo>
                    <a:pt x="477" y="1913"/>
                  </a:lnTo>
                  <a:lnTo>
                    <a:pt x="485" y="1895"/>
                  </a:lnTo>
                  <a:lnTo>
                    <a:pt x="495" y="1877"/>
                  </a:lnTo>
                  <a:lnTo>
                    <a:pt x="509" y="1861"/>
                  </a:lnTo>
                  <a:lnTo>
                    <a:pt x="524" y="1847"/>
                  </a:lnTo>
                  <a:lnTo>
                    <a:pt x="541" y="1831"/>
                  </a:lnTo>
                  <a:lnTo>
                    <a:pt x="557" y="1817"/>
                  </a:lnTo>
                  <a:lnTo>
                    <a:pt x="575" y="1805"/>
                  </a:lnTo>
                  <a:lnTo>
                    <a:pt x="592" y="1795"/>
                  </a:lnTo>
                  <a:lnTo>
                    <a:pt x="608" y="1787"/>
                  </a:lnTo>
                  <a:lnTo>
                    <a:pt x="625" y="1783"/>
                  </a:lnTo>
                  <a:lnTo>
                    <a:pt x="641" y="1779"/>
                  </a:lnTo>
                  <a:lnTo>
                    <a:pt x="659" y="1778"/>
                  </a:lnTo>
                  <a:lnTo>
                    <a:pt x="681" y="1779"/>
                  </a:lnTo>
                  <a:lnTo>
                    <a:pt x="704" y="1783"/>
                  </a:lnTo>
                  <a:lnTo>
                    <a:pt x="724" y="1787"/>
                  </a:lnTo>
                  <a:lnTo>
                    <a:pt x="745" y="1795"/>
                  </a:lnTo>
                  <a:lnTo>
                    <a:pt x="764" y="1805"/>
                  </a:lnTo>
                  <a:lnTo>
                    <a:pt x="781" y="1817"/>
                  </a:lnTo>
                  <a:lnTo>
                    <a:pt x="796" y="1831"/>
                  </a:lnTo>
                  <a:lnTo>
                    <a:pt x="809" y="1847"/>
                  </a:lnTo>
                  <a:lnTo>
                    <a:pt x="823" y="1861"/>
                  </a:lnTo>
                  <a:lnTo>
                    <a:pt x="837" y="1877"/>
                  </a:lnTo>
                  <a:lnTo>
                    <a:pt x="848" y="1895"/>
                  </a:lnTo>
                  <a:lnTo>
                    <a:pt x="856" y="1913"/>
                  </a:lnTo>
                  <a:lnTo>
                    <a:pt x="862" y="1934"/>
                  </a:lnTo>
                  <a:lnTo>
                    <a:pt x="865" y="1954"/>
                  </a:lnTo>
                  <a:lnTo>
                    <a:pt x="867" y="1975"/>
                  </a:lnTo>
                  <a:lnTo>
                    <a:pt x="868" y="1997"/>
                  </a:lnTo>
                  <a:close/>
                </a:path>
              </a:pathLst>
            </a:custGeom>
            <a:solidFill>
              <a:srgbClr val="0000FF"/>
            </a:solidFill>
            <a:ln w="9525">
              <a:noFill/>
              <a:round/>
              <a:headEnd/>
              <a:tailEnd/>
            </a:ln>
          </p:spPr>
          <p:txBody>
            <a:bodyPr/>
            <a:lstStyle/>
            <a:p>
              <a:endParaRPr lang="he-IL"/>
            </a:p>
          </p:txBody>
        </p:sp>
        <p:sp>
          <p:nvSpPr>
            <p:cNvPr id="226308" name="Freeform 1338"/>
            <p:cNvSpPr>
              <a:spLocks/>
            </p:cNvSpPr>
            <p:nvPr/>
          </p:nvSpPr>
          <p:spPr bwMode="auto">
            <a:xfrm>
              <a:off x="3875" y="2305"/>
              <a:ext cx="666" cy="780"/>
            </a:xfrm>
            <a:custGeom>
              <a:avLst/>
              <a:gdLst>
                <a:gd name="T0" fmla="*/ 79 w 1333"/>
                <a:gd name="T1" fmla="*/ 19 h 1560"/>
                <a:gd name="T2" fmla="*/ 82 w 1333"/>
                <a:gd name="T3" fmla="*/ 28 h 1560"/>
                <a:gd name="T4" fmla="*/ 83 w 1333"/>
                <a:gd name="T5" fmla="*/ 33 h 1560"/>
                <a:gd name="T6" fmla="*/ 81 w 1333"/>
                <a:gd name="T7" fmla="*/ 40 h 1560"/>
                <a:gd name="T8" fmla="*/ 78 w 1333"/>
                <a:gd name="T9" fmla="*/ 47 h 1560"/>
                <a:gd name="T10" fmla="*/ 74 w 1333"/>
                <a:gd name="T11" fmla="*/ 55 h 1560"/>
                <a:gd name="T12" fmla="*/ 69 w 1333"/>
                <a:gd name="T13" fmla="*/ 61 h 1560"/>
                <a:gd name="T14" fmla="*/ 62 w 1333"/>
                <a:gd name="T15" fmla="*/ 70 h 1560"/>
                <a:gd name="T16" fmla="*/ 58 w 1333"/>
                <a:gd name="T17" fmla="*/ 77 h 1560"/>
                <a:gd name="T18" fmla="*/ 54 w 1333"/>
                <a:gd name="T19" fmla="*/ 82 h 1560"/>
                <a:gd name="T20" fmla="*/ 53 w 1333"/>
                <a:gd name="T21" fmla="*/ 85 h 1560"/>
                <a:gd name="T22" fmla="*/ 51 w 1333"/>
                <a:gd name="T23" fmla="*/ 94 h 1560"/>
                <a:gd name="T24" fmla="*/ 34 w 1333"/>
                <a:gd name="T25" fmla="*/ 98 h 1560"/>
                <a:gd name="T26" fmla="*/ 33 w 1333"/>
                <a:gd name="T27" fmla="*/ 97 h 1560"/>
                <a:gd name="T28" fmla="*/ 31 w 1333"/>
                <a:gd name="T29" fmla="*/ 96 h 1560"/>
                <a:gd name="T30" fmla="*/ 31 w 1333"/>
                <a:gd name="T31" fmla="*/ 91 h 1560"/>
                <a:gd name="T32" fmla="*/ 32 w 1333"/>
                <a:gd name="T33" fmla="*/ 86 h 1560"/>
                <a:gd name="T34" fmla="*/ 33 w 1333"/>
                <a:gd name="T35" fmla="*/ 80 h 1560"/>
                <a:gd name="T36" fmla="*/ 37 w 1333"/>
                <a:gd name="T37" fmla="*/ 72 h 1560"/>
                <a:gd name="T38" fmla="*/ 42 w 1333"/>
                <a:gd name="T39" fmla="*/ 64 h 1560"/>
                <a:gd name="T40" fmla="*/ 47 w 1333"/>
                <a:gd name="T41" fmla="*/ 58 h 1560"/>
                <a:gd name="T42" fmla="*/ 53 w 1333"/>
                <a:gd name="T43" fmla="*/ 49 h 1560"/>
                <a:gd name="T44" fmla="*/ 58 w 1333"/>
                <a:gd name="T45" fmla="*/ 42 h 1560"/>
                <a:gd name="T46" fmla="*/ 60 w 1333"/>
                <a:gd name="T47" fmla="*/ 35 h 1560"/>
                <a:gd name="T48" fmla="*/ 60 w 1333"/>
                <a:gd name="T49" fmla="*/ 31 h 1560"/>
                <a:gd name="T50" fmla="*/ 59 w 1333"/>
                <a:gd name="T51" fmla="*/ 23 h 1560"/>
                <a:gd name="T52" fmla="*/ 58 w 1333"/>
                <a:gd name="T53" fmla="*/ 22 h 1560"/>
                <a:gd name="T54" fmla="*/ 56 w 1333"/>
                <a:gd name="T55" fmla="*/ 19 h 1560"/>
                <a:gd name="T56" fmla="*/ 51 w 1333"/>
                <a:gd name="T57" fmla="*/ 17 h 1560"/>
                <a:gd name="T58" fmla="*/ 46 w 1333"/>
                <a:gd name="T59" fmla="*/ 16 h 1560"/>
                <a:gd name="T60" fmla="*/ 42 w 1333"/>
                <a:gd name="T61" fmla="*/ 15 h 1560"/>
                <a:gd name="T62" fmla="*/ 36 w 1333"/>
                <a:gd name="T63" fmla="*/ 16 h 1560"/>
                <a:gd name="T64" fmla="*/ 33 w 1333"/>
                <a:gd name="T65" fmla="*/ 18 h 1560"/>
                <a:gd name="T66" fmla="*/ 28 w 1333"/>
                <a:gd name="T67" fmla="*/ 20 h 1560"/>
                <a:gd name="T68" fmla="*/ 26 w 1333"/>
                <a:gd name="T69" fmla="*/ 23 h 1560"/>
                <a:gd name="T70" fmla="*/ 23 w 1333"/>
                <a:gd name="T71" fmla="*/ 27 h 1560"/>
                <a:gd name="T72" fmla="*/ 21 w 1333"/>
                <a:gd name="T73" fmla="*/ 33 h 1560"/>
                <a:gd name="T74" fmla="*/ 20 w 1333"/>
                <a:gd name="T75" fmla="*/ 40 h 1560"/>
                <a:gd name="T76" fmla="*/ 2 w 1333"/>
                <a:gd name="T77" fmla="*/ 41 h 1560"/>
                <a:gd name="T78" fmla="*/ 0 w 1333"/>
                <a:gd name="T79" fmla="*/ 39 h 1560"/>
                <a:gd name="T80" fmla="*/ 0 w 1333"/>
                <a:gd name="T81" fmla="*/ 36 h 1560"/>
                <a:gd name="T82" fmla="*/ 0 w 1333"/>
                <a:gd name="T83" fmla="*/ 29 h 1560"/>
                <a:gd name="T84" fmla="*/ 1 w 1333"/>
                <a:gd name="T85" fmla="*/ 24 h 1560"/>
                <a:gd name="T86" fmla="*/ 5 w 1333"/>
                <a:gd name="T87" fmla="*/ 16 h 1560"/>
                <a:gd name="T88" fmla="*/ 8 w 1333"/>
                <a:gd name="T89" fmla="*/ 13 h 1560"/>
                <a:gd name="T90" fmla="*/ 12 w 1333"/>
                <a:gd name="T91" fmla="*/ 10 h 1560"/>
                <a:gd name="T92" fmla="*/ 16 w 1333"/>
                <a:gd name="T93" fmla="*/ 7 h 1560"/>
                <a:gd name="T94" fmla="*/ 20 w 1333"/>
                <a:gd name="T95" fmla="*/ 5 h 1560"/>
                <a:gd name="T96" fmla="*/ 24 w 1333"/>
                <a:gd name="T97" fmla="*/ 3 h 1560"/>
                <a:gd name="T98" fmla="*/ 29 w 1333"/>
                <a:gd name="T99" fmla="*/ 2 h 1560"/>
                <a:gd name="T100" fmla="*/ 34 w 1333"/>
                <a:gd name="T101" fmla="*/ 1 h 1560"/>
                <a:gd name="T102" fmla="*/ 39 w 1333"/>
                <a:gd name="T103" fmla="*/ 1 h 1560"/>
                <a:gd name="T104" fmla="*/ 43 w 1333"/>
                <a:gd name="T105" fmla="*/ 0 h 1560"/>
                <a:gd name="T106" fmla="*/ 48 w 1333"/>
                <a:gd name="T107" fmla="*/ 1 h 1560"/>
                <a:gd name="T108" fmla="*/ 53 w 1333"/>
                <a:gd name="T109" fmla="*/ 1 h 1560"/>
                <a:gd name="T110" fmla="*/ 58 w 1333"/>
                <a:gd name="T111" fmla="*/ 2 h 1560"/>
                <a:gd name="T112" fmla="*/ 62 w 1333"/>
                <a:gd name="T113" fmla="*/ 4 h 1560"/>
                <a:gd name="T114" fmla="*/ 65 w 1333"/>
                <a:gd name="T115" fmla="*/ 5 h 1560"/>
                <a:gd name="T116" fmla="*/ 69 w 1333"/>
                <a:gd name="T117" fmla="*/ 8 h 1560"/>
                <a:gd name="T118" fmla="*/ 72 w 1333"/>
                <a:gd name="T119" fmla="*/ 11 h 1560"/>
                <a:gd name="T120" fmla="*/ 75 w 1333"/>
                <a:gd name="T121" fmla="*/ 14 h 1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33" h="1560">
                  <a:moveTo>
                    <a:pt x="1213" y="230"/>
                  </a:moveTo>
                  <a:lnTo>
                    <a:pt x="1213" y="230"/>
                  </a:lnTo>
                  <a:lnTo>
                    <a:pt x="1239" y="261"/>
                  </a:lnTo>
                  <a:lnTo>
                    <a:pt x="1264" y="294"/>
                  </a:lnTo>
                  <a:lnTo>
                    <a:pt x="1283" y="329"/>
                  </a:lnTo>
                  <a:lnTo>
                    <a:pt x="1301" y="363"/>
                  </a:lnTo>
                  <a:lnTo>
                    <a:pt x="1314" y="399"/>
                  </a:lnTo>
                  <a:lnTo>
                    <a:pt x="1325" y="435"/>
                  </a:lnTo>
                  <a:lnTo>
                    <a:pt x="1331" y="470"/>
                  </a:lnTo>
                  <a:lnTo>
                    <a:pt x="1333" y="505"/>
                  </a:lnTo>
                  <a:lnTo>
                    <a:pt x="1332" y="527"/>
                  </a:lnTo>
                  <a:lnTo>
                    <a:pt x="1329" y="550"/>
                  </a:lnTo>
                  <a:lnTo>
                    <a:pt x="1325" y="574"/>
                  </a:lnTo>
                  <a:lnTo>
                    <a:pt x="1319" y="599"/>
                  </a:lnTo>
                  <a:lnTo>
                    <a:pt x="1311" y="626"/>
                  </a:lnTo>
                  <a:lnTo>
                    <a:pt x="1302" y="654"/>
                  </a:lnTo>
                  <a:lnTo>
                    <a:pt x="1290" y="681"/>
                  </a:lnTo>
                  <a:lnTo>
                    <a:pt x="1276" y="710"/>
                  </a:lnTo>
                  <a:lnTo>
                    <a:pt x="1261" y="740"/>
                  </a:lnTo>
                  <a:lnTo>
                    <a:pt x="1245" y="771"/>
                  </a:lnTo>
                  <a:lnTo>
                    <a:pt x="1227" y="803"/>
                  </a:lnTo>
                  <a:lnTo>
                    <a:pt x="1206" y="836"/>
                  </a:lnTo>
                  <a:lnTo>
                    <a:pt x="1184" y="870"/>
                  </a:lnTo>
                  <a:lnTo>
                    <a:pt x="1161" y="905"/>
                  </a:lnTo>
                  <a:lnTo>
                    <a:pt x="1136" y="939"/>
                  </a:lnTo>
                  <a:lnTo>
                    <a:pt x="1108" y="976"/>
                  </a:lnTo>
                  <a:lnTo>
                    <a:pt x="1080" y="1012"/>
                  </a:lnTo>
                  <a:lnTo>
                    <a:pt x="1055" y="1046"/>
                  </a:lnTo>
                  <a:lnTo>
                    <a:pt x="1030" y="1080"/>
                  </a:lnTo>
                  <a:lnTo>
                    <a:pt x="1007" y="1111"/>
                  </a:lnTo>
                  <a:lnTo>
                    <a:pt x="986" y="1141"/>
                  </a:lnTo>
                  <a:lnTo>
                    <a:pt x="965" y="1170"/>
                  </a:lnTo>
                  <a:lnTo>
                    <a:pt x="947" y="1196"/>
                  </a:lnTo>
                  <a:lnTo>
                    <a:pt x="931" y="1220"/>
                  </a:lnTo>
                  <a:lnTo>
                    <a:pt x="915" y="1245"/>
                  </a:lnTo>
                  <a:lnTo>
                    <a:pt x="901" y="1265"/>
                  </a:lnTo>
                  <a:lnTo>
                    <a:pt x="889" y="1285"/>
                  </a:lnTo>
                  <a:lnTo>
                    <a:pt x="879" y="1303"/>
                  </a:lnTo>
                  <a:lnTo>
                    <a:pt x="870" y="1318"/>
                  </a:lnTo>
                  <a:lnTo>
                    <a:pt x="863" y="1332"/>
                  </a:lnTo>
                  <a:lnTo>
                    <a:pt x="857" y="1345"/>
                  </a:lnTo>
                  <a:lnTo>
                    <a:pt x="853" y="1354"/>
                  </a:lnTo>
                  <a:lnTo>
                    <a:pt x="842" y="1404"/>
                  </a:lnTo>
                  <a:lnTo>
                    <a:pt x="833" y="1451"/>
                  </a:lnTo>
                  <a:lnTo>
                    <a:pt x="826" y="1495"/>
                  </a:lnTo>
                  <a:lnTo>
                    <a:pt x="823" y="1537"/>
                  </a:lnTo>
                  <a:lnTo>
                    <a:pt x="794" y="1560"/>
                  </a:lnTo>
                  <a:lnTo>
                    <a:pt x="554" y="1560"/>
                  </a:lnTo>
                  <a:lnTo>
                    <a:pt x="548" y="1556"/>
                  </a:lnTo>
                  <a:lnTo>
                    <a:pt x="542" y="1551"/>
                  </a:lnTo>
                  <a:lnTo>
                    <a:pt x="537" y="1548"/>
                  </a:lnTo>
                  <a:lnTo>
                    <a:pt x="532" y="1543"/>
                  </a:lnTo>
                  <a:lnTo>
                    <a:pt x="526" y="1538"/>
                  </a:lnTo>
                  <a:lnTo>
                    <a:pt x="520" y="1534"/>
                  </a:lnTo>
                  <a:lnTo>
                    <a:pt x="515" y="1530"/>
                  </a:lnTo>
                  <a:lnTo>
                    <a:pt x="509" y="1526"/>
                  </a:lnTo>
                  <a:lnTo>
                    <a:pt x="509" y="1507"/>
                  </a:lnTo>
                  <a:lnTo>
                    <a:pt x="509" y="1483"/>
                  </a:lnTo>
                  <a:lnTo>
                    <a:pt x="509" y="1456"/>
                  </a:lnTo>
                  <a:lnTo>
                    <a:pt x="509" y="1423"/>
                  </a:lnTo>
                  <a:lnTo>
                    <a:pt x="510" y="1399"/>
                  </a:lnTo>
                  <a:lnTo>
                    <a:pt x="512" y="1374"/>
                  </a:lnTo>
                  <a:lnTo>
                    <a:pt x="517" y="1348"/>
                  </a:lnTo>
                  <a:lnTo>
                    <a:pt x="523" y="1322"/>
                  </a:lnTo>
                  <a:lnTo>
                    <a:pt x="531" y="1295"/>
                  </a:lnTo>
                  <a:lnTo>
                    <a:pt x="540" y="1267"/>
                  </a:lnTo>
                  <a:lnTo>
                    <a:pt x="552" y="1239"/>
                  </a:lnTo>
                  <a:lnTo>
                    <a:pt x="565" y="1209"/>
                  </a:lnTo>
                  <a:lnTo>
                    <a:pt x="580" y="1179"/>
                  </a:lnTo>
                  <a:lnTo>
                    <a:pt x="596" y="1149"/>
                  </a:lnTo>
                  <a:lnTo>
                    <a:pt x="615" y="1118"/>
                  </a:lnTo>
                  <a:lnTo>
                    <a:pt x="636" y="1086"/>
                  </a:lnTo>
                  <a:lnTo>
                    <a:pt x="658" y="1053"/>
                  </a:lnTo>
                  <a:lnTo>
                    <a:pt x="681" y="1021"/>
                  </a:lnTo>
                  <a:lnTo>
                    <a:pt x="706" y="988"/>
                  </a:lnTo>
                  <a:lnTo>
                    <a:pt x="734" y="953"/>
                  </a:lnTo>
                  <a:lnTo>
                    <a:pt x="764" y="916"/>
                  </a:lnTo>
                  <a:lnTo>
                    <a:pt x="791" y="882"/>
                  </a:lnTo>
                  <a:lnTo>
                    <a:pt x="817" y="847"/>
                  </a:lnTo>
                  <a:lnTo>
                    <a:pt x="841" y="813"/>
                  </a:lnTo>
                  <a:lnTo>
                    <a:pt x="863" y="780"/>
                  </a:lnTo>
                  <a:lnTo>
                    <a:pt x="882" y="748"/>
                  </a:lnTo>
                  <a:lnTo>
                    <a:pt x="900" y="717"/>
                  </a:lnTo>
                  <a:lnTo>
                    <a:pt x="916" y="687"/>
                  </a:lnTo>
                  <a:lnTo>
                    <a:pt x="929" y="658"/>
                  </a:lnTo>
                  <a:lnTo>
                    <a:pt x="941" y="631"/>
                  </a:lnTo>
                  <a:lnTo>
                    <a:pt x="951" y="603"/>
                  </a:lnTo>
                  <a:lnTo>
                    <a:pt x="959" y="576"/>
                  </a:lnTo>
                  <a:lnTo>
                    <a:pt x="965" y="551"/>
                  </a:lnTo>
                  <a:lnTo>
                    <a:pt x="970" y="527"/>
                  </a:lnTo>
                  <a:lnTo>
                    <a:pt x="972" y="504"/>
                  </a:lnTo>
                  <a:lnTo>
                    <a:pt x="973" y="482"/>
                  </a:lnTo>
                  <a:lnTo>
                    <a:pt x="971" y="463"/>
                  </a:lnTo>
                  <a:lnTo>
                    <a:pt x="966" y="438"/>
                  </a:lnTo>
                  <a:lnTo>
                    <a:pt x="961" y="407"/>
                  </a:lnTo>
                  <a:lnTo>
                    <a:pt x="958" y="368"/>
                  </a:lnTo>
                  <a:lnTo>
                    <a:pt x="955" y="357"/>
                  </a:lnTo>
                  <a:lnTo>
                    <a:pt x="949" y="347"/>
                  </a:lnTo>
                  <a:lnTo>
                    <a:pt x="942" y="337"/>
                  </a:lnTo>
                  <a:lnTo>
                    <a:pt x="933" y="327"/>
                  </a:lnTo>
                  <a:lnTo>
                    <a:pt x="924" y="317"/>
                  </a:lnTo>
                  <a:lnTo>
                    <a:pt x="911" y="308"/>
                  </a:lnTo>
                  <a:lnTo>
                    <a:pt x="898" y="300"/>
                  </a:lnTo>
                  <a:lnTo>
                    <a:pt x="883" y="292"/>
                  </a:lnTo>
                  <a:lnTo>
                    <a:pt x="867" y="284"/>
                  </a:lnTo>
                  <a:lnTo>
                    <a:pt x="850" y="276"/>
                  </a:lnTo>
                  <a:lnTo>
                    <a:pt x="830" y="269"/>
                  </a:lnTo>
                  <a:lnTo>
                    <a:pt x="811" y="263"/>
                  </a:lnTo>
                  <a:lnTo>
                    <a:pt x="790" y="256"/>
                  </a:lnTo>
                  <a:lnTo>
                    <a:pt x="767" y="250"/>
                  </a:lnTo>
                  <a:lnTo>
                    <a:pt x="743" y="246"/>
                  </a:lnTo>
                  <a:lnTo>
                    <a:pt x="719" y="241"/>
                  </a:lnTo>
                  <a:lnTo>
                    <a:pt x="697" y="238"/>
                  </a:lnTo>
                  <a:lnTo>
                    <a:pt x="674" y="236"/>
                  </a:lnTo>
                  <a:lnTo>
                    <a:pt x="652" y="238"/>
                  </a:lnTo>
                  <a:lnTo>
                    <a:pt x="631" y="240"/>
                  </a:lnTo>
                  <a:lnTo>
                    <a:pt x="610" y="243"/>
                  </a:lnTo>
                  <a:lnTo>
                    <a:pt x="590" y="249"/>
                  </a:lnTo>
                  <a:lnTo>
                    <a:pt x="571" y="256"/>
                  </a:lnTo>
                  <a:lnTo>
                    <a:pt x="554" y="264"/>
                  </a:lnTo>
                  <a:lnTo>
                    <a:pt x="532" y="273"/>
                  </a:lnTo>
                  <a:lnTo>
                    <a:pt x="511" y="281"/>
                  </a:lnTo>
                  <a:lnTo>
                    <a:pt x="493" y="292"/>
                  </a:lnTo>
                  <a:lnTo>
                    <a:pt x="475" y="301"/>
                  </a:lnTo>
                  <a:lnTo>
                    <a:pt x="459" y="312"/>
                  </a:lnTo>
                  <a:lnTo>
                    <a:pt x="444" y="325"/>
                  </a:lnTo>
                  <a:lnTo>
                    <a:pt x="431" y="340"/>
                  </a:lnTo>
                  <a:lnTo>
                    <a:pt x="419" y="356"/>
                  </a:lnTo>
                  <a:lnTo>
                    <a:pt x="404" y="370"/>
                  </a:lnTo>
                  <a:lnTo>
                    <a:pt x="390" y="386"/>
                  </a:lnTo>
                  <a:lnTo>
                    <a:pt x="380" y="405"/>
                  </a:lnTo>
                  <a:lnTo>
                    <a:pt x="371" y="424"/>
                  </a:lnTo>
                  <a:lnTo>
                    <a:pt x="363" y="445"/>
                  </a:lnTo>
                  <a:lnTo>
                    <a:pt x="356" y="468"/>
                  </a:lnTo>
                  <a:lnTo>
                    <a:pt x="350" y="491"/>
                  </a:lnTo>
                  <a:lnTo>
                    <a:pt x="344" y="516"/>
                  </a:lnTo>
                  <a:lnTo>
                    <a:pt x="342" y="564"/>
                  </a:lnTo>
                  <a:lnTo>
                    <a:pt x="337" y="603"/>
                  </a:lnTo>
                  <a:lnTo>
                    <a:pt x="331" y="633"/>
                  </a:lnTo>
                  <a:lnTo>
                    <a:pt x="329" y="655"/>
                  </a:lnTo>
                  <a:lnTo>
                    <a:pt x="44" y="655"/>
                  </a:lnTo>
                  <a:lnTo>
                    <a:pt x="34" y="649"/>
                  </a:lnTo>
                  <a:lnTo>
                    <a:pt x="25" y="642"/>
                  </a:lnTo>
                  <a:lnTo>
                    <a:pt x="17" y="633"/>
                  </a:lnTo>
                  <a:lnTo>
                    <a:pt x="11" y="622"/>
                  </a:lnTo>
                  <a:lnTo>
                    <a:pt x="5" y="612"/>
                  </a:lnTo>
                  <a:lnTo>
                    <a:pt x="2" y="599"/>
                  </a:lnTo>
                  <a:lnTo>
                    <a:pt x="1" y="587"/>
                  </a:lnTo>
                  <a:lnTo>
                    <a:pt x="0" y="574"/>
                  </a:lnTo>
                  <a:lnTo>
                    <a:pt x="0" y="548"/>
                  </a:lnTo>
                  <a:lnTo>
                    <a:pt x="0" y="521"/>
                  </a:lnTo>
                  <a:lnTo>
                    <a:pt x="0" y="492"/>
                  </a:lnTo>
                  <a:lnTo>
                    <a:pt x="0" y="460"/>
                  </a:lnTo>
                  <a:lnTo>
                    <a:pt x="2" y="430"/>
                  </a:lnTo>
                  <a:lnTo>
                    <a:pt x="8" y="400"/>
                  </a:lnTo>
                  <a:lnTo>
                    <a:pt x="17" y="370"/>
                  </a:lnTo>
                  <a:lnTo>
                    <a:pt x="30" y="340"/>
                  </a:lnTo>
                  <a:lnTo>
                    <a:pt x="44" y="311"/>
                  </a:lnTo>
                  <a:lnTo>
                    <a:pt x="63" y="284"/>
                  </a:lnTo>
                  <a:lnTo>
                    <a:pt x="83" y="256"/>
                  </a:lnTo>
                  <a:lnTo>
                    <a:pt x="104" y="230"/>
                  </a:lnTo>
                  <a:lnTo>
                    <a:pt x="118" y="217"/>
                  </a:lnTo>
                  <a:lnTo>
                    <a:pt x="133" y="204"/>
                  </a:lnTo>
                  <a:lnTo>
                    <a:pt x="148" y="191"/>
                  </a:lnTo>
                  <a:lnTo>
                    <a:pt x="163" y="179"/>
                  </a:lnTo>
                  <a:lnTo>
                    <a:pt x="179" y="166"/>
                  </a:lnTo>
                  <a:lnTo>
                    <a:pt x="195" y="153"/>
                  </a:lnTo>
                  <a:lnTo>
                    <a:pt x="212" y="142"/>
                  </a:lnTo>
                  <a:lnTo>
                    <a:pt x="228" y="129"/>
                  </a:lnTo>
                  <a:lnTo>
                    <a:pt x="245" y="118"/>
                  </a:lnTo>
                  <a:lnTo>
                    <a:pt x="262" y="106"/>
                  </a:lnTo>
                  <a:lnTo>
                    <a:pt x="280" y="96"/>
                  </a:lnTo>
                  <a:lnTo>
                    <a:pt x="298" y="84"/>
                  </a:lnTo>
                  <a:lnTo>
                    <a:pt x="316" y="74"/>
                  </a:lnTo>
                  <a:lnTo>
                    <a:pt x="335" y="65"/>
                  </a:lnTo>
                  <a:lnTo>
                    <a:pt x="354" y="56"/>
                  </a:lnTo>
                  <a:lnTo>
                    <a:pt x="374" y="46"/>
                  </a:lnTo>
                  <a:lnTo>
                    <a:pt x="394" y="41"/>
                  </a:lnTo>
                  <a:lnTo>
                    <a:pt x="413" y="35"/>
                  </a:lnTo>
                  <a:lnTo>
                    <a:pt x="433" y="29"/>
                  </a:lnTo>
                  <a:lnTo>
                    <a:pt x="452" y="24"/>
                  </a:lnTo>
                  <a:lnTo>
                    <a:pt x="472" y="20"/>
                  </a:lnTo>
                  <a:lnTo>
                    <a:pt x="492" y="16"/>
                  </a:lnTo>
                  <a:lnTo>
                    <a:pt x="511" y="13"/>
                  </a:lnTo>
                  <a:lnTo>
                    <a:pt x="532" y="11"/>
                  </a:lnTo>
                  <a:lnTo>
                    <a:pt x="552" y="8"/>
                  </a:lnTo>
                  <a:lnTo>
                    <a:pt x="571" y="6"/>
                  </a:lnTo>
                  <a:lnTo>
                    <a:pt x="591" y="4"/>
                  </a:lnTo>
                  <a:lnTo>
                    <a:pt x="610" y="3"/>
                  </a:lnTo>
                  <a:lnTo>
                    <a:pt x="630" y="1"/>
                  </a:lnTo>
                  <a:lnTo>
                    <a:pt x="649" y="0"/>
                  </a:lnTo>
                  <a:lnTo>
                    <a:pt x="669" y="0"/>
                  </a:lnTo>
                  <a:lnTo>
                    <a:pt x="689" y="0"/>
                  </a:lnTo>
                  <a:lnTo>
                    <a:pt x="708" y="0"/>
                  </a:lnTo>
                  <a:lnTo>
                    <a:pt x="729" y="1"/>
                  </a:lnTo>
                  <a:lnTo>
                    <a:pt x="749" y="1"/>
                  </a:lnTo>
                  <a:lnTo>
                    <a:pt x="769" y="3"/>
                  </a:lnTo>
                  <a:lnTo>
                    <a:pt x="790" y="5"/>
                  </a:lnTo>
                  <a:lnTo>
                    <a:pt x="811" y="6"/>
                  </a:lnTo>
                  <a:lnTo>
                    <a:pt x="832" y="8"/>
                  </a:lnTo>
                  <a:lnTo>
                    <a:pt x="851" y="12"/>
                  </a:lnTo>
                  <a:lnTo>
                    <a:pt x="872" y="15"/>
                  </a:lnTo>
                  <a:lnTo>
                    <a:pt x="891" y="20"/>
                  </a:lnTo>
                  <a:lnTo>
                    <a:pt x="911" y="24"/>
                  </a:lnTo>
                  <a:lnTo>
                    <a:pt x="931" y="29"/>
                  </a:lnTo>
                  <a:lnTo>
                    <a:pt x="950" y="36"/>
                  </a:lnTo>
                  <a:lnTo>
                    <a:pt x="969" y="42"/>
                  </a:lnTo>
                  <a:lnTo>
                    <a:pt x="986" y="50"/>
                  </a:lnTo>
                  <a:lnTo>
                    <a:pt x="1003" y="58"/>
                  </a:lnTo>
                  <a:lnTo>
                    <a:pt x="1019" y="65"/>
                  </a:lnTo>
                  <a:lnTo>
                    <a:pt x="1037" y="72"/>
                  </a:lnTo>
                  <a:lnTo>
                    <a:pt x="1052" y="80"/>
                  </a:lnTo>
                  <a:lnTo>
                    <a:pt x="1068" y="88"/>
                  </a:lnTo>
                  <a:lnTo>
                    <a:pt x="1083" y="97"/>
                  </a:lnTo>
                  <a:lnTo>
                    <a:pt x="1098" y="106"/>
                  </a:lnTo>
                  <a:lnTo>
                    <a:pt x="1112" y="117"/>
                  </a:lnTo>
                  <a:lnTo>
                    <a:pt x="1125" y="127"/>
                  </a:lnTo>
                  <a:lnTo>
                    <a:pt x="1138" y="137"/>
                  </a:lnTo>
                  <a:lnTo>
                    <a:pt x="1151" y="149"/>
                  </a:lnTo>
                  <a:lnTo>
                    <a:pt x="1162" y="162"/>
                  </a:lnTo>
                  <a:lnTo>
                    <a:pt x="1174" y="174"/>
                  </a:lnTo>
                  <a:lnTo>
                    <a:pt x="1184" y="187"/>
                  </a:lnTo>
                  <a:lnTo>
                    <a:pt x="1195" y="201"/>
                  </a:lnTo>
                  <a:lnTo>
                    <a:pt x="1204" y="215"/>
                  </a:lnTo>
                  <a:lnTo>
                    <a:pt x="1213" y="230"/>
                  </a:lnTo>
                </a:path>
              </a:pathLst>
            </a:custGeom>
            <a:noFill/>
            <a:ln w="0">
              <a:solidFill>
                <a:srgbClr val="0000FF"/>
              </a:solidFill>
              <a:prstDash val="solid"/>
              <a:round/>
              <a:headEnd/>
              <a:tailEnd/>
            </a:ln>
          </p:spPr>
          <p:txBody>
            <a:bodyPr/>
            <a:lstStyle/>
            <a:p>
              <a:endParaRPr lang="he-IL"/>
            </a:p>
          </p:txBody>
        </p:sp>
        <p:sp>
          <p:nvSpPr>
            <p:cNvPr id="226309" name="Freeform 1339"/>
            <p:cNvSpPr>
              <a:spLocks/>
            </p:cNvSpPr>
            <p:nvPr/>
          </p:nvSpPr>
          <p:spPr bwMode="auto">
            <a:xfrm>
              <a:off x="4107" y="3194"/>
              <a:ext cx="202" cy="224"/>
            </a:xfrm>
            <a:custGeom>
              <a:avLst/>
              <a:gdLst>
                <a:gd name="T0" fmla="*/ 26 w 404"/>
                <a:gd name="T1" fmla="*/ 14 h 448"/>
                <a:gd name="T2" fmla="*/ 26 w 404"/>
                <a:gd name="T3" fmla="*/ 17 h 448"/>
                <a:gd name="T4" fmla="*/ 25 w 404"/>
                <a:gd name="T5" fmla="*/ 20 h 448"/>
                <a:gd name="T6" fmla="*/ 24 w 404"/>
                <a:gd name="T7" fmla="*/ 22 h 448"/>
                <a:gd name="T8" fmla="*/ 22 w 404"/>
                <a:gd name="T9" fmla="*/ 24 h 448"/>
                <a:gd name="T10" fmla="*/ 21 w 404"/>
                <a:gd name="T11" fmla="*/ 25 h 448"/>
                <a:gd name="T12" fmla="*/ 19 w 404"/>
                <a:gd name="T13" fmla="*/ 27 h 448"/>
                <a:gd name="T14" fmla="*/ 17 w 404"/>
                <a:gd name="T15" fmla="*/ 28 h 448"/>
                <a:gd name="T16" fmla="*/ 14 w 404"/>
                <a:gd name="T17" fmla="*/ 28 h 448"/>
                <a:gd name="T18" fmla="*/ 13 w 404"/>
                <a:gd name="T19" fmla="*/ 28 h 448"/>
                <a:gd name="T20" fmla="*/ 11 w 404"/>
                <a:gd name="T21" fmla="*/ 28 h 448"/>
                <a:gd name="T22" fmla="*/ 8 w 404"/>
                <a:gd name="T23" fmla="*/ 27 h 448"/>
                <a:gd name="T24" fmla="*/ 6 w 404"/>
                <a:gd name="T25" fmla="*/ 26 h 448"/>
                <a:gd name="T26" fmla="*/ 4 w 404"/>
                <a:gd name="T27" fmla="*/ 24 h 448"/>
                <a:gd name="T28" fmla="*/ 3 w 404"/>
                <a:gd name="T29" fmla="*/ 23 h 448"/>
                <a:gd name="T30" fmla="*/ 2 w 404"/>
                <a:gd name="T31" fmla="*/ 21 h 448"/>
                <a:gd name="T32" fmla="*/ 1 w 404"/>
                <a:gd name="T33" fmla="*/ 18 h 448"/>
                <a:gd name="T34" fmla="*/ 1 w 404"/>
                <a:gd name="T35" fmla="*/ 16 h 448"/>
                <a:gd name="T36" fmla="*/ 0 w 404"/>
                <a:gd name="T37" fmla="*/ 14 h 448"/>
                <a:gd name="T38" fmla="*/ 1 w 404"/>
                <a:gd name="T39" fmla="*/ 11 h 448"/>
                <a:gd name="T40" fmla="*/ 1 w 404"/>
                <a:gd name="T41" fmla="*/ 9 h 448"/>
                <a:gd name="T42" fmla="*/ 2 w 404"/>
                <a:gd name="T43" fmla="*/ 7 h 448"/>
                <a:gd name="T44" fmla="*/ 4 w 404"/>
                <a:gd name="T45" fmla="*/ 5 h 448"/>
                <a:gd name="T46" fmla="*/ 5 w 404"/>
                <a:gd name="T47" fmla="*/ 4 h 448"/>
                <a:gd name="T48" fmla="*/ 7 w 404"/>
                <a:gd name="T49" fmla="*/ 2 h 448"/>
                <a:gd name="T50" fmla="*/ 9 w 404"/>
                <a:gd name="T51" fmla="*/ 1 h 448"/>
                <a:gd name="T52" fmla="*/ 12 w 404"/>
                <a:gd name="T53" fmla="*/ 1 h 448"/>
                <a:gd name="T54" fmla="*/ 13 w 404"/>
                <a:gd name="T55" fmla="*/ 0 h 448"/>
                <a:gd name="T56" fmla="*/ 15 w 404"/>
                <a:gd name="T57" fmla="*/ 1 h 448"/>
                <a:gd name="T58" fmla="*/ 18 w 404"/>
                <a:gd name="T59" fmla="*/ 2 h 448"/>
                <a:gd name="T60" fmla="*/ 20 w 404"/>
                <a:gd name="T61" fmla="*/ 3 h 448"/>
                <a:gd name="T62" fmla="*/ 22 w 404"/>
                <a:gd name="T63" fmla="*/ 5 h 448"/>
                <a:gd name="T64" fmla="*/ 23 w 404"/>
                <a:gd name="T65" fmla="*/ 6 h 448"/>
                <a:gd name="T66" fmla="*/ 24 w 404"/>
                <a:gd name="T67" fmla="*/ 8 h 448"/>
                <a:gd name="T68" fmla="*/ 25 w 404"/>
                <a:gd name="T69" fmla="*/ 10 h 448"/>
                <a:gd name="T70" fmla="*/ 26 w 404"/>
                <a:gd name="T71" fmla="*/ 13 h 4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4" h="448">
                  <a:moveTo>
                    <a:pt x="404" y="219"/>
                  </a:moveTo>
                  <a:lnTo>
                    <a:pt x="404" y="219"/>
                  </a:lnTo>
                  <a:lnTo>
                    <a:pt x="403" y="244"/>
                  </a:lnTo>
                  <a:lnTo>
                    <a:pt x="401" y="267"/>
                  </a:lnTo>
                  <a:lnTo>
                    <a:pt x="398" y="291"/>
                  </a:lnTo>
                  <a:lnTo>
                    <a:pt x="392" y="311"/>
                  </a:lnTo>
                  <a:lnTo>
                    <a:pt x="384" y="331"/>
                  </a:lnTo>
                  <a:lnTo>
                    <a:pt x="373" y="349"/>
                  </a:lnTo>
                  <a:lnTo>
                    <a:pt x="359" y="365"/>
                  </a:lnTo>
                  <a:lnTo>
                    <a:pt x="345" y="379"/>
                  </a:lnTo>
                  <a:lnTo>
                    <a:pt x="332" y="395"/>
                  </a:lnTo>
                  <a:lnTo>
                    <a:pt x="317" y="409"/>
                  </a:lnTo>
                  <a:lnTo>
                    <a:pt x="300" y="422"/>
                  </a:lnTo>
                  <a:lnTo>
                    <a:pt x="281" y="431"/>
                  </a:lnTo>
                  <a:lnTo>
                    <a:pt x="260" y="439"/>
                  </a:lnTo>
                  <a:lnTo>
                    <a:pt x="240" y="444"/>
                  </a:lnTo>
                  <a:lnTo>
                    <a:pt x="217" y="447"/>
                  </a:lnTo>
                  <a:lnTo>
                    <a:pt x="195" y="448"/>
                  </a:lnTo>
                  <a:lnTo>
                    <a:pt x="177" y="447"/>
                  </a:lnTo>
                  <a:lnTo>
                    <a:pt x="161" y="444"/>
                  </a:lnTo>
                  <a:lnTo>
                    <a:pt x="144" y="439"/>
                  </a:lnTo>
                  <a:lnTo>
                    <a:pt x="128" y="431"/>
                  </a:lnTo>
                  <a:lnTo>
                    <a:pt x="111" y="422"/>
                  </a:lnTo>
                  <a:lnTo>
                    <a:pt x="93" y="409"/>
                  </a:lnTo>
                  <a:lnTo>
                    <a:pt x="77" y="395"/>
                  </a:lnTo>
                  <a:lnTo>
                    <a:pt x="60" y="379"/>
                  </a:lnTo>
                  <a:lnTo>
                    <a:pt x="45" y="362"/>
                  </a:lnTo>
                  <a:lnTo>
                    <a:pt x="31" y="345"/>
                  </a:lnTo>
                  <a:lnTo>
                    <a:pt x="21" y="326"/>
                  </a:lnTo>
                  <a:lnTo>
                    <a:pt x="13" y="308"/>
                  </a:lnTo>
                  <a:lnTo>
                    <a:pt x="7" y="287"/>
                  </a:lnTo>
                  <a:lnTo>
                    <a:pt x="3" y="266"/>
                  </a:lnTo>
                  <a:lnTo>
                    <a:pt x="1" y="243"/>
                  </a:lnTo>
                  <a:lnTo>
                    <a:pt x="0" y="219"/>
                  </a:lnTo>
                  <a:lnTo>
                    <a:pt x="1" y="197"/>
                  </a:lnTo>
                  <a:lnTo>
                    <a:pt x="3" y="176"/>
                  </a:lnTo>
                  <a:lnTo>
                    <a:pt x="7" y="156"/>
                  </a:lnTo>
                  <a:lnTo>
                    <a:pt x="13" y="135"/>
                  </a:lnTo>
                  <a:lnTo>
                    <a:pt x="21" y="117"/>
                  </a:lnTo>
                  <a:lnTo>
                    <a:pt x="31" y="99"/>
                  </a:lnTo>
                  <a:lnTo>
                    <a:pt x="45" y="83"/>
                  </a:lnTo>
                  <a:lnTo>
                    <a:pt x="60" y="69"/>
                  </a:lnTo>
                  <a:lnTo>
                    <a:pt x="77" y="53"/>
                  </a:lnTo>
                  <a:lnTo>
                    <a:pt x="93" y="39"/>
                  </a:lnTo>
                  <a:lnTo>
                    <a:pt x="111" y="27"/>
                  </a:lnTo>
                  <a:lnTo>
                    <a:pt x="128" y="17"/>
                  </a:lnTo>
                  <a:lnTo>
                    <a:pt x="144" y="9"/>
                  </a:lnTo>
                  <a:lnTo>
                    <a:pt x="161" y="5"/>
                  </a:lnTo>
                  <a:lnTo>
                    <a:pt x="177" y="1"/>
                  </a:lnTo>
                  <a:lnTo>
                    <a:pt x="195" y="0"/>
                  </a:lnTo>
                  <a:lnTo>
                    <a:pt x="217" y="1"/>
                  </a:lnTo>
                  <a:lnTo>
                    <a:pt x="240" y="5"/>
                  </a:lnTo>
                  <a:lnTo>
                    <a:pt x="260" y="9"/>
                  </a:lnTo>
                  <a:lnTo>
                    <a:pt x="281" y="17"/>
                  </a:lnTo>
                  <a:lnTo>
                    <a:pt x="300" y="27"/>
                  </a:lnTo>
                  <a:lnTo>
                    <a:pt x="317" y="39"/>
                  </a:lnTo>
                  <a:lnTo>
                    <a:pt x="332" y="53"/>
                  </a:lnTo>
                  <a:lnTo>
                    <a:pt x="345" y="69"/>
                  </a:lnTo>
                  <a:lnTo>
                    <a:pt x="359" y="83"/>
                  </a:lnTo>
                  <a:lnTo>
                    <a:pt x="373" y="99"/>
                  </a:lnTo>
                  <a:lnTo>
                    <a:pt x="384" y="117"/>
                  </a:lnTo>
                  <a:lnTo>
                    <a:pt x="392" y="135"/>
                  </a:lnTo>
                  <a:lnTo>
                    <a:pt x="398" y="156"/>
                  </a:lnTo>
                  <a:lnTo>
                    <a:pt x="401" y="176"/>
                  </a:lnTo>
                  <a:lnTo>
                    <a:pt x="403" y="197"/>
                  </a:lnTo>
                  <a:lnTo>
                    <a:pt x="404" y="219"/>
                  </a:lnTo>
                </a:path>
              </a:pathLst>
            </a:custGeom>
            <a:noFill/>
            <a:ln w="0">
              <a:solidFill>
                <a:srgbClr val="0000FF"/>
              </a:solidFill>
              <a:prstDash val="solid"/>
              <a:round/>
              <a:headEnd/>
              <a:tailEnd/>
            </a:ln>
          </p:spPr>
          <p:txBody>
            <a:bodyPr/>
            <a:lstStyle/>
            <a:p>
              <a:endParaRPr lang="he-IL"/>
            </a:p>
          </p:txBody>
        </p:sp>
      </p:grpSp>
      <p:sp>
        <p:nvSpPr>
          <p:cNvPr id="2" name="מלבן 1"/>
          <p:cNvSpPr/>
          <p:nvPr/>
        </p:nvSpPr>
        <p:spPr>
          <a:xfrm>
            <a:off x="4122736" y="764630"/>
            <a:ext cx="4841874" cy="3108543"/>
          </a:xfrm>
          <a:prstGeom prst="rect">
            <a:avLst/>
          </a:prstGeom>
        </p:spPr>
        <p:txBody>
          <a:bodyPr>
            <a:spAutoFit/>
          </a:bodyPr>
          <a:lstStyle/>
          <a:p>
            <a:pPr>
              <a:defRPr/>
            </a:pPr>
            <a:r>
              <a:rPr lang="he-IL" sz="2400" u="sng" dirty="0">
                <a:latin typeface="David" panose="020E0502060401010101" pitchFamily="34" charset="-79"/>
                <a:cs typeface="David" panose="020E0502060401010101" pitchFamily="34" charset="-79"/>
              </a:rPr>
              <a:t>ויקרא פרק כה-</a:t>
            </a:r>
            <a:r>
              <a:rPr lang="he-IL" sz="2400" u="sng" dirty="0" err="1">
                <a:latin typeface="David" panose="020E0502060401010101" pitchFamily="34" charset="-79"/>
                <a:cs typeface="David" panose="020E0502060401010101" pitchFamily="34" charset="-79"/>
              </a:rPr>
              <a:t>כו</a:t>
            </a:r>
            <a:endParaRPr lang="he-IL" sz="2400" u="sng" dirty="0">
              <a:latin typeface="David" panose="020E0502060401010101" pitchFamily="34" charset="-79"/>
              <a:cs typeface="David" panose="020E0502060401010101" pitchFamily="34" charset="-79"/>
            </a:endParaRPr>
          </a:p>
          <a:p>
            <a:pPr>
              <a:defRPr/>
            </a:pPr>
            <a:r>
              <a:rPr lang="he-IL" sz="2800" dirty="0">
                <a:latin typeface="David" panose="020E0502060401010101" pitchFamily="34" charset="-79"/>
                <a:cs typeface="David" panose="020E0502060401010101" pitchFamily="34" charset="-79"/>
              </a:rPr>
              <a:t>(ה) </a:t>
            </a:r>
            <a:r>
              <a:rPr lang="he-IL" sz="2800" b="0" dirty="0">
                <a:latin typeface="David" panose="020E0502060401010101" pitchFamily="34" charset="-79"/>
                <a:cs typeface="David" panose="020E0502060401010101" pitchFamily="34" charset="-79"/>
              </a:rPr>
              <a:t>אֵת סְפִיחַ קְצִירְךָ </a:t>
            </a:r>
            <a:r>
              <a:rPr lang="he-IL" sz="2800" dirty="0">
                <a:ln w="12700">
                  <a:solidFill>
                    <a:schemeClr val="tx2">
                      <a:satMod val="155000"/>
                    </a:schemeClr>
                  </a:solidFill>
                  <a:prstDash val="solid"/>
                </a:ln>
                <a:solidFill>
                  <a:srgbClr val="FF0000"/>
                </a:solidFill>
                <a:latin typeface="David" panose="020E0502060401010101" pitchFamily="34" charset="-79"/>
                <a:cs typeface="David" panose="020E0502060401010101" pitchFamily="34" charset="-79"/>
              </a:rPr>
              <a:t>לֹא תִקְצוֹר, </a:t>
            </a:r>
            <a:r>
              <a:rPr lang="he-IL" sz="2800" b="0" dirty="0">
                <a:latin typeface="David" panose="020E0502060401010101" pitchFamily="34" charset="-79"/>
                <a:cs typeface="David" panose="020E0502060401010101" pitchFamily="34" charset="-79"/>
              </a:rPr>
              <a:t>וְאֶת-עִנְּבֵי נְזִירֶךָ </a:t>
            </a:r>
            <a:r>
              <a:rPr lang="he-IL" sz="2800" dirty="0">
                <a:ln w="12700">
                  <a:solidFill>
                    <a:schemeClr val="tx2">
                      <a:satMod val="155000"/>
                    </a:schemeClr>
                  </a:solidFill>
                  <a:prstDash val="solid"/>
                </a:ln>
                <a:solidFill>
                  <a:srgbClr val="FF0000"/>
                </a:solidFill>
                <a:latin typeface="David" panose="020E0502060401010101" pitchFamily="34" charset="-79"/>
                <a:cs typeface="David" panose="020E0502060401010101" pitchFamily="34" charset="-79"/>
              </a:rPr>
              <a:t>לֹא תִבְצֹר: </a:t>
            </a:r>
            <a:r>
              <a:rPr lang="he-IL" sz="2800" b="0" dirty="0">
                <a:solidFill>
                  <a:srgbClr val="FF0000"/>
                </a:solidFill>
                <a:latin typeface="David" panose="020E0502060401010101" pitchFamily="34" charset="-79"/>
                <a:cs typeface="David" panose="020E0502060401010101" pitchFamily="34" charset="-79"/>
              </a:rPr>
              <a:t> </a:t>
            </a:r>
          </a:p>
          <a:p>
            <a:pPr>
              <a:defRPr/>
            </a:pPr>
            <a:r>
              <a:rPr lang="he-IL" sz="2800" b="0" dirty="0">
                <a:latin typeface="David" panose="020E0502060401010101" pitchFamily="34" charset="-79"/>
                <a:cs typeface="David" panose="020E0502060401010101" pitchFamily="34" charset="-79"/>
              </a:rPr>
              <a:t>שְׁנַת שַׁבָּתוֹן, יִהְיֶה לָאָרֶץ. </a:t>
            </a:r>
          </a:p>
          <a:p>
            <a:pPr>
              <a:defRPr/>
            </a:pPr>
            <a:r>
              <a:rPr lang="he-IL" sz="2800" dirty="0">
                <a:latin typeface="David" panose="020E0502060401010101" pitchFamily="34" charset="-79"/>
                <a:cs typeface="David" panose="020E0502060401010101" pitchFamily="34" charset="-79"/>
              </a:rPr>
              <a:t>(ו) </a:t>
            </a:r>
            <a:r>
              <a:rPr lang="he-IL" sz="2800" b="0" dirty="0" err="1">
                <a:latin typeface="David" panose="020E0502060401010101" pitchFamily="34" charset="-79"/>
                <a:cs typeface="David" panose="020E0502060401010101" pitchFamily="34" charset="-79"/>
              </a:rPr>
              <a:t>וְהָי</a:t>
            </a:r>
            <a:r>
              <a:rPr lang="he-IL" sz="2800" b="0" dirty="0">
                <a:latin typeface="David" panose="020E0502060401010101" pitchFamily="34" charset="-79"/>
                <a:cs typeface="David" panose="020E0502060401010101" pitchFamily="34" charset="-79"/>
              </a:rPr>
              <a:t>ְתָה שַׁבַּת הָאָרֶץ לָכֶם, </a:t>
            </a:r>
          </a:p>
          <a:p>
            <a:pPr>
              <a:defRPr/>
            </a:pPr>
            <a:r>
              <a:rPr lang="he-IL" sz="6000" dirty="0">
                <a:ln w="12700">
                  <a:solidFill>
                    <a:schemeClr val="tx2">
                      <a:satMod val="155000"/>
                    </a:schemeClr>
                  </a:solidFill>
                  <a:prstDash val="solid"/>
                </a:ln>
                <a:solidFill>
                  <a:srgbClr val="16E02E"/>
                </a:solidFill>
                <a:latin typeface="David" panose="020E0502060401010101" pitchFamily="34" charset="-79"/>
                <a:cs typeface="David" panose="020E0502060401010101" pitchFamily="34" charset="-79"/>
              </a:rPr>
              <a:t>לְאָכְלָה</a:t>
            </a:r>
          </a:p>
        </p:txBody>
      </p:sp>
      <p:sp>
        <p:nvSpPr>
          <p:cNvPr id="3" name="TextBox 2"/>
          <p:cNvSpPr txBox="1"/>
          <p:nvPr/>
        </p:nvSpPr>
        <p:spPr>
          <a:xfrm>
            <a:off x="-172748" y="2106734"/>
            <a:ext cx="4312688" cy="1754326"/>
          </a:xfrm>
          <a:prstGeom prst="rect">
            <a:avLst/>
          </a:prstGeom>
          <a:noFill/>
        </p:spPr>
        <p:txBody>
          <a:bodyPr rtlCol="1">
            <a:spAutoFit/>
          </a:bodyPr>
          <a:lstStyle/>
          <a:p>
            <a:pPr>
              <a:defRPr/>
            </a:pPr>
            <a:r>
              <a:rPr lang="he-IL" sz="2400" u="sng" dirty="0">
                <a:latin typeface="David" panose="020E0502060401010101" pitchFamily="34" charset="-79"/>
                <a:cs typeface="David" panose="020E0502060401010101" pitchFamily="34" charset="-79"/>
              </a:rPr>
              <a:t>ספרא ויקרא כה פרשה הל' ג</a:t>
            </a:r>
            <a:endParaRPr lang="he-IL" sz="2800" dirty="0">
              <a:latin typeface="David" panose="020E0502060401010101" pitchFamily="34" charset="-79"/>
              <a:cs typeface="David" panose="020E0502060401010101" pitchFamily="34" charset="-79"/>
            </a:endParaRPr>
          </a:p>
          <a:p>
            <a:pPr>
              <a:defRPr/>
            </a:pPr>
            <a:r>
              <a:rPr lang="he-IL" sz="2800" b="0" dirty="0">
                <a:latin typeface="David" panose="020E0502060401010101" pitchFamily="34" charset="-79"/>
                <a:cs typeface="David" panose="020E0502060401010101" pitchFamily="34" charset="-79"/>
              </a:rPr>
              <a:t>ואת ענבי נזיריך לא תבצור,</a:t>
            </a:r>
          </a:p>
          <a:p>
            <a:pPr>
              <a:defRPr/>
            </a:pPr>
            <a:r>
              <a:rPr lang="he-IL" sz="2800" b="0" dirty="0">
                <a:latin typeface="David" panose="020E0502060401010101" pitchFamily="34" charset="-79"/>
                <a:cs typeface="David" panose="020E0502060401010101" pitchFamily="34" charset="-79"/>
              </a:rPr>
              <a:t>מן השמור בארץ אין אתה בוצר, </a:t>
            </a:r>
          </a:p>
          <a:p>
            <a:pPr>
              <a:defRPr/>
            </a:pPr>
            <a:r>
              <a:rPr lang="he-IL" sz="2800" dirty="0">
                <a:ln w="12700">
                  <a:solidFill>
                    <a:schemeClr val="tx2">
                      <a:satMod val="155000"/>
                    </a:schemeClr>
                  </a:solidFill>
                  <a:prstDash val="solid"/>
                </a:ln>
                <a:solidFill>
                  <a:srgbClr val="16E02E"/>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אבל אתה בוצר מן ההפקר</a:t>
            </a:r>
          </a:p>
        </p:txBody>
      </p:sp>
      <p:sp>
        <p:nvSpPr>
          <p:cNvPr id="4" name="TextBox 3"/>
          <p:cNvSpPr txBox="1"/>
          <p:nvPr/>
        </p:nvSpPr>
        <p:spPr>
          <a:xfrm>
            <a:off x="1515207" y="4149100"/>
            <a:ext cx="4136943" cy="2677656"/>
          </a:xfrm>
          <a:prstGeom prst="rect">
            <a:avLst/>
          </a:prstGeom>
          <a:noFill/>
        </p:spPr>
        <p:txBody>
          <a:bodyPr rtlCol="1">
            <a:spAutoFit/>
          </a:bodyPr>
          <a:lstStyle/>
          <a:p>
            <a:pPr>
              <a:defRPr/>
            </a:pPr>
            <a:r>
              <a:rPr lang="he-IL" sz="2400" u="sng" dirty="0">
                <a:latin typeface="David" panose="020E0502060401010101" pitchFamily="34" charset="-79"/>
                <a:cs typeface="David" panose="020E0502060401010101" pitchFamily="34" charset="-79"/>
              </a:rPr>
              <a:t>ספרא פרשת בהר פרק א</a:t>
            </a:r>
            <a:endParaRPr lang="he-IL" sz="240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endParaRPr>
          </a:p>
          <a:p>
            <a:pPr>
              <a:defRPr/>
            </a:pPr>
            <a:r>
              <a:rPr lang="he-IL" sz="28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לא תבצור כדרך הבוצרים,</a:t>
            </a:r>
          </a:p>
          <a:p>
            <a:pPr>
              <a:defRPr/>
            </a:pPr>
            <a:r>
              <a:rPr lang="he-IL" sz="2800" b="0" dirty="0">
                <a:latin typeface="David" panose="020E0502060401010101" pitchFamily="34" charset="-79"/>
                <a:cs typeface="David" panose="020E0502060401010101" pitchFamily="34" charset="-79"/>
              </a:rPr>
              <a:t>מיכן אמרו: </a:t>
            </a:r>
            <a:r>
              <a:rPr lang="he-IL" sz="2800" b="0" dirty="0" err="1">
                <a:latin typeface="David" panose="020E0502060401010101" pitchFamily="34" charset="-79"/>
                <a:cs typeface="David" panose="020E0502060401010101" pitchFamily="34" charset="-79"/>
              </a:rPr>
              <a:t>תאינים</a:t>
            </a:r>
            <a:r>
              <a:rPr lang="he-IL" sz="2800" b="0" dirty="0">
                <a:latin typeface="David" panose="020E0502060401010101" pitchFamily="34" charset="-79"/>
                <a:cs typeface="David" panose="020E0502060401010101" pitchFamily="34" charset="-79"/>
              </a:rPr>
              <a:t> של שביעית אין קוצים אותם במוקצה, אבל קוצה אותה בחורבה</a:t>
            </a:r>
          </a:p>
        </p:txBody>
      </p:sp>
      <p:sp>
        <p:nvSpPr>
          <p:cNvPr id="10" name="מלבן 9"/>
          <p:cNvSpPr/>
          <p:nvPr/>
        </p:nvSpPr>
        <p:spPr>
          <a:xfrm>
            <a:off x="457153" y="-107013"/>
            <a:ext cx="8507457" cy="1015663"/>
          </a:xfrm>
          <a:prstGeom prst="rect">
            <a:avLst/>
          </a:prstGeom>
        </p:spPr>
        <p:txBody>
          <a:bodyPr wrap="none">
            <a:spAutoFit/>
          </a:bodyPr>
          <a:lstStyle/>
          <a:p>
            <a:pPr algn="ctr">
              <a:defRPr/>
            </a:pP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מלאכות</a:t>
            </a:r>
            <a:r>
              <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rPr>
              <a:t> </a:t>
            </a:r>
            <a:r>
              <a:rPr lang="he-IL" sz="6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mj-cs"/>
              </a:rPr>
              <a:t>אסורות מהתורה</a:t>
            </a:r>
            <a:r>
              <a:rPr lang="he-IL" sz="6000" dirty="0">
                <a:ln w="12700">
                  <a:solidFill>
                    <a:schemeClr val="tx2">
                      <a:satMod val="155000"/>
                    </a:schemeClr>
                  </a:solidFill>
                  <a:prstDash val="solid"/>
                </a:ln>
                <a:effectLst>
                  <a:outerShdw blurRad="41275" dist="20320" dir="1800000" algn="tl" rotWithShape="0">
                    <a:srgbClr val="000000">
                      <a:alpha val="40000"/>
                    </a:srgbClr>
                  </a:outerShdw>
                </a:effectLst>
                <a:cs typeface="Miriam" pitchFamily="34" charset="-79"/>
              </a:rPr>
              <a:t> </a:t>
            </a: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בשביעית</a:t>
            </a:r>
            <a:endPar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ppt_w</p:attrName>
                                        </p:attrNameLst>
                                      </p:cBhvr>
                                      <p:tavLst>
                                        <p:tav tm="0" fmla="#ppt_w*sin(2.5*pi*$)">
                                          <p:val>
                                            <p:fltVal val="0"/>
                                          </p:val>
                                        </p:tav>
                                        <p:tav tm="100000">
                                          <p:val>
                                            <p:fltVal val="1"/>
                                          </p:val>
                                        </p:tav>
                                      </p:tavLst>
                                    </p:anim>
                                    <p:anim calcmode="lin" valueType="num">
                                      <p:cBhvr>
                                        <p:cTn id="9" dur="3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Text Box 4"/>
          <p:cNvSpPr txBox="1">
            <a:spLocks noChangeArrowheads="1"/>
          </p:cNvSpPr>
          <p:nvPr/>
        </p:nvSpPr>
        <p:spPr bwMode="auto">
          <a:xfrm>
            <a:off x="395288" y="2025650"/>
            <a:ext cx="8280400" cy="2862322"/>
          </a:xfrm>
          <a:prstGeom prst="rect">
            <a:avLst/>
          </a:prstGeom>
          <a:noFill/>
          <a:ln w="9525">
            <a:noFill/>
            <a:miter lim="800000"/>
            <a:headEnd/>
            <a:tailEnd/>
          </a:ln>
          <a:effectLst/>
        </p:spPr>
        <p:txBody>
          <a:bodyPr>
            <a:spAutoFit/>
          </a:bodyPr>
          <a:lstStyle/>
          <a:p>
            <a:pPr algn="ctr"/>
            <a:r>
              <a:rPr lang="he-IL" sz="3600" b="1" dirty="0" smtClean="0">
                <a:latin typeface="David" panose="020E0502060401010101" pitchFamily="34" charset="-79"/>
                <a:cs typeface="David" panose="020E0502060401010101" pitchFamily="34" charset="-79"/>
              </a:rPr>
              <a:t>סדר </a:t>
            </a:r>
            <a:r>
              <a:rPr lang="he-IL" sz="3600" b="1" dirty="0">
                <a:latin typeface="David" panose="020E0502060401010101" pitchFamily="34" charset="-79"/>
                <a:cs typeface="David" panose="020E0502060401010101" pitchFamily="34" charset="-79"/>
              </a:rPr>
              <a:t>העדיפויות נקבע עפ"י</a:t>
            </a:r>
            <a:r>
              <a:rPr lang="he-IL" sz="3600" b="1" dirty="0" smtClean="0">
                <a:latin typeface="David" panose="020E0502060401010101" pitchFamily="34" charset="-79"/>
                <a:cs typeface="David" panose="020E0502060401010101" pitchFamily="34" charset="-79"/>
              </a:rPr>
              <a:t>:</a:t>
            </a:r>
          </a:p>
          <a:p>
            <a:pPr algn="ctr"/>
            <a:endParaRPr lang="he-IL" sz="3600" b="1" dirty="0">
              <a:latin typeface="David" panose="020E0502060401010101" pitchFamily="34" charset="-79"/>
              <a:cs typeface="David" panose="020E0502060401010101" pitchFamily="34" charset="-79"/>
            </a:endParaRPr>
          </a:p>
          <a:p>
            <a:pPr algn="ctr"/>
            <a:r>
              <a:rPr lang="he-IL" sz="3600" dirty="0">
                <a:latin typeface="David" panose="020E0502060401010101" pitchFamily="34" charset="-79"/>
                <a:cs typeface="David" panose="020E0502060401010101" pitchFamily="34" charset="-79"/>
              </a:rPr>
              <a:t>הרה"ג אברהם </a:t>
            </a:r>
            <a:r>
              <a:rPr lang="he-IL" sz="3600" dirty="0" smtClean="0">
                <a:latin typeface="David" panose="020E0502060401010101" pitchFamily="34" charset="-79"/>
                <a:cs typeface="David" panose="020E0502060401010101" pitchFamily="34" charset="-79"/>
              </a:rPr>
              <a:t>שפירא זצ"ל, </a:t>
            </a:r>
            <a:r>
              <a:rPr lang="he-IL" sz="3600" dirty="0" err="1">
                <a:latin typeface="David" panose="020E0502060401010101" pitchFamily="34" charset="-79"/>
                <a:cs typeface="David" panose="020E0502060401010101" pitchFamily="34" charset="-79"/>
              </a:rPr>
              <a:t>הראשל"צ</a:t>
            </a:r>
            <a:r>
              <a:rPr lang="he-IL" sz="3600" dirty="0">
                <a:latin typeface="David" panose="020E0502060401010101" pitchFamily="34" charset="-79"/>
                <a:cs typeface="David" panose="020E0502060401010101" pitchFamily="34" charset="-79"/>
              </a:rPr>
              <a:t> </a:t>
            </a:r>
          </a:p>
          <a:p>
            <a:pPr algn="ctr"/>
            <a:r>
              <a:rPr lang="he-IL" sz="3600" dirty="0">
                <a:latin typeface="David" panose="020E0502060401010101" pitchFamily="34" charset="-79"/>
                <a:cs typeface="David" panose="020E0502060401010101" pitchFamily="34" charset="-79"/>
              </a:rPr>
              <a:t>הרה"ג מרדכי </a:t>
            </a:r>
            <a:r>
              <a:rPr lang="he-IL" sz="3600" dirty="0" smtClean="0">
                <a:latin typeface="David" panose="020E0502060401010101" pitchFamily="34" charset="-79"/>
                <a:cs typeface="David" panose="020E0502060401010101" pitchFamily="34" charset="-79"/>
              </a:rPr>
              <a:t>אליהו זצ"ל , </a:t>
            </a:r>
            <a:r>
              <a:rPr lang="he-IL" sz="3600" dirty="0">
                <a:latin typeface="David" panose="020E0502060401010101" pitchFamily="34" charset="-79"/>
                <a:cs typeface="David" panose="020E0502060401010101" pitchFamily="34" charset="-79"/>
              </a:rPr>
              <a:t>הרה"ג יעקב אריאל שליט"א </a:t>
            </a:r>
            <a:endParaRPr lang="en-US" sz="3600" dirty="0">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5680" y="332656"/>
            <a:ext cx="8686800" cy="838200"/>
          </a:xfrm>
        </p:spPr>
        <p:txBody>
          <a:bodyPr>
            <a:normAutofit fontScale="90000"/>
          </a:bodyPr>
          <a:lstStyle/>
          <a:p>
            <a:pPr algn="ctr"/>
            <a: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מקורות השיווק של פירות וירקות במסגרת "אוצר הארץ" </a:t>
            </a:r>
            <a: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endPar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p:txBody>
          <a:bodyPr>
            <a:normAutofit fontScale="92500" lnSpcReduction="10000"/>
          </a:bodyPr>
          <a:lstStyle/>
          <a:p>
            <a:pPr lvl="0">
              <a:lnSpc>
                <a:spcPct val="150000"/>
              </a:lnSpc>
              <a:buFont typeface="Wingdings" panose="05000000000000000000" pitchFamily="2" charset="2"/>
              <a:buChar char="q"/>
            </a:pPr>
            <a:r>
              <a:rPr lang="he-IL" sz="2800" dirty="0" smtClean="0">
                <a:latin typeface="David" panose="020E0502060401010101" pitchFamily="34" charset="-79"/>
                <a:cs typeface="David" panose="020E0502060401010101" pitchFamily="34" charset="-79"/>
              </a:rPr>
              <a:t>ירקום </a:t>
            </a:r>
            <a:r>
              <a:rPr lang="he-IL" sz="2800" dirty="0" err="1" smtClean="0">
                <a:latin typeface="David" panose="020E0502060401010101" pitchFamily="34" charset="-79"/>
                <a:cs typeface="David" panose="020E0502060401010101" pitchFamily="34" charset="-79"/>
              </a:rPr>
              <a:t>איסום</a:t>
            </a:r>
            <a:r>
              <a:rPr lang="he-IL" sz="2800" dirty="0" smtClean="0">
                <a:latin typeface="David" panose="020E0502060401010101" pitchFamily="34" charset="-79"/>
                <a:cs typeface="David" panose="020E0502060401010101" pitchFamily="34" charset="-79"/>
              </a:rPr>
              <a:t> משנה שישית (מתאים לירקות קשים תפו"א בצל גזר)</a:t>
            </a:r>
            <a:endParaRPr lang="en-US" sz="2800" dirty="0" smtClean="0">
              <a:latin typeface="David" panose="020E0502060401010101" pitchFamily="34" charset="-79"/>
              <a:cs typeface="David" panose="020E0502060401010101" pitchFamily="34" charset="-79"/>
            </a:endParaRPr>
          </a:p>
          <a:p>
            <a:pPr lvl="0">
              <a:lnSpc>
                <a:spcPct val="150000"/>
              </a:lnSpc>
              <a:buFont typeface="Wingdings" panose="05000000000000000000" pitchFamily="2" charset="2"/>
              <a:buChar char="q"/>
            </a:pPr>
            <a:r>
              <a:rPr lang="he-IL" sz="2800" dirty="0" smtClean="0">
                <a:latin typeface="David" panose="020E0502060401010101" pitchFamily="34" charset="-79"/>
                <a:cs typeface="David" panose="020E0502060401010101" pitchFamily="34" charset="-79"/>
              </a:rPr>
              <a:t>ירקות ופירות "אוצר בית דין" הקדושים בקדושת שביעית</a:t>
            </a:r>
            <a:endParaRPr lang="en-US" sz="2800" dirty="0" smtClean="0">
              <a:latin typeface="David" panose="020E0502060401010101" pitchFamily="34" charset="-79"/>
              <a:cs typeface="David" panose="020E0502060401010101" pitchFamily="34" charset="-79"/>
            </a:endParaRPr>
          </a:p>
          <a:p>
            <a:pPr lvl="0">
              <a:lnSpc>
                <a:spcPct val="150000"/>
              </a:lnSpc>
              <a:buFont typeface="Wingdings" panose="05000000000000000000" pitchFamily="2" charset="2"/>
              <a:buChar char="q"/>
            </a:pPr>
            <a:r>
              <a:rPr lang="he-IL" sz="2800" dirty="0" smtClean="0">
                <a:latin typeface="David" panose="020E0502060401010101" pitchFamily="34" charset="-79"/>
                <a:cs typeface="David" panose="020E0502060401010101" pitchFamily="34" charset="-79"/>
              </a:rPr>
              <a:t>ירקות שגדלו בחממות מצעים מנותקים.</a:t>
            </a:r>
            <a:endParaRPr lang="en-US" sz="2800" dirty="0" smtClean="0">
              <a:latin typeface="David" panose="020E0502060401010101" pitchFamily="34" charset="-79"/>
              <a:cs typeface="David" panose="020E0502060401010101" pitchFamily="34" charset="-79"/>
            </a:endParaRPr>
          </a:p>
          <a:p>
            <a:pPr lvl="0">
              <a:lnSpc>
                <a:spcPct val="150000"/>
              </a:lnSpc>
              <a:buFont typeface="Wingdings" panose="05000000000000000000" pitchFamily="2" charset="2"/>
              <a:buChar char="q"/>
            </a:pPr>
            <a:r>
              <a:rPr lang="he-IL" sz="2800" dirty="0" smtClean="0">
                <a:latin typeface="David" panose="020E0502060401010101" pitchFamily="34" charset="-79"/>
                <a:cs typeface="David" panose="020E0502060401010101" pitchFamily="34" charset="-79"/>
              </a:rPr>
              <a:t>ירקות מהנגב המערבי (בחורף "אוצר בית דין, בקיץ יעשה גם היתר מכירה </a:t>
            </a:r>
            <a:r>
              <a:rPr lang="he-IL" sz="2800" dirty="0" err="1" smtClean="0">
                <a:latin typeface="David" panose="020E0502060401010101" pitchFamily="34" charset="-79"/>
                <a:cs typeface="David" panose="020E0502060401010101" pitchFamily="34" charset="-79"/>
              </a:rPr>
              <a:t>לחומרא</a:t>
            </a:r>
            <a:r>
              <a:rPr lang="he-IL" sz="2800" dirty="0" smtClean="0">
                <a:latin typeface="David" panose="020E0502060401010101" pitchFamily="34" charset="-79"/>
                <a:cs typeface="David" panose="020E0502060401010101" pitchFamily="34" charset="-79"/>
              </a:rPr>
              <a:t> ע"פ הרב קוק זצ"ל)</a:t>
            </a:r>
            <a:endParaRPr lang="en-US" sz="2800" dirty="0" smtClean="0">
              <a:latin typeface="David" panose="020E0502060401010101" pitchFamily="34" charset="-79"/>
              <a:cs typeface="David" panose="020E0502060401010101" pitchFamily="34" charset="-79"/>
            </a:endParaRPr>
          </a:p>
          <a:p>
            <a:pPr lvl="0">
              <a:lnSpc>
                <a:spcPct val="150000"/>
              </a:lnSpc>
              <a:buFont typeface="Wingdings" panose="05000000000000000000" pitchFamily="2" charset="2"/>
              <a:buChar char="q"/>
            </a:pPr>
            <a:r>
              <a:rPr lang="he-IL" sz="2800" dirty="0" smtClean="0">
                <a:latin typeface="David" panose="020E0502060401010101" pitchFamily="34" charset="-79"/>
                <a:cs typeface="David" panose="020E0502060401010101" pitchFamily="34" charset="-79"/>
              </a:rPr>
              <a:t>ירקות מהערבה (מדרום לים המלח עד אילת) כולל היתר מכירה </a:t>
            </a:r>
            <a:r>
              <a:rPr lang="he-IL" sz="2800" dirty="0" err="1" smtClean="0">
                <a:latin typeface="David" panose="020E0502060401010101" pitchFamily="34" charset="-79"/>
                <a:cs typeface="David" panose="020E0502060401010101" pitchFamily="34" charset="-79"/>
              </a:rPr>
              <a:t>לחומרא</a:t>
            </a:r>
            <a:r>
              <a:rPr lang="he-IL" sz="2800" dirty="0" smtClean="0">
                <a:latin typeface="David" panose="020E0502060401010101" pitchFamily="34" charset="-79"/>
                <a:cs typeface="David" panose="020E0502060401010101" pitchFamily="34" charset="-79"/>
              </a:rPr>
              <a:t> (על פי הרב קוק זצ"ל)</a:t>
            </a:r>
            <a:endParaRPr lang="en-US" sz="2800" dirty="0" smtClean="0">
              <a:latin typeface="David" panose="020E0502060401010101" pitchFamily="34" charset="-79"/>
              <a:cs typeface="David" panose="020E0502060401010101" pitchFamily="34" charset="-79"/>
            </a:endParaRPr>
          </a:p>
          <a:p>
            <a:pPr>
              <a:buFont typeface="Wingdings" panose="05000000000000000000" pitchFamily="2" charset="2"/>
              <a:buChar char="q"/>
            </a:pPr>
            <a:endParaRPr lang="he-IL"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27584" y="763095"/>
            <a:ext cx="7561328" cy="4647426"/>
          </a:xfrm>
          <a:prstGeom prst="rect">
            <a:avLst/>
          </a:prstGeom>
          <a:noFill/>
          <a:ln w="9525">
            <a:noFill/>
            <a:miter lim="800000"/>
            <a:headEnd/>
            <a:tailEnd/>
          </a:ln>
        </p:spPr>
        <p:txBody>
          <a:bodyPr wrap="square">
            <a:spAutoFit/>
          </a:bodyPr>
          <a:lstStyle/>
          <a:p>
            <a:pPr algn="ctr"/>
            <a:r>
              <a:rPr lang="he-IL" sz="4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היתר מכירה נצרך:</a:t>
            </a:r>
          </a:p>
          <a:p>
            <a:endParaRPr lang="he-IL" sz="4000" dirty="0">
              <a:latin typeface="David" panose="020E0502060401010101" pitchFamily="34" charset="-79"/>
              <a:cs typeface="David" panose="020E0502060401010101" pitchFamily="34" charset="-79"/>
            </a:endParaRPr>
          </a:p>
          <a:p>
            <a:r>
              <a:rPr lang="he-IL" sz="3600" dirty="0">
                <a:latin typeface="David" panose="020E0502060401010101" pitchFamily="34" charset="-79"/>
                <a:cs typeface="David" panose="020E0502060401010101" pitchFamily="34" charset="-79"/>
              </a:rPr>
              <a:t>א. גד"ש</a:t>
            </a:r>
          </a:p>
          <a:p>
            <a:r>
              <a:rPr lang="he-IL" sz="3600" dirty="0">
                <a:latin typeface="David" panose="020E0502060401010101" pitchFamily="34" charset="-79"/>
                <a:cs typeface="David" panose="020E0502060401010101" pitchFamily="34" charset="-79"/>
              </a:rPr>
              <a:t>ב. ייצוא</a:t>
            </a:r>
          </a:p>
          <a:p>
            <a:r>
              <a:rPr lang="he-IL" sz="3600" dirty="0">
                <a:latin typeface="David" panose="020E0502060401010101" pitchFamily="34" charset="-79"/>
                <a:cs typeface="David" panose="020E0502060401010101" pitchFamily="34" charset="-79"/>
              </a:rPr>
              <a:t>ג. כרם</a:t>
            </a:r>
          </a:p>
          <a:p>
            <a:r>
              <a:rPr lang="he-IL" sz="3600" dirty="0">
                <a:latin typeface="David" panose="020E0502060401010101" pitchFamily="34" charset="-79"/>
                <a:cs typeface="David" panose="020E0502060401010101" pitchFamily="34" charset="-79"/>
              </a:rPr>
              <a:t>ד. מטעים עם כמויות פרי גדולות</a:t>
            </a:r>
          </a:p>
          <a:p>
            <a:r>
              <a:rPr lang="he-IL" sz="3600" dirty="0">
                <a:latin typeface="David" panose="020E0502060401010101" pitchFamily="34" charset="-79"/>
                <a:cs typeface="David" panose="020E0502060401010101" pitchFamily="34" charset="-79"/>
              </a:rPr>
              <a:t>ד. חקלאים שאינם שומרי מצוות</a:t>
            </a:r>
          </a:p>
          <a:p>
            <a:r>
              <a:rPr lang="he-IL" sz="3600" dirty="0">
                <a:latin typeface="David" panose="020E0502060401010101" pitchFamily="34" charset="-79"/>
                <a:cs typeface="David" panose="020E0502060401010101" pitchFamily="34" charset="-79"/>
              </a:rPr>
              <a:t>ה. מערכת הכשרות</a:t>
            </a:r>
            <a:endParaRPr lang="en-US" sz="3600" dirty="0">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a:spLocks/>
          </p:cNvSpPr>
          <p:nvPr/>
        </p:nvSpPr>
        <p:spPr bwMode="auto">
          <a:xfrm rot="1060111">
            <a:off x="2879304" y="974847"/>
            <a:ext cx="5957468" cy="755055"/>
          </a:xfrm>
          <a:custGeom>
            <a:avLst/>
            <a:gdLst>
              <a:gd name="T0" fmla="*/ 200 w 1542"/>
              <a:gd name="T1" fmla="*/ 48 h 255"/>
              <a:gd name="T2" fmla="*/ 306 w 1542"/>
              <a:gd name="T3" fmla="*/ 14 h 255"/>
              <a:gd name="T4" fmla="*/ 397 w 1542"/>
              <a:gd name="T5" fmla="*/ 2 h 255"/>
              <a:gd name="T6" fmla="*/ 479 w 1542"/>
              <a:gd name="T7" fmla="*/ 4 h 255"/>
              <a:gd name="T8" fmla="*/ 553 w 1542"/>
              <a:gd name="T9" fmla="*/ 20 h 255"/>
              <a:gd name="T10" fmla="*/ 617 w 1542"/>
              <a:gd name="T11" fmla="*/ 44 h 255"/>
              <a:gd name="T12" fmla="*/ 679 w 1542"/>
              <a:gd name="T13" fmla="*/ 78 h 255"/>
              <a:gd name="T14" fmla="*/ 734 w 1542"/>
              <a:gd name="T15" fmla="*/ 110 h 255"/>
              <a:gd name="T16" fmla="*/ 790 w 1542"/>
              <a:gd name="T17" fmla="*/ 144 h 255"/>
              <a:gd name="T18" fmla="*/ 846 w 1542"/>
              <a:gd name="T19" fmla="*/ 169 h 255"/>
              <a:gd name="T20" fmla="*/ 896 w 1542"/>
              <a:gd name="T21" fmla="*/ 189 h 255"/>
              <a:gd name="T22" fmla="*/ 946 w 1542"/>
              <a:gd name="T23" fmla="*/ 199 h 255"/>
              <a:gd name="T24" fmla="*/ 992 w 1542"/>
              <a:gd name="T25" fmla="*/ 203 h 255"/>
              <a:gd name="T26" fmla="*/ 1040 w 1542"/>
              <a:gd name="T27" fmla="*/ 203 h 255"/>
              <a:gd name="T28" fmla="*/ 1088 w 1542"/>
              <a:gd name="T29" fmla="*/ 197 h 255"/>
              <a:gd name="T30" fmla="*/ 1135 w 1542"/>
              <a:gd name="T31" fmla="*/ 187 h 255"/>
              <a:gd name="T32" fmla="*/ 1183 w 1542"/>
              <a:gd name="T33" fmla="*/ 171 h 255"/>
              <a:gd name="T34" fmla="*/ 1237 w 1542"/>
              <a:gd name="T35" fmla="*/ 156 h 255"/>
              <a:gd name="T36" fmla="*/ 1291 w 1542"/>
              <a:gd name="T37" fmla="*/ 138 h 255"/>
              <a:gd name="T38" fmla="*/ 1345 w 1542"/>
              <a:gd name="T39" fmla="*/ 124 h 255"/>
              <a:gd name="T40" fmla="*/ 1395 w 1542"/>
              <a:gd name="T41" fmla="*/ 114 h 255"/>
              <a:gd name="T42" fmla="*/ 1441 w 1542"/>
              <a:gd name="T43" fmla="*/ 108 h 255"/>
              <a:gd name="T44" fmla="*/ 1481 w 1542"/>
              <a:gd name="T45" fmla="*/ 104 h 255"/>
              <a:gd name="T46" fmla="*/ 1509 w 1542"/>
              <a:gd name="T47" fmla="*/ 102 h 255"/>
              <a:gd name="T48" fmla="*/ 1542 w 1542"/>
              <a:gd name="T49" fmla="*/ 104 h 255"/>
              <a:gd name="T50" fmla="*/ 1515 w 1542"/>
              <a:gd name="T51" fmla="*/ 106 h 255"/>
              <a:gd name="T52" fmla="*/ 1475 w 1542"/>
              <a:gd name="T53" fmla="*/ 120 h 255"/>
              <a:gd name="T54" fmla="*/ 1419 w 1542"/>
              <a:gd name="T55" fmla="*/ 142 h 255"/>
              <a:gd name="T56" fmla="*/ 1355 w 1542"/>
              <a:gd name="T57" fmla="*/ 168 h 255"/>
              <a:gd name="T58" fmla="*/ 1281 w 1542"/>
              <a:gd name="T59" fmla="*/ 195 h 255"/>
              <a:gd name="T60" fmla="*/ 1203 w 1542"/>
              <a:gd name="T61" fmla="*/ 221 h 255"/>
              <a:gd name="T62" fmla="*/ 1125 w 1542"/>
              <a:gd name="T63" fmla="*/ 241 h 255"/>
              <a:gd name="T64" fmla="*/ 1052 w 1542"/>
              <a:gd name="T65" fmla="*/ 253 h 255"/>
              <a:gd name="T66" fmla="*/ 986 w 1542"/>
              <a:gd name="T67" fmla="*/ 255 h 255"/>
              <a:gd name="T68" fmla="*/ 932 w 1542"/>
              <a:gd name="T69" fmla="*/ 241 h 255"/>
              <a:gd name="T70" fmla="*/ 886 w 1542"/>
              <a:gd name="T71" fmla="*/ 231 h 255"/>
              <a:gd name="T72" fmla="*/ 854 w 1542"/>
              <a:gd name="T73" fmla="*/ 221 h 255"/>
              <a:gd name="T74" fmla="*/ 820 w 1542"/>
              <a:gd name="T75" fmla="*/ 209 h 255"/>
              <a:gd name="T76" fmla="*/ 770 w 1542"/>
              <a:gd name="T77" fmla="*/ 185 h 255"/>
              <a:gd name="T78" fmla="*/ 726 w 1542"/>
              <a:gd name="T79" fmla="*/ 164 h 255"/>
              <a:gd name="T80" fmla="*/ 693 w 1542"/>
              <a:gd name="T81" fmla="*/ 144 h 255"/>
              <a:gd name="T82" fmla="*/ 651 w 1542"/>
              <a:gd name="T83" fmla="*/ 122 h 255"/>
              <a:gd name="T84" fmla="*/ 603 w 1542"/>
              <a:gd name="T85" fmla="*/ 102 h 255"/>
              <a:gd name="T86" fmla="*/ 549 w 1542"/>
              <a:gd name="T87" fmla="*/ 84 h 255"/>
              <a:gd name="T88" fmla="*/ 493 w 1542"/>
              <a:gd name="T89" fmla="*/ 74 h 255"/>
              <a:gd name="T90" fmla="*/ 437 w 1542"/>
              <a:gd name="T91" fmla="*/ 66 h 255"/>
              <a:gd name="T92" fmla="*/ 381 w 1542"/>
              <a:gd name="T93" fmla="*/ 64 h 255"/>
              <a:gd name="T94" fmla="*/ 325 w 1542"/>
              <a:gd name="T95" fmla="*/ 66 h 255"/>
              <a:gd name="T96" fmla="*/ 272 w 1542"/>
              <a:gd name="T97" fmla="*/ 72 h 255"/>
              <a:gd name="T98" fmla="*/ 224 w 1542"/>
              <a:gd name="T99" fmla="*/ 84 h 255"/>
              <a:gd name="T100" fmla="*/ 178 w 1542"/>
              <a:gd name="T101" fmla="*/ 98 h 255"/>
              <a:gd name="T102" fmla="*/ 136 w 1542"/>
              <a:gd name="T103" fmla="*/ 114 h 255"/>
              <a:gd name="T104" fmla="*/ 102 w 1542"/>
              <a:gd name="T105" fmla="*/ 126 h 255"/>
              <a:gd name="T106" fmla="*/ 68 w 1542"/>
              <a:gd name="T107" fmla="*/ 142 h 255"/>
              <a:gd name="T108" fmla="*/ 28 w 1542"/>
              <a:gd name="T109" fmla="*/ 160 h 2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2"/>
              <a:gd name="T166" fmla="*/ 0 h 255"/>
              <a:gd name="T167" fmla="*/ 1542 w 1542"/>
              <a:gd name="T168" fmla="*/ 255 h 2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2" h="255">
                <a:moveTo>
                  <a:pt x="96" y="96"/>
                </a:moveTo>
                <a:lnTo>
                  <a:pt x="114" y="86"/>
                </a:lnTo>
                <a:lnTo>
                  <a:pt x="132" y="78"/>
                </a:lnTo>
                <a:lnTo>
                  <a:pt x="148" y="70"/>
                </a:lnTo>
                <a:lnTo>
                  <a:pt x="166" y="62"/>
                </a:lnTo>
                <a:lnTo>
                  <a:pt x="182" y="54"/>
                </a:lnTo>
                <a:lnTo>
                  <a:pt x="200" y="48"/>
                </a:lnTo>
                <a:lnTo>
                  <a:pt x="214" y="42"/>
                </a:lnTo>
                <a:lnTo>
                  <a:pt x="232" y="38"/>
                </a:lnTo>
                <a:lnTo>
                  <a:pt x="246" y="30"/>
                </a:lnTo>
                <a:lnTo>
                  <a:pt x="262" y="26"/>
                </a:lnTo>
                <a:lnTo>
                  <a:pt x="276" y="22"/>
                </a:lnTo>
                <a:lnTo>
                  <a:pt x="292" y="18"/>
                </a:lnTo>
                <a:lnTo>
                  <a:pt x="306" y="14"/>
                </a:lnTo>
                <a:lnTo>
                  <a:pt x="319" y="10"/>
                </a:lnTo>
                <a:lnTo>
                  <a:pt x="331" y="10"/>
                </a:lnTo>
                <a:lnTo>
                  <a:pt x="347" y="8"/>
                </a:lnTo>
                <a:lnTo>
                  <a:pt x="359" y="4"/>
                </a:lnTo>
                <a:lnTo>
                  <a:pt x="373" y="4"/>
                </a:lnTo>
                <a:lnTo>
                  <a:pt x="385" y="2"/>
                </a:lnTo>
                <a:lnTo>
                  <a:pt x="397" y="2"/>
                </a:lnTo>
                <a:lnTo>
                  <a:pt x="411" y="0"/>
                </a:lnTo>
                <a:lnTo>
                  <a:pt x="423" y="0"/>
                </a:lnTo>
                <a:lnTo>
                  <a:pt x="435" y="0"/>
                </a:lnTo>
                <a:lnTo>
                  <a:pt x="447" y="2"/>
                </a:lnTo>
                <a:lnTo>
                  <a:pt x="457" y="2"/>
                </a:lnTo>
                <a:lnTo>
                  <a:pt x="469" y="4"/>
                </a:lnTo>
                <a:lnTo>
                  <a:pt x="479" y="4"/>
                </a:lnTo>
                <a:lnTo>
                  <a:pt x="491" y="6"/>
                </a:lnTo>
                <a:lnTo>
                  <a:pt x="503" y="8"/>
                </a:lnTo>
                <a:lnTo>
                  <a:pt x="513" y="10"/>
                </a:lnTo>
                <a:lnTo>
                  <a:pt x="523" y="12"/>
                </a:lnTo>
                <a:lnTo>
                  <a:pt x="533" y="16"/>
                </a:lnTo>
                <a:lnTo>
                  <a:pt x="543" y="18"/>
                </a:lnTo>
                <a:lnTo>
                  <a:pt x="553" y="20"/>
                </a:lnTo>
                <a:lnTo>
                  <a:pt x="563" y="24"/>
                </a:lnTo>
                <a:lnTo>
                  <a:pt x="573" y="26"/>
                </a:lnTo>
                <a:lnTo>
                  <a:pt x="583" y="30"/>
                </a:lnTo>
                <a:lnTo>
                  <a:pt x="591" y="32"/>
                </a:lnTo>
                <a:lnTo>
                  <a:pt x="601" y="38"/>
                </a:lnTo>
                <a:lnTo>
                  <a:pt x="609" y="42"/>
                </a:lnTo>
                <a:lnTo>
                  <a:pt x="617" y="44"/>
                </a:lnTo>
                <a:lnTo>
                  <a:pt x="627" y="50"/>
                </a:lnTo>
                <a:lnTo>
                  <a:pt x="635" y="52"/>
                </a:lnTo>
                <a:lnTo>
                  <a:pt x="645" y="58"/>
                </a:lnTo>
                <a:lnTo>
                  <a:pt x="653" y="62"/>
                </a:lnTo>
                <a:lnTo>
                  <a:pt x="663" y="66"/>
                </a:lnTo>
                <a:lnTo>
                  <a:pt x="669" y="70"/>
                </a:lnTo>
                <a:lnTo>
                  <a:pt x="679" y="78"/>
                </a:lnTo>
                <a:lnTo>
                  <a:pt x="687" y="82"/>
                </a:lnTo>
                <a:lnTo>
                  <a:pt x="695" y="86"/>
                </a:lnTo>
                <a:lnTo>
                  <a:pt x="701" y="90"/>
                </a:lnTo>
                <a:lnTo>
                  <a:pt x="711" y="96"/>
                </a:lnTo>
                <a:lnTo>
                  <a:pt x="718" y="100"/>
                </a:lnTo>
                <a:lnTo>
                  <a:pt x="726" y="104"/>
                </a:lnTo>
                <a:lnTo>
                  <a:pt x="734" y="110"/>
                </a:lnTo>
                <a:lnTo>
                  <a:pt x="742" y="114"/>
                </a:lnTo>
                <a:lnTo>
                  <a:pt x="750" y="120"/>
                </a:lnTo>
                <a:lnTo>
                  <a:pt x="758" y="124"/>
                </a:lnTo>
                <a:lnTo>
                  <a:pt x="766" y="128"/>
                </a:lnTo>
                <a:lnTo>
                  <a:pt x="774" y="134"/>
                </a:lnTo>
                <a:lnTo>
                  <a:pt x="782" y="138"/>
                </a:lnTo>
                <a:lnTo>
                  <a:pt x="790" y="144"/>
                </a:lnTo>
                <a:lnTo>
                  <a:pt x="798" y="148"/>
                </a:lnTo>
                <a:lnTo>
                  <a:pt x="806" y="152"/>
                </a:lnTo>
                <a:lnTo>
                  <a:pt x="814" y="156"/>
                </a:lnTo>
                <a:lnTo>
                  <a:pt x="822" y="158"/>
                </a:lnTo>
                <a:lnTo>
                  <a:pt x="830" y="164"/>
                </a:lnTo>
                <a:lnTo>
                  <a:pt x="838" y="166"/>
                </a:lnTo>
                <a:lnTo>
                  <a:pt x="846" y="169"/>
                </a:lnTo>
                <a:lnTo>
                  <a:pt x="854" y="171"/>
                </a:lnTo>
                <a:lnTo>
                  <a:pt x="860" y="175"/>
                </a:lnTo>
                <a:lnTo>
                  <a:pt x="866" y="179"/>
                </a:lnTo>
                <a:lnTo>
                  <a:pt x="874" y="181"/>
                </a:lnTo>
                <a:lnTo>
                  <a:pt x="882" y="183"/>
                </a:lnTo>
                <a:lnTo>
                  <a:pt x="888" y="185"/>
                </a:lnTo>
                <a:lnTo>
                  <a:pt x="896" y="189"/>
                </a:lnTo>
                <a:lnTo>
                  <a:pt x="904" y="189"/>
                </a:lnTo>
                <a:lnTo>
                  <a:pt x="912" y="193"/>
                </a:lnTo>
                <a:lnTo>
                  <a:pt x="918" y="195"/>
                </a:lnTo>
                <a:lnTo>
                  <a:pt x="926" y="195"/>
                </a:lnTo>
                <a:lnTo>
                  <a:pt x="932" y="197"/>
                </a:lnTo>
                <a:lnTo>
                  <a:pt x="940" y="199"/>
                </a:lnTo>
                <a:lnTo>
                  <a:pt x="946" y="199"/>
                </a:lnTo>
                <a:lnTo>
                  <a:pt x="952" y="201"/>
                </a:lnTo>
                <a:lnTo>
                  <a:pt x="958" y="201"/>
                </a:lnTo>
                <a:lnTo>
                  <a:pt x="966" y="201"/>
                </a:lnTo>
                <a:lnTo>
                  <a:pt x="972" y="203"/>
                </a:lnTo>
                <a:lnTo>
                  <a:pt x="980" y="203"/>
                </a:lnTo>
                <a:lnTo>
                  <a:pt x="986" y="203"/>
                </a:lnTo>
                <a:lnTo>
                  <a:pt x="992" y="203"/>
                </a:lnTo>
                <a:lnTo>
                  <a:pt x="1000" y="203"/>
                </a:lnTo>
                <a:lnTo>
                  <a:pt x="1006" y="205"/>
                </a:lnTo>
                <a:lnTo>
                  <a:pt x="1014" y="205"/>
                </a:lnTo>
                <a:lnTo>
                  <a:pt x="1020" y="205"/>
                </a:lnTo>
                <a:lnTo>
                  <a:pt x="1028" y="205"/>
                </a:lnTo>
                <a:lnTo>
                  <a:pt x="1034" y="205"/>
                </a:lnTo>
                <a:lnTo>
                  <a:pt x="1040" y="203"/>
                </a:lnTo>
                <a:lnTo>
                  <a:pt x="1046" y="201"/>
                </a:lnTo>
                <a:lnTo>
                  <a:pt x="1052" y="201"/>
                </a:lnTo>
                <a:lnTo>
                  <a:pt x="1060" y="201"/>
                </a:lnTo>
                <a:lnTo>
                  <a:pt x="1066" y="199"/>
                </a:lnTo>
                <a:lnTo>
                  <a:pt x="1074" y="199"/>
                </a:lnTo>
                <a:lnTo>
                  <a:pt x="1080" y="197"/>
                </a:lnTo>
                <a:lnTo>
                  <a:pt x="1088" y="197"/>
                </a:lnTo>
                <a:lnTo>
                  <a:pt x="1094" y="195"/>
                </a:lnTo>
                <a:lnTo>
                  <a:pt x="1100" y="195"/>
                </a:lnTo>
                <a:lnTo>
                  <a:pt x="1108" y="193"/>
                </a:lnTo>
                <a:lnTo>
                  <a:pt x="1114" y="191"/>
                </a:lnTo>
                <a:lnTo>
                  <a:pt x="1121" y="189"/>
                </a:lnTo>
                <a:lnTo>
                  <a:pt x="1127" y="189"/>
                </a:lnTo>
                <a:lnTo>
                  <a:pt x="1135" y="187"/>
                </a:lnTo>
                <a:lnTo>
                  <a:pt x="1143" y="185"/>
                </a:lnTo>
                <a:lnTo>
                  <a:pt x="1149" y="181"/>
                </a:lnTo>
                <a:lnTo>
                  <a:pt x="1157" y="181"/>
                </a:lnTo>
                <a:lnTo>
                  <a:pt x="1163" y="177"/>
                </a:lnTo>
                <a:lnTo>
                  <a:pt x="1169" y="175"/>
                </a:lnTo>
                <a:lnTo>
                  <a:pt x="1177" y="175"/>
                </a:lnTo>
                <a:lnTo>
                  <a:pt x="1183" y="171"/>
                </a:lnTo>
                <a:lnTo>
                  <a:pt x="1191" y="169"/>
                </a:lnTo>
                <a:lnTo>
                  <a:pt x="1199" y="168"/>
                </a:lnTo>
                <a:lnTo>
                  <a:pt x="1207" y="164"/>
                </a:lnTo>
                <a:lnTo>
                  <a:pt x="1215" y="164"/>
                </a:lnTo>
                <a:lnTo>
                  <a:pt x="1221" y="160"/>
                </a:lnTo>
                <a:lnTo>
                  <a:pt x="1229" y="158"/>
                </a:lnTo>
                <a:lnTo>
                  <a:pt x="1237" y="156"/>
                </a:lnTo>
                <a:lnTo>
                  <a:pt x="1245" y="154"/>
                </a:lnTo>
                <a:lnTo>
                  <a:pt x="1253" y="150"/>
                </a:lnTo>
                <a:lnTo>
                  <a:pt x="1261" y="150"/>
                </a:lnTo>
                <a:lnTo>
                  <a:pt x="1269" y="146"/>
                </a:lnTo>
                <a:lnTo>
                  <a:pt x="1275" y="144"/>
                </a:lnTo>
                <a:lnTo>
                  <a:pt x="1283" y="140"/>
                </a:lnTo>
                <a:lnTo>
                  <a:pt x="1291" y="138"/>
                </a:lnTo>
                <a:lnTo>
                  <a:pt x="1299" y="136"/>
                </a:lnTo>
                <a:lnTo>
                  <a:pt x="1307" y="134"/>
                </a:lnTo>
                <a:lnTo>
                  <a:pt x="1315" y="130"/>
                </a:lnTo>
                <a:lnTo>
                  <a:pt x="1323" y="130"/>
                </a:lnTo>
                <a:lnTo>
                  <a:pt x="1329" y="128"/>
                </a:lnTo>
                <a:lnTo>
                  <a:pt x="1337" y="126"/>
                </a:lnTo>
                <a:lnTo>
                  <a:pt x="1345" y="124"/>
                </a:lnTo>
                <a:lnTo>
                  <a:pt x="1353" y="124"/>
                </a:lnTo>
                <a:lnTo>
                  <a:pt x="1359" y="120"/>
                </a:lnTo>
                <a:lnTo>
                  <a:pt x="1367" y="120"/>
                </a:lnTo>
                <a:lnTo>
                  <a:pt x="1375" y="118"/>
                </a:lnTo>
                <a:lnTo>
                  <a:pt x="1381" y="118"/>
                </a:lnTo>
                <a:lnTo>
                  <a:pt x="1389" y="116"/>
                </a:lnTo>
                <a:lnTo>
                  <a:pt x="1395" y="114"/>
                </a:lnTo>
                <a:lnTo>
                  <a:pt x="1401" y="114"/>
                </a:lnTo>
                <a:lnTo>
                  <a:pt x="1409" y="112"/>
                </a:lnTo>
                <a:lnTo>
                  <a:pt x="1415" y="110"/>
                </a:lnTo>
                <a:lnTo>
                  <a:pt x="1421" y="110"/>
                </a:lnTo>
                <a:lnTo>
                  <a:pt x="1429" y="110"/>
                </a:lnTo>
                <a:lnTo>
                  <a:pt x="1435" y="110"/>
                </a:lnTo>
                <a:lnTo>
                  <a:pt x="1441" y="108"/>
                </a:lnTo>
                <a:lnTo>
                  <a:pt x="1447" y="108"/>
                </a:lnTo>
                <a:lnTo>
                  <a:pt x="1451" y="106"/>
                </a:lnTo>
                <a:lnTo>
                  <a:pt x="1457" y="106"/>
                </a:lnTo>
                <a:lnTo>
                  <a:pt x="1463" y="106"/>
                </a:lnTo>
                <a:lnTo>
                  <a:pt x="1467" y="104"/>
                </a:lnTo>
                <a:lnTo>
                  <a:pt x="1475" y="104"/>
                </a:lnTo>
                <a:lnTo>
                  <a:pt x="1481" y="104"/>
                </a:lnTo>
                <a:lnTo>
                  <a:pt x="1483" y="104"/>
                </a:lnTo>
                <a:lnTo>
                  <a:pt x="1487" y="104"/>
                </a:lnTo>
                <a:lnTo>
                  <a:pt x="1493" y="102"/>
                </a:lnTo>
                <a:lnTo>
                  <a:pt x="1497" y="102"/>
                </a:lnTo>
                <a:lnTo>
                  <a:pt x="1501" y="102"/>
                </a:lnTo>
                <a:lnTo>
                  <a:pt x="1507" y="102"/>
                </a:lnTo>
                <a:lnTo>
                  <a:pt x="1509" y="102"/>
                </a:lnTo>
                <a:lnTo>
                  <a:pt x="1515" y="102"/>
                </a:lnTo>
                <a:lnTo>
                  <a:pt x="1521" y="102"/>
                </a:lnTo>
                <a:lnTo>
                  <a:pt x="1526" y="102"/>
                </a:lnTo>
                <a:lnTo>
                  <a:pt x="1530" y="102"/>
                </a:lnTo>
                <a:lnTo>
                  <a:pt x="1534" y="102"/>
                </a:lnTo>
                <a:lnTo>
                  <a:pt x="1540" y="102"/>
                </a:lnTo>
                <a:lnTo>
                  <a:pt x="1542" y="104"/>
                </a:lnTo>
                <a:lnTo>
                  <a:pt x="1540" y="104"/>
                </a:lnTo>
                <a:lnTo>
                  <a:pt x="1536" y="104"/>
                </a:lnTo>
                <a:lnTo>
                  <a:pt x="1532" y="104"/>
                </a:lnTo>
                <a:lnTo>
                  <a:pt x="1526" y="104"/>
                </a:lnTo>
                <a:lnTo>
                  <a:pt x="1521" y="106"/>
                </a:lnTo>
                <a:lnTo>
                  <a:pt x="1515" y="106"/>
                </a:lnTo>
                <a:lnTo>
                  <a:pt x="1511" y="108"/>
                </a:lnTo>
                <a:lnTo>
                  <a:pt x="1505" y="110"/>
                </a:lnTo>
                <a:lnTo>
                  <a:pt x="1501" y="112"/>
                </a:lnTo>
                <a:lnTo>
                  <a:pt x="1495" y="114"/>
                </a:lnTo>
                <a:lnTo>
                  <a:pt x="1487" y="116"/>
                </a:lnTo>
                <a:lnTo>
                  <a:pt x="1481" y="118"/>
                </a:lnTo>
                <a:lnTo>
                  <a:pt x="1475" y="120"/>
                </a:lnTo>
                <a:lnTo>
                  <a:pt x="1467" y="122"/>
                </a:lnTo>
                <a:lnTo>
                  <a:pt x="1461" y="126"/>
                </a:lnTo>
                <a:lnTo>
                  <a:pt x="1453" y="128"/>
                </a:lnTo>
                <a:lnTo>
                  <a:pt x="1445" y="132"/>
                </a:lnTo>
                <a:lnTo>
                  <a:pt x="1437" y="134"/>
                </a:lnTo>
                <a:lnTo>
                  <a:pt x="1429" y="138"/>
                </a:lnTo>
                <a:lnTo>
                  <a:pt x="1419" y="142"/>
                </a:lnTo>
                <a:lnTo>
                  <a:pt x="1411" y="144"/>
                </a:lnTo>
                <a:lnTo>
                  <a:pt x="1401" y="148"/>
                </a:lnTo>
                <a:lnTo>
                  <a:pt x="1393" y="152"/>
                </a:lnTo>
                <a:lnTo>
                  <a:pt x="1383" y="156"/>
                </a:lnTo>
                <a:lnTo>
                  <a:pt x="1375" y="160"/>
                </a:lnTo>
                <a:lnTo>
                  <a:pt x="1363" y="164"/>
                </a:lnTo>
                <a:lnTo>
                  <a:pt x="1355" y="168"/>
                </a:lnTo>
                <a:lnTo>
                  <a:pt x="1343" y="169"/>
                </a:lnTo>
                <a:lnTo>
                  <a:pt x="1335" y="175"/>
                </a:lnTo>
                <a:lnTo>
                  <a:pt x="1323" y="179"/>
                </a:lnTo>
                <a:lnTo>
                  <a:pt x="1313" y="181"/>
                </a:lnTo>
                <a:lnTo>
                  <a:pt x="1303" y="187"/>
                </a:lnTo>
                <a:lnTo>
                  <a:pt x="1291" y="191"/>
                </a:lnTo>
                <a:lnTo>
                  <a:pt x="1281" y="195"/>
                </a:lnTo>
                <a:lnTo>
                  <a:pt x="1269" y="197"/>
                </a:lnTo>
                <a:lnTo>
                  <a:pt x="1257" y="201"/>
                </a:lnTo>
                <a:lnTo>
                  <a:pt x="1247" y="205"/>
                </a:lnTo>
                <a:lnTo>
                  <a:pt x="1237" y="209"/>
                </a:lnTo>
                <a:lnTo>
                  <a:pt x="1225" y="213"/>
                </a:lnTo>
                <a:lnTo>
                  <a:pt x="1215" y="215"/>
                </a:lnTo>
                <a:lnTo>
                  <a:pt x="1203" y="221"/>
                </a:lnTo>
                <a:lnTo>
                  <a:pt x="1191" y="223"/>
                </a:lnTo>
                <a:lnTo>
                  <a:pt x="1181" y="227"/>
                </a:lnTo>
                <a:lnTo>
                  <a:pt x="1169" y="229"/>
                </a:lnTo>
                <a:lnTo>
                  <a:pt x="1157" y="233"/>
                </a:lnTo>
                <a:lnTo>
                  <a:pt x="1147" y="235"/>
                </a:lnTo>
                <a:lnTo>
                  <a:pt x="1137" y="239"/>
                </a:lnTo>
                <a:lnTo>
                  <a:pt x="1125" y="241"/>
                </a:lnTo>
                <a:lnTo>
                  <a:pt x="1116" y="243"/>
                </a:lnTo>
                <a:lnTo>
                  <a:pt x="1104" y="245"/>
                </a:lnTo>
                <a:lnTo>
                  <a:pt x="1094" y="247"/>
                </a:lnTo>
                <a:lnTo>
                  <a:pt x="1084" y="249"/>
                </a:lnTo>
                <a:lnTo>
                  <a:pt x="1072" y="249"/>
                </a:lnTo>
                <a:lnTo>
                  <a:pt x="1062" y="251"/>
                </a:lnTo>
                <a:lnTo>
                  <a:pt x="1052" y="253"/>
                </a:lnTo>
                <a:lnTo>
                  <a:pt x="1042" y="253"/>
                </a:lnTo>
                <a:lnTo>
                  <a:pt x="1032" y="255"/>
                </a:lnTo>
                <a:lnTo>
                  <a:pt x="1024" y="255"/>
                </a:lnTo>
                <a:lnTo>
                  <a:pt x="1012" y="255"/>
                </a:lnTo>
                <a:lnTo>
                  <a:pt x="1004" y="255"/>
                </a:lnTo>
                <a:lnTo>
                  <a:pt x="996" y="255"/>
                </a:lnTo>
                <a:lnTo>
                  <a:pt x="986" y="255"/>
                </a:lnTo>
                <a:lnTo>
                  <a:pt x="978" y="253"/>
                </a:lnTo>
                <a:lnTo>
                  <a:pt x="970" y="251"/>
                </a:lnTo>
                <a:lnTo>
                  <a:pt x="962" y="251"/>
                </a:lnTo>
                <a:lnTo>
                  <a:pt x="954" y="249"/>
                </a:lnTo>
                <a:lnTo>
                  <a:pt x="946" y="247"/>
                </a:lnTo>
                <a:lnTo>
                  <a:pt x="940" y="243"/>
                </a:lnTo>
                <a:lnTo>
                  <a:pt x="932" y="241"/>
                </a:lnTo>
                <a:lnTo>
                  <a:pt x="926" y="241"/>
                </a:lnTo>
                <a:lnTo>
                  <a:pt x="918" y="239"/>
                </a:lnTo>
                <a:lnTo>
                  <a:pt x="912" y="237"/>
                </a:lnTo>
                <a:lnTo>
                  <a:pt x="906" y="235"/>
                </a:lnTo>
                <a:lnTo>
                  <a:pt x="900" y="235"/>
                </a:lnTo>
                <a:lnTo>
                  <a:pt x="892" y="233"/>
                </a:lnTo>
                <a:lnTo>
                  <a:pt x="886" y="231"/>
                </a:lnTo>
                <a:lnTo>
                  <a:pt x="882" y="229"/>
                </a:lnTo>
                <a:lnTo>
                  <a:pt x="878" y="229"/>
                </a:lnTo>
                <a:lnTo>
                  <a:pt x="872" y="227"/>
                </a:lnTo>
                <a:lnTo>
                  <a:pt x="866" y="225"/>
                </a:lnTo>
                <a:lnTo>
                  <a:pt x="862" y="223"/>
                </a:lnTo>
                <a:lnTo>
                  <a:pt x="858" y="221"/>
                </a:lnTo>
                <a:lnTo>
                  <a:pt x="854" y="221"/>
                </a:lnTo>
                <a:lnTo>
                  <a:pt x="848" y="219"/>
                </a:lnTo>
                <a:lnTo>
                  <a:pt x="844" y="217"/>
                </a:lnTo>
                <a:lnTo>
                  <a:pt x="840" y="215"/>
                </a:lnTo>
                <a:lnTo>
                  <a:pt x="834" y="215"/>
                </a:lnTo>
                <a:lnTo>
                  <a:pt x="832" y="213"/>
                </a:lnTo>
                <a:lnTo>
                  <a:pt x="828" y="211"/>
                </a:lnTo>
                <a:lnTo>
                  <a:pt x="820" y="209"/>
                </a:lnTo>
                <a:lnTo>
                  <a:pt x="814" y="205"/>
                </a:lnTo>
                <a:lnTo>
                  <a:pt x="806" y="201"/>
                </a:lnTo>
                <a:lnTo>
                  <a:pt x="800" y="201"/>
                </a:lnTo>
                <a:lnTo>
                  <a:pt x="792" y="195"/>
                </a:lnTo>
                <a:lnTo>
                  <a:pt x="784" y="193"/>
                </a:lnTo>
                <a:lnTo>
                  <a:pt x="778" y="189"/>
                </a:lnTo>
                <a:lnTo>
                  <a:pt x="770" y="185"/>
                </a:lnTo>
                <a:lnTo>
                  <a:pt x="762" y="181"/>
                </a:lnTo>
                <a:lnTo>
                  <a:pt x="754" y="177"/>
                </a:lnTo>
                <a:lnTo>
                  <a:pt x="748" y="173"/>
                </a:lnTo>
                <a:lnTo>
                  <a:pt x="740" y="169"/>
                </a:lnTo>
                <a:lnTo>
                  <a:pt x="734" y="168"/>
                </a:lnTo>
                <a:lnTo>
                  <a:pt x="730" y="164"/>
                </a:lnTo>
                <a:lnTo>
                  <a:pt x="726" y="164"/>
                </a:lnTo>
                <a:lnTo>
                  <a:pt x="722" y="160"/>
                </a:lnTo>
                <a:lnTo>
                  <a:pt x="717" y="156"/>
                </a:lnTo>
                <a:lnTo>
                  <a:pt x="713" y="156"/>
                </a:lnTo>
                <a:lnTo>
                  <a:pt x="709" y="152"/>
                </a:lnTo>
                <a:lnTo>
                  <a:pt x="705" y="150"/>
                </a:lnTo>
                <a:lnTo>
                  <a:pt x="699" y="148"/>
                </a:lnTo>
                <a:lnTo>
                  <a:pt x="693" y="144"/>
                </a:lnTo>
                <a:lnTo>
                  <a:pt x="689" y="142"/>
                </a:lnTo>
                <a:lnTo>
                  <a:pt x="683" y="138"/>
                </a:lnTo>
                <a:lnTo>
                  <a:pt x="677" y="136"/>
                </a:lnTo>
                <a:lnTo>
                  <a:pt x="671" y="132"/>
                </a:lnTo>
                <a:lnTo>
                  <a:pt x="665" y="130"/>
                </a:lnTo>
                <a:lnTo>
                  <a:pt x="659" y="126"/>
                </a:lnTo>
                <a:lnTo>
                  <a:pt x="651" y="122"/>
                </a:lnTo>
                <a:lnTo>
                  <a:pt x="643" y="120"/>
                </a:lnTo>
                <a:lnTo>
                  <a:pt x="637" y="116"/>
                </a:lnTo>
                <a:lnTo>
                  <a:pt x="629" y="112"/>
                </a:lnTo>
                <a:lnTo>
                  <a:pt x="623" y="110"/>
                </a:lnTo>
                <a:lnTo>
                  <a:pt x="615" y="106"/>
                </a:lnTo>
                <a:lnTo>
                  <a:pt x="609" y="104"/>
                </a:lnTo>
                <a:lnTo>
                  <a:pt x="603" y="102"/>
                </a:lnTo>
                <a:lnTo>
                  <a:pt x="595" y="98"/>
                </a:lnTo>
                <a:lnTo>
                  <a:pt x="587" y="96"/>
                </a:lnTo>
                <a:lnTo>
                  <a:pt x="579" y="94"/>
                </a:lnTo>
                <a:lnTo>
                  <a:pt x="571" y="90"/>
                </a:lnTo>
                <a:lnTo>
                  <a:pt x="563" y="90"/>
                </a:lnTo>
                <a:lnTo>
                  <a:pt x="557" y="86"/>
                </a:lnTo>
                <a:lnTo>
                  <a:pt x="549" y="84"/>
                </a:lnTo>
                <a:lnTo>
                  <a:pt x="541" y="84"/>
                </a:lnTo>
                <a:lnTo>
                  <a:pt x="533" y="82"/>
                </a:lnTo>
                <a:lnTo>
                  <a:pt x="525" y="78"/>
                </a:lnTo>
                <a:lnTo>
                  <a:pt x="517" y="78"/>
                </a:lnTo>
                <a:lnTo>
                  <a:pt x="509" y="76"/>
                </a:lnTo>
                <a:lnTo>
                  <a:pt x="501" y="74"/>
                </a:lnTo>
                <a:lnTo>
                  <a:pt x="493" y="74"/>
                </a:lnTo>
                <a:lnTo>
                  <a:pt x="485" y="72"/>
                </a:lnTo>
                <a:lnTo>
                  <a:pt x="477" y="70"/>
                </a:lnTo>
                <a:lnTo>
                  <a:pt x="471" y="70"/>
                </a:lnTo>
                <a:lnTo>
                  <a:pt x="463" y="70"/>
                </a:lnTo>
                <a:lnTo>
                  <a:pt x="453" y="68"/>
                </a:lnTo>
                <a:lnTo>
                  <a:pt x="445" y="66"/>
                </a:lnTo>
                <a:lnTo>
                  <a:pt x="437" y="66"/>
                </a:lnTo>
                <a:lnTo>
                  <a:pt x="431" y="64"/>
                </a:lnTo>
                <a:lnTo>
                  <a:pt x="423" y="64"/>
                </a:lnTo>
                <a:lnTo>
                  <a:pt x="415" y="64"/>
                </a:lnTo>
                <a:lnTo>
                  <a:pt x="405" y="64"/>
                </a:lnTo>
                <a:lnTo>
                  <a:pt x="397" y="64"/>
                </a:lnTo>
                <a:lnTo>
                  <a:pt x="389" y="64"/>
                </a:lnTo>
                <a:lnTo>
                  <a:pt x="381" y="64"/>
                </a:lnTo>
                <a:lnTo>
                  <a:pt x="373" y="64"/>
                </a:lnTo>
                <a:lnTo>
                  <a:pt x="365" y="64"/>
                </a:lnTo>
                <a:lnTo>
                  <a:pt x="357" y="64"/>
                </a:lnTo>
                <a:lnTo>
                  <a:pt x="351" y="64"/>
                </a:lnTo>
                <a:lnTo>
                  <a:pt x="341" y="64"/>
                </a:lnTo>
                <a:lnTo>
                  <a:pt x="333" y="64"/>
                </a:lnTo>
                <a:lnTo>
                  <a:pt x="325" y="66"/>
                </a:lnTo>
                <a:lnTo>
                  <a:pt x="317" y="66"/>
                </a:lnTo>
                <a:lnTo>
                  <a:pt x="312" y="66"/>
                </a:lnTo>
                <a:lnTo>
                  <a:pt x="304" y="68"/>
                </a:lnTo>
                <a:lnTo>
                  <a:pt x="296" y="70"/>
                </a:lnTo>
                <a:lnTo>
                  <a:pt x="288" y="70"/>
                </a:lnTo>
                <a:lnTo>
                  <a:pt x="280" y="70"/>
                </a:lnTo>
                <a:lnTo>
                  <a:pt x="272" y="72"/>
                </a:lnTo>
                <a:lnTo>
                  <a:pt x="266" y="72"/>
                </a:lnTo>
                <a:lnTo>
                  <a:pt x="260" y="74"/>
                </a:lnTo>
                <a:lnTo>
                  <a:pt x="252" y="76"/>
                </a:lnTo>
                <a:lnTo>
                  <a:pt x="244" y="78"/>
                </a:lnTo>
                <a:lnTo>
                  <a:pt x="238" y="78"/>
                </a:lnTo>
                <a:lnTo>
                  <a:pt x="230" y="82"/>
                </a:lnTo>
                <a:lnTo>
                  <a:pt x="224" y="84"/>
                </a:lnTo>
                <a:lnTo>
                  <a:pt x="216" y="84"/>
                </a:lnTo>
                <a:lnTo>
                  <a:pt x="210" y="86"/>
                </a:lnTo>
                <a:lnTo>
                  <a:pt x="202" y="88"/>
                </a:lnTo>
                <a:lnTo>
                  <a:pt x="196" y="90"/>
                </a:lnTo>
                <a:lnTo>
                  <a:pt x="190" y="92"/>
                </a:lnTo>
                <a:lnTo>
                  <a:pt x="184" y="96"/>
                </a:lnTo>
                <a:lnTo>
                  <a:pt x="178" y="98"/>
                </a:lnTo>
                <a:lnTo>
                  <a:pt x="172" y="100"/>
                </a:lnTo>
                <a:lnTo>
                  <a:pt x="166" y="102"/>
                </a:lnTo>
                <a:lnTo>
                  <a:pt x="160" y="104"/>
                </a:lnTo>
                <a:lnTo>
                  <a:pt x="154" y="106"/>
                </a:lnTo>
                <a:lnTo>
                  <a:pt x="148" y="108"/>
                </a:lnTo>
                <a:lnTo>
                  <a:pt x="142" y="110"/>
                </a:lnTo>
                <a:lnTo>
                  <a:pt x="136" y="114"/>
                </a:lnTo>
                <a:lnTo>
                  <a:pt x="132" y="116"/>
                </a:lnTo>
                <a:lnTo>
                  <a:pt x="126" y="116"/>
                </a:lnTo>
                <a:lnTo>
                  <a:pt x="120" y="120"/>
                </a:lnTo>
                <a:lnTo>
                  <a:pt x="116" y="120"/>
                </a:lnTo>
                <a:lnTo>
                  <a:pt x="112" y="124"/>
                </a:lnTo>
                <a:lnTo>
                  <a:pt x="106" y="124"/>
                </a:lnTo>
                <a:lnTo>
                  <a:pt x="102" y="126"/>
                </a:lnTo>
                <a:lnTo>
                  <a:pt x="98" y="130"/>
                </a:lnTo>
                <a:lnTo>
                  <a:pt x="94" y="130"/>
                </a:lnTo>
                <a:lnTo>
                  <a:pt x="88" y="132"/>
                </a:lnTo>
                <a:lnTo>
                  <a:pt x="84" y="134"/>
                </a:lnTo>
                <a:lnTo>
                  <a:pt x="80" y="136"/>
                </a:lnTo>
                <a:lnTo>
                  <a:pt x="76" y="138"/>
                </a:lnTo>
                <a:lnTo>
                  <a:pt x="68" y="142"/>
                </a:lnTo>
                <a:lnTo>
                  <a:pt x="62" y="144"/>
                </a:lnTo>
                <a:lnTo>
                  <a:pt x="56" y="148"/>
                </a:lnTo>
                <a:lnTo>
                  <a:pt x="50" y="150"/>
                </a:lnTo>
                <a:lnTo>
                  <a:pt x="44" y="154"/>
                </a:lnTo>
                <a:lnTo>
                  <a:pt x="40" y="156"/>
                </a:lnTo>
                <a:lnTo>
                  <a:pt x="34" y="158"/>
                </a:lnTo>
                <a:lnTo>
                  <a:pt x="28" y="160"/>
                </a:lnTo>
                <a:lnTo>
                  <a:pt x="0" y="175"/>
                </a:lnTo>
                <a:lnTo>
                  <a:pt x="96" y="96"/>
                </a:lnTo>
                <a:close/>
              </a:path>
            </a:pathLst>
          </a:custGeom>
          <a:solidFill>
            <a:srgbClr val="006600"/>
          </a:solidFill>
          <a:ln w="9525">
            <a:noFill/>
            <a:round/>
            <a:headEnd/>
            <a:tailEnd/>
          </a:ln>
        </p:spPr>
        <p:txBody>
          <a:bodyPr/>
          <a:lstStyle/>
          <a:p>
            <a:endParaRPr lang="he-IL"/>
          </a:p>
        </p:txBody>
      </p:sp>
      <p:sp>
        <p:nvSpPr>
          <p:cNvPr id="3" name="Freeform 6"/>
          <p:cNvSpPr>
            <a:spLocks/>
          </p:cNvSpPr>
          <p:nvPr/>
        </p:nvSpPr>
        <p:spPr bwMode="auto">
          <a:xfrm rot="1060111">
            <a:off x="1333905" y="288347"/>
            <a:ext cx="645199" cy="6499396"/>
          </a:xfrm>
          <a:custGeom>
            <a:avLst/>
            <a:gdLst>
              <a:gd name="T0" fmla="*/ 0 w 167"/>
              <a:gd name="T1" fmla="*/ 711 h 2195"/>
              <a:gd name="T2" fmla="*/ 2 w 167"/>
              <a:gd name="T3" fmla="*/ 965 h 2195"/>
              <a:gd name="T4" fmla="*/ 6 w 167"/>
              <a:gd name="T5" fmla="*/ 1206 h 2195"/>
              <a:gd name="T6" fmla="*/ 14 w 167"/>
              <a:gd name="T7" fmla="*/ 1425 h 2195"/>
              <a:gd name="T8" fmla="*/ 24 w 167"/>
              <a:gd name="T9" fmla="*/ 1623 h 2195"/>
              <a:gd name="T10" fmla="*/ 34 w 167"/>
              <a:gd name="T11" fmla="*/ 1794 h 2195"/>
              <a:gd name="T12" fmla="*/ 48 w 167"/>
              <a:gd name="T13" fmla="*/ 1942 h 2195"/>
              <a:gd name="T14" fmla="*/ 62 w 167"/>
              <a:gd name="T15" fmla="*/ 2057 h 2195"/>
              <a:gd name="T16" fmla="*/ 80 w 167"/>
              <a:gd name="T17" fmla="*/ 2139 h 2195"/>
              <a:gd name="T18" fmla="*/ 95 w 167"/>
              <a:gd name="T19" fmla="*/ 2183 h 2195"/>
              <a:gd name="T20" fmla="*/ 111 w 167"/>
              <a:gd name="T21" fmla="*/ 2191 h 2195"/>
              <a:gd name="T22" fmla="*/ 131 w 167"/>
              <a:gd name="T23" fmla="*/ 2157 h 2195"/>
              <a:gd name="T24" fmla="*/ 149 w 167"/>
              <a:gd name="T25" fmla="*/ 2081 h 2195"/>
              <a:gd name="T26" fmla="*/ 155 w 167"/>
              <a:gd name="T27" fmla="*/ 2020 h 2195"/>
              <a:gd name="T28" fmla="*/ 161 w 167"/>
              <a:gd name="T29" fmla="*/ 1942 h 2195"/>
              <a:gd name="T30" fmla="*/ 165 w 167"/>
              <a:gd name="T31" fmla="*/ 1852 h 2195"/>
              <a:gd name="T32" fmla="*/ 167 w 167"/>
              <a:gd name="T33" fmla="*/ 1750 h 2195"/>
              <a:gd name="T34" fmla="*/ 167 w 167"/>
              <a:gd name="T35" fmla="*/ 1639 h 2195"/>
              <a:gd name="T36" fmla="*/ 165 w 167"/>
              <a:gd name="T37" fmla="*/ 1521 h 2195"/>
              <a:gd name="T38" fmla="*/ 163 w 167"/>
              <a:gd name="T39" fmla="*/ 1397 h 2195"/>
              <a:gd name="T40" fmla="*/ 161 w 167"/>
              <a:gd name="T41" fmla="*/ 1270 h 2195"/>
              <a:gd name="T42" fmla="*/ 155 w 167"/>
              <a:gd name="T43" fmla="*/ 1140 h 2195"/>
              <a:gd name="T44" fmla="*/ 151 w 167"/>
              <a:gd name="T45" fmla="*/ 1013 h 2195"/>
              <a:gd name="T46" fmla="*/ 147 w 167"/>
              <a:gd name="T47" fmla="*/ 887 h 2195"/>
              <a:gd name="T48" fmla="*/ 145 w 167"/>
              <a:gd name="T49" fmla="*/ 765 h 2195"/>
              <a:gd name="T50" fmla="*/ 141 w 167"/>
              <a:gd name="T51" fmla="*/ 662 h 2195"/>
              <a:gd name="T52" fmla="*/ 139 w 167"/>
              <a:gd name="T53" fmla="*/ 602 h 2195"/>
              <a:gd name="T54" fmla="*/ 135 w 167"/>
              <a:gd name="T55" fmla="*/ 546 h 2195"/>
              <a:gd name="T56" fmla="*/ 133 w 167"/>
              <a:gd name="T57" fmla="*/ 490 h 2195"/>
              <a:gd name="T58" fmla="*/ 129 w 167"/>
              <a:gd name="T59" fmla="*/ 434 h 2195"/>
              <a:gd name="T60" fmla="*/ 125 w 167"/>
              <a:gd name="T61" fmla="*/ 384 h 2195"/>
              <a:gd name="T62" fmla="*/ 121 w 167"/>
              <a:gd name="T63" fmla="*/ 335 h 2195"/>
              <a:gd name="T64" fmla="*/ 119 w 167"/>
              <a:gd name="T65" fmla="*/ 289 h 2195"/>
              <a:gd name="T66" fmla="*/ 113 w 167"/>
              <a:gd name="T67" fmla="*/ 243 h 2195"/>
              <a:gd name="T68" fmla="*/ 109 w 167"/>
              <a:gd name="T69" fmla="*/ 203 h 2195"/>
              <a:gd name="T70" fmla="*/ 105 w 167"/>
              <a:gd name="T71" fmla="*/ 165 h 2195"/>
              <a:gd name="T72" fmla="*/ 101 w 167"/>
              <a:gd name="T73" fmla="*/ 131 h 2195"/>
              <a:gd name="T74" fmla="*/ 97 w 167"/>
              <a:gd name="T75" fmla="*/ 99 h 2195"/>
              <a:gd name="T76" fmla="*/ 91 w 167"/>
              <a:gd name="T77" fmla="*/ 57 h 2195"/>
              <a:gd name="T78" fmla="*/ 80 w 167"/>
              <a:gd name="T79" fmla="*/ 11 h 2195"/>
              <a:gd name="T80" fmla="*/ 70 w 167"/>
              <a:gd name="T81" fmla="*/ 0 h 2195"/>
              <a:gd name="T82" fmla="*/ 60 w 167"/>
              <a:gd name="T83" fmla="*/ 13 h 2195"/>
              <a:gd name="T84" fmla="*/ 50 w 167"/>
              <a:gd name="T85" fmla="*/ 51 h 2195"/>
              <a:gd name="T86" fmla="*/ 40 w 167"/>
              <a:gd name="T87" fmla="*/ 103 h 2195"/>
              <a:gd name="T88" fmla="*/ 32 w 167"/>
              <a:gd name="T89" fmla="*/ 169 h 2195"/>
              <a:gd name="T90" fmla="*/ 22 w 167"/>
              <a:gd name="T91" fmla="*/ 237 h 2195"/>
              <a:gd name="T92" fmla="*/ 16 w 167"/>
              <a:gd name="T93" fmla="*/ 309 h 2195"/>
              <a:gd name="T94" fmla="*/ 10 w 167"/>
              <a:gd name="T95" fmla="*/ 374 h 2195"/>
              <a:gd name="T96" fmla="*/ 6 w 167"/>
              <a:gd name="T97" fmla="*/ 432 h 2195"/>
              <a:gd name="T98" fmla="*/ 2 w 167"/>
              <a:gd name="T99" fmla="*/ 472 h 2195"/>
              <a:gd name="T100" fmla="*/ 2 w 167"/>
              <a:gd name="T101" fmla="*/ 496 h 2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195"/>
              <a:gd name="T155" fmla="*/ 167 w 167"/>
              <a:gd name="T156" fmla="*/ 2195 h 21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195">
                <a:moveTo>
                  <a:pt x="2" y="498"/>
                </a:moveTo>
                <a:lnTo>
                  <a:pt x="0" y="552"/>
                </a:lnTo>
                <a:lnTo>
                  <a:pt x="0" y="606"/>
                </a:lnTo>
                <a:lnTo>
                  <a:pt x="0" y="660"/>
                </a:lnTo>
                <a:lnTo>
                  <a:pt x="0" y="711"/>
                </a:lnTo>
                <a:lnTo>
                  <a:pt x="0" y="763"/>
                </a:lnTo>
                <a:lnTo>
                  <a:pt x="0" y="815"/>
                </a:lnTo>
                <a:lnTo>
                  <a:pt x="0" y="865"/>
                </a:lnTo>
                <a:lnTo>
                  <a:pt x="2" y="917"/>
                </a:lnTo>
                <a:lnTo>
                  <a:pt x="2" y="965"/>
                </a:lnTo>
                <a:lnTo>
                  <a:pt x="2" y="1015"/>
                </a:lnTo>
                <a:lnTo>
                  <a:pt x="4" y="1062"/>
                </a:lnTo>
                <a:lnTo>
                  <a:pt x="4" y="1112"/>
                </a:lnTo>
                <a:lnTo>
                  <a:pt x="6" y="1160"/>
                </a:lnTo>
                <a:lnTo>
                  <a:pt x="6" y="1206"/>
                </a:lnTo>
                <a:lnTo>
                  <a:pt x="6" y="1250"/>
                </a:lnTo>
                <a:lnTo>
                  <a:pt x="10" y="1296"/>
                </a:lnTo>
                <a:lnTo>
                  <a:pt x="10" y="1340"/>
                </a:lnTo>
                <a:lnTo>
                  <a:pt x="12" y="1383"/>
                </a:lnTo>
                <a:lnTo>
                  <a:pt x="14" y="1425"/>
                </a:lnTo>
                <a:lnTo>
                  <a:pt x="16" y="1465"/>
                </a:lnTo>
                <a:lnTo>
                  <a:pt x="18" y="1505"/>
                </a:lnTo>
                <a:lnTo>
                  <a:pt x="20" y="1545"/>
                </a:lnTo>
                <a:lnTo>
                  <a:pt x="20" y="1585"/>
                </a:lnTo>
                <a:lnTo>
                  <a:pt x="24" y="1623"/>
                </a:lnTo>
                <a:lnTo>
                  <a:pt x="26" y="1659"/>
                </a:lnTo>
                <a:lnTo>
                  <a:pt x="28" y="1694"/>
                </a:lnTo>
                <a:lnTo>
                  <a:pt x="30" y="1728"/>
                </a:lnTo>
                <a:lnTo>
                  <a:pt x="34" y="1762"/>
                </a:lnTo>
                <a:lnTo>
                  <a:pt x="34" y="1794"/>
                </a:lnTo>
                <a:lnTo>
                  <a:pt x="38" y="1828"/>
                </a:lnTo>
                <a:lnTo>
                  <a:pt x="40" y="1858"/>
                </a:lnTo>
                <a:lnTo>
                  <a:pt x="44" y="1888"/>
                </a:lnTo>
                <a:lnTo>
                  <a:pt x="46" y="1914"/>
                </a:lnTo>
                <a:lnTo>
                  <a:pt x="48" y="1942"/>
                </a:lnTo>
                <a:lnTo>
                  <a:pt x="52" y="1966"/>
                </a:lnTo>
                <a:lnTo>
                  <a:pt x="54" y="1992"/>
                </a:lnTo>
                <a:lnTo>
                  <a:pt x="56" y="2014"/>
                </a:lnTo>
                <a:lnTo>
                  <a:pt x="60" y="2035"/>
                </a:lnTo>
                <a:lnTo>
                  <a:pt x="62" y="2057"/>
                </a:lnTo>
                <a:lnTo>
                  <a:pt x="66" y="2077"/>
                </a:lnTo>
                <a:lnTo>
                  <a:pt x="68" y="2093"/>
                </a:lnTo>
                <a:lnTo>
                  <a:pt x="72" y="2111"/>
                </a:lnTo>
                <a:lnTo>
                  <a:pt x="74" y="2123"/>
                </a:lnTo>
                <a:lnTo>
                  <a:pt x="80" y="2139"/>
                </a:lnTo>
                <a:lnTo>
                  <a:pt x="82" y="2151"/>
                </a:lnTo>
                <a:lnTo>
                  <a:pt x="86" y="2161"/>
                </a:lnTo>
                <a:lnTo>
                  <a:pt x="88" y="2171"/>
                </a:lnTo>
                <a:lnTo>
                  <a:pt x="91" y="2179"/>
                </a:lnTo>
                <a:lnTo>
                  <a:pt x="95" y="2183"/>
                </a:lnTo>
                <a:lnTo>
                  <a:pt x="99" y="2189"/>
                </a:lnTo>
                <a:lnTo>
                  <a:pt x="101" y="2191"/>
                </a:lnTo>
                <a:lnTo>
                  <a:pt x="105" y="2195"/>
                </a:lnTo>
                <a:lnTo>
                  <a:pt x="109" y="2193"/>
                </a:lnTo>
                <a:lnTo>
                  <a:pt x="111" y="2191"/>
                </a:lnTo>
                <a:lnTo>
                  <a:pt x="115" y="2189"/>
                </a:lnTo>
                <a:lnTo>
                  <a:pt x="119" y="2183"/>
                </a:lnTo>
                <a:lnTo>
                  <a:pt x="123" y="2177"/>
                </a:lnTo>
                <a:lnTo>
                  <a:pt x="125" y="2169"/>
                </a:lnTo>
                <a:lnTo>
                  <a:pt x="131" y="2157"/>
                </a:lnTo>
                <a:lnTo>
                  <a:pt x="133" y="2147"/>
                </a:lnTo>
                <a:lnTo>
                  <a:pt x="137" y="2133"/>
                </a:lnTo>
                <a:lnTo>
                  <a:pt x="141" y="2117"/>
                </a:lnTo>
                <a:lnTo>
                  <a:pt x="145" y="2099"/>
                </a:lnTo>
                <a:lnTo>
                  <a:pt x="149" y="2081"/>
                </a:lnTo>
                <a:lnTo>
                  <a:pt x="149" y="2069"/>
                </a:lnTo>
                <a:lnTo>
                  <a:pt x="151" y="2057"/>
                </a:lnTo>
                <a:lnTo>
                  <a:pt x="153" y="2045"/>
                </a:lnTo>
                <a:lnTo>
                  <a:pt x="155" y="2031"/>
                </a:lnTo>
                <a:lnTo>
                  <a:pt x="155" y="2020"/>
                </a:lnTo>
                <a:lnTo>
                  <a:pt x="159" y="2006"/>
                </a:lnTo>
                <a:lnTo>
                  <a:pt x="159" y="1990"/>
                </a:lnTo>
                <a:lnTo>
                  <a:pt x="161" y="1974"/>
                </a:lnTo>
                <a:lnTo>
                  <a:pt x="161" y="1958"/>
                </a:lnTo>
                <a:lnTo>
                  <a:pt x="161" y="1942"/>
                </a:lnTo>
                <a:lnTo>
                  <a:pt x="163" y="1924"/>
                </a:lnTo>
                <a:lnTo>
                  <a:pt x="163" y="1906"/>
                </a:lnTo>
                <a:lnTo>
                  <a:pt x="165" y="1888"/>
                </a:lnTo>
                <a:lnTo>
                  <a:pt x="165" y="1870"/>
                </a:lnTo>
                <a:lnTo>
                  <a:pt x="165" y="1852"/>
                </a:lnTo>
                <a:lnTo>
                  <a:pt x="167" y="1834"/>
                </a:lnTo>
                <a:lnTo>
                  <a:pt x="167" y="1812"/>
                </a:lnTo>
                <a:lnTo>
                  <a:pt x="167" y="1792"/>
                </a:lnTo>
                <a:lnTo>
                  <a:pt x="167" y="1770"/>
                </a:lnTo>
                <a:lnTo>
                  <a:pt x="167" y="1750"/>
                </a:lnTo>
                <a:lnTo>
                  <a:pt x="167" y="1728"/>
                </a:lnTo>
                <a:lnTo>
                  <a:pt x="167" y="1706"/>
                </a:lnTo>
                <a:lnTo>
                  <a:pt x="167" y="1683"/>
                </a:lnTo>
                <a:lnTo>
                  <a:pt x="167" y="1663"/>
                </a:lnTo>
                <a:lnTo>
                  <a:pt x="167" y="1639"/>
                </a:lnTo>
                <a:lnTo>
                  <a:pt x="167" y="1617"/>
                </a:lnTo>
                <a:lnTo>
                  <a:pt x="167" y="1591"/>
                </a:lnTo>
                <a:lnTo>
                  <a:pt x="167" y="1569"/>
                </a:lnTo>
                <a:lnTo>
                  <a:pt x="165" y="1543"/>
                </a:lnTo>
                <a:lnTo>
                  <a:pt x="165" y="1521"/>
                </a:lnTo>
                <a:lnTo>
                  <a:pt x="165" y="1497"/>
                </a:lnTo>
                <a:lnTo>
                  <a:pt x="165" y="1471"/>
                </a:lnTo>
                <a:lnTo>
                  <a:pt x="165" y="1447"/>
                </a:lnTo>
                <a:lnTo>
                  <a:pt x="165" y="1421"/>
                </a:lnTo>
                <a:lnTo>
                  <a:pt x="163" y="1397"/>
                </a:lnTo>
                <a:lnTo>
                  <a:pt x="163" y="1371"/>
                </a:lnTo>
                <a:lnTo>
                  <a:pt x="161" y="1346"/>
                </a:lnTo>
                <a:lnTo>
                  <a:pt x="161" y="1320"/>
                </a:lnTo>
                <a:lnTo>
                  <a:pt x="161" y="1294"/>
                </a:lnTo>
                <a:lnTo>
                  <a:pt x="161" y="1270"/>
                </a:lnTo>
                <a:lnTo>
                  <a:pt x="159" y="1244"/>
                </a:lnTo>
                <a:lnTo>
                  <a:pt x="159" y="1218"/>
                </a:lnTo>
                <a:lnTo>
                  <a:pt x="159" y="1192"/>
                </a:lnTo>
                <a:lnTo>
                  <a:pt x="159" y="1166"/>
                </a:lnTo>
                <a:lnTo>
                  <a:pt x="155" y="1140"/>
                </a:lnTo>
                <a:lnTo>
                  <a:pt x="155" y="1114"/>
                </a:lnTo>
                <a:lnTo>
                  <a:pt x="155" y="1088"/>
                </a:lnTo>
                <a:lnTo>
                  <a:pt x="155" y="1064"/>
                </a:lnTo>
                <a:lnTo>
                  <a:pt x="153" y="1038"/>
                </a:lnTo>
                <a:lnTo>
                  <a:pt x="151" y="1013"/>
                </a:lnTo>
                <a:lnTo>
                  <a:pt x="151" y="987"/>
                </a:lnTo>
                <a:lnTo>
                  <a:pt x="151" y="963"/>
                </a:lnTo>
                <a:lnTo>
                  <a:pt x="149" y="937"/>
                </a:lnTo>
                <a:lnTo>
                  <a:pt x="149" y="911"/>
                </a:lnTo>
                <a:lnTo>
                  <a:pt x="147" y="887"/>
                </a:lnTo>
                <a:lnTo>
                  <a:pt x="147" y="863"/>
                </a:lnTo>
                <a:lnTo>
                  <a:pt x="145" y="837"/>
                </a:lnTo>
                <a:lnTo>
                  <a:pt x="145" y="813"/>
                </a:lnTo>
                <a:lnTo>
                  <a:pt x="145" y="789"/>
                </a:lnTo>
                <a:lnTo>
                  <a:pt x="145" y="765"/>
                </a:lnTo>
                <a:lnTo>
                  <a:pt x="145" y="741"/>
                </a:lnTo>
                <a:lnTo>
                  <a:pt x="143" y="717"/>
                </a:lnTo>
                <a:lnTo>
                  <a:pt x="143" y="695"/>
                </a:lnTo>
                <a:lnTo>
                  <a:pt x="143" y="672"/>
                </a:lnTo>
                <a:lnTo>
                  <a:pt x="141" y="662"/>
                </a:lnTo>
                <a:lnTo>
                  <a:pt x="141" y="650"/>
                </a:lnTo>
                <a:lnTo>
                  <a:pt x="139" y="638"/>
                </a:lnTo>
                <a:lnTo>
                  <a:pt x="139" y="626"/>
                </a:lnTo>
                <a:lnTo>
                  <a:pt x="139" y="614"/>
                </a:lnTo>
                <a:lnTo>
                  <a:pt x="139" y="602"/>
                </a:lnTo>
                <a:lnTo>
                  <a:pt x="139" y="592"/>
                </a:lnTo>
                <a:lnTo>
                  <a:pt x="139" y="580"/>
                </a:lnTo>
                <a:lnTo>
                  <a:pt x="137" y="568"/>
                </a:lnTo>
                <a:lnTo>
                  <a:pt x="137" y="556"/>
                </a:lnTo>
                <a:lnTo>
                  <a:pt x="135" y="546"/>
                </a:lnTo>
                <a:lnTo>
                  <a:pt x="135" y="534"/>
                </a:lnTo>
                <a:lnTo>
                  <a:pt x="135" y="522"/>
                </a:lnTo>
                <a:lnTo>
                  <a:pt x="135" y="512"/>
                </a:lnTo>
                <a:lnTo>
                  <a:pt x="133" y="500"/>
                </a:lnTo>
                <a:lnTo>
                  <a:pt x="133" y="490"/>
                </a:lnTo>
                <a:lnTo>
                  <a:pt x="131" y="478"/>
                </a:lnTo>
                <a:lnTo>
                  <a:pt x="131" y="468"/>
                </a:lnTo>
                <a:lnTo>
                  <a:pt x="131" y="456"/>
                </a:lnTo>
                <a:lnTo>
                  <a:pt x="131" y="446"/>
                </a:lnTo>
                <a:lnTo>
                  <a:pt x="129" y="434"/>
                </a:lnTo>
                <a:lnTo>
                  <a:pt x="129" y="426"/>
                </a:lnTo>
                <a:lnTo>
                  <a:pt x="127" y="414"/>
                </a:lnTo>
                <a:lnTo>
                  <a:pt x="127" y="404"/>
                </a:lnTo>
                <a:lnTo>
                  <a:pt x="125" y="394"/>
                </a:lnTo>
                <a:lnTo>
                  <a:pt x="125" y="384"/>
                </a:lnTo>
                <a:lnTo>
                  <a:pt x="125" y="374"/>
                </a:lnTo>
                <a:lnTo>
                  <a:pt x="125" y="364"/>
                </a:lnTo>
                <a:lnTo>
                  <a:pt x="123" y="354"/>
                </a:lnTo>
                <a:lnTo>
                  <a:pt x="123" y="344"/>
                </a:lnTo>
                <a:lnTo>
                  <a:pt x="121" y="335"/>
                </a:lnTo>
                <a:lnTo>
                  <a:pt x="121" y="327"/>
                </a:lnTo>
                <a:lnTo>
                  <a:pt x="119" y="315"/>
                </a:lnTo>
                <a:lnTo>
                  <a:pt x="119" y="307"/>
                </a:lnTo>
                <a:lnTo>
                  <a:pt x="119" y="297"/>
                </a:lnTo>
                <a:lnTo>
                  <a:pt x="119" y="289"/>
                </a:lnTo>
                <a:lnTo>
                  <a:pt x="117" y="279"/>
                </a:lnTo>
                <a:lnTo>
                  <a:pt x="117" y="269"/>
                </a:lnTo>
                <a:lnTo>
                  <a:pt x="115" y="261"/>
                </a:lnTo>
                <a:lnTo>
                  <a:pt x="115" y="253"/>
                </a:lnTo>
                <a:lnTo>
                  <a:pt x="113" y="243"/>
                </a:lnTo>
                <a:lnTo>
                  <a:pt x="111" y="235"/>
                </a:lnTo>
                <a:lnTo>
                  <a:pt x="111" y="227"/>
                </a:lnTo>
                <a:lnTo>
                  <a:pt x="111" y="219"/>
                </a:lnTo>
                <a:lnTo>
                  <a:pt x="109" y="209"/>
                </a:lnTo>
                <a:lnTo>
                  <a:pt x="109" y="203"/>
                </a:lnTo>
                <a:lnTo>
                  <a:pt x="107" y="195"/>
                </a:lnTo>
                <a:lnTo>
                  <a:pt x="107" y="189"/>
                </a:lnTo>
                <a:lnTo>
                  <a:pt x="105" y="179"/>
                </a:lnTo>
                <a:lnTo>
                  <a:pt x="105" y="171"/>
                </a:lnTo>
                <a:lnTo>
                  <a:pt x="105" y="165"/>
                </a:lnTo>
                <a:lnTo>
                  <a:pt x="105" y="157"/>
                </a:lnTo>
                <a:lnTo>
                  <a:pt x="103" y="151"/>
                </a:lnTo>
                <a:lnTo>
                  <a:pt x="103" y="143"/>
                </a:lnTo>
                <a:lnTo>
                  <a:pt x="101" y="137"/>
                </a:lnTo>
                <a:lnTo>
                  <a:pt x="101" y="131"/>
                </a:lnTo>
                <a:lnTo>
                  <a:pt x="99" y="123"/>
                </a:lnTo>
                <a:lnTo>
                  <a:pt x="99" y="117"/>
                </a:lnTo>
                <a:lnTo>
                  <a:pt x="99" y="111"/>
                </a:lnTo>
                <a:lnTo>
                  <a:pt x="99" y="107"/>
                </a:lnTo>
                <a:lnTo>
                  <a:pt x="97" y="99"/>
                </a:lnTo>
                <a:lnTo>
                  <a:pt x="97" y="95"/>
                </a:lnTo>
                <a:lnTo>
                  <a:pt x="95" y="89"/>
                </a:lnTo>
                <a:lnTo>
                  <a:pt x="95" y="85"/>
                </a:lnTo>
                <a:lnTo>
                  <a:pt x="93" y="69"/>
                </a:lnTo>
                <a:lnTo>
                  <a:pt x="91" y="57"/>
                </a:lnTo>
                <a:lnTo>
                  <a:pt x="89" y="45"/>
                </a:lnTo>
                <a:lnTo>
                  <a:pt x="86" y="33"/>
                </a:lnTo>
                <a:lnTo>
                  <a:pt x="86" y="25"/>
                </a:lnTo>
                <a:lnTo>
                  <a:pt x="82" y="17"/>
                </a:lnTo>
                <a:lnTo>
                  <a:pt x="80" y="11"/>
                </a:lnTo>
                <a:lnTo>
                  <a:pt x="80" y="7"/>
                </a:lnTo>
                <a:lnTo>
                  <a:pt x="76" y="4"/>
                </a:lnTo>
                <a:lnTo>
                  <a:pt x="74" y="0"/>
                </a:lnTo>
                <a:lnTo>
                  <a:pt x="72" y="0"/>
                </a:lnTo>
                <a:lnTo>
                  <a:pt x="70" y="0"/>
                </a:lnTo>
                <a:lnTo>
                  <a:pt x="66" y="0"/>
                </a:lnTo>
                <a:lnTo>
                  <a:pt x="66" y="4"/>
                </a:lnTo>
                <a:lnTo>
                  <a:pt x="64" y="5"/>
                </a:lnTo>
                <a:lnTo>
                  <a:pt x="62" y="11"/>
                </a:lnTo>
                <a:lnTo>
                  <a:pt x="60" y="13"/>
                </a:lnTo>
                <a:lnTo>
                  <a:pt x="58" y="19"/>
                </a:lnTo>
                <a:lnTo>
                  <a:pt x="54" y="25"/>
                </a:lnTo>
                <a:lnTo>
                  <a:pt x="54" y="33"/>
                </a:lnTo>
                <a:lnTo>
                  <a:pt x="52" y="41"/>
                </a:lnTo>
                <a:lnTo>
                  <a:pt x="50" y="51"/>
                </a:lnTo>
                <a:lnTo>
                  <a:pt x="46" y="59"/>
                </a:lnTo>
                <a:lnTo>
                  <a:pt x="46" y="71"/>
                </a:lnTo>
                <a:lnTo>
                  <a:pt x="44" y="79"/>
                </a:lnTo>
                <a:lnTo>
                  <a:pt x="40" y="91"/>
                </a:lnTo>
                <a:lnTo>
                  <a:pt x="40" y="103"/>
                </a:lnTo>
                <a:lnTo>
                  <a:pt x="38" y="115"/>
                </a:lnTo>
                <a:lnTo>
                  <a:pt x="36" y="127"/>
                </a:lnTo>
                <a:lnTo>
                  <a:pt x="34" y="141"/>
                </a:lnTo>
                <a:lnTo>
                  <a:pt x="34" y="155"/>
                </a:lnTo>
                <a:lnTo>
                  <a:pt x="32" y="169"/>
                </a:lnTo>
                <a:lnTo>
                  <a:pt x="30" y="181"/>
                </a:lnTo>
                <a:lnTo>
                  <a:pt x="28" y="195"/>
                </a:lnTo>
                <a:lnTo>
                  <a:pt x="26" y="209"/>
                </a:lnTo>
                <a:lnTo>
                  <a:pt x="26" y="223"/>
                </a:lnTo>
                <a:lnTo>
                  <a:pt x="22" y="237"/>
                </a:lnTo>
                <a:lnTo>
                  <a:pt x="20" y="251"/>
                </a:lnTo>
                <a:lnTo>
                  <a:pt x="20" y="265"/>
                </a:lnTo>
                <a:lnTo>
                  <a:pt x="20" y="281"/>
                </a:lnTo>
                <a:lnTo>
                  <a:pt x="16" y="295"/>
                </a:lnTo>
                <a:lnTo>
                  <a:pt x="16" y="309"/>
                </a:lnTo>
                <a:lnTo>
                  <a:pt x="14" y="323"/>
                </a:lnTo>
                <a:lnTo>
                  <a:pt x="14" y="335"/>
                </a:lnTo>
                <a:lnTo>
                  <a:pt x="12" y="348"/>
                </a:lnTo>
                <a:lnTo>
                  <a:pt x="12" y="362"/>
                </a:lnTo>
                <a:lnTo>
                  <a:pt x="10" y="374"/>
                </a:lnTo>
                <a:lnTo>
                  <a:pt x="10" y="388"/>
                </a:lnTo>
                <a:lnTo>
                  <a:pt x="8" y="398"/>
                </a:lnTo>
                <a:lnTo>
                  <a:pt x="6" y="410"/>
                </a:lnTo>
                <a:lnTo>
                  <a:pt x="6" y="420"/>
                </a:lnTo>
                <a:lnTo>
                  <a:pt x="6" y="432"/>
                </a:lnTo>
                <a:lnTo>
                  <a:pt x="6" y="440"/>
                </a:lnTo>
                <a:lnTo>
                  <a:pt x="4" y="450"/>
                </a:lnTo>
                <a:lnTo>
                  <a:pt x="4" y="458"/>
                </a:lnTo>
                <a:lnTo>
                  <a:pt x="4" y="466"/>
                </a:lnTo>
                <a:lnTo>
                  <a:pt x="2" y="472"/>
                </a:lnTo>
                <a:lnTo>
                  <a:pt x="2" y="480"/>
                </a:lnTo>
                <a:lnTo>
                  <a:pt x="2" y="484"/>
                </a:lnTo>
                <a:lnTo>
                  <a:pt x="2" y="488"/>
                </a:lnTo>
                <a:lnTo>
                  <a:pt x="2" y="494"/>
                </a:lnTo>
                <a:lnTo>
                  <a:pt x="2" y="496"/>
                </a:lnTo>
                <a:lnTo>
                  <a:pt x="2" y="498"/>
                </a:lnTo>
                <a:close/>
              </a:path>
            </a:pathLst>
          </a:custGeom>
          <a:solidFill>
            <a:srgbClr val="006600"/>
          </a:solidFill>
          <a:ln w="9525">
            <a:noFill/>
            <a:round/>
            <a:headEnd/>
            <a:tailEnd/>
          </a:ln>
        </p:spPr>
        <p:txBody>
          <a:bodyPr/>
          <a:lstStyle/>
          <a:p>
            <a:endParaRPr lang="he-IL"/>
          </a:p>
        </p:txBody>
      </p:sp>
      <p:sp>
        <p:nvSpPr>
          <p:cNvPr id="4" name="Freeform 9"/>
          <p:cNvSpPr>
            <a:spLocks/>
          </p:cNvSpPr>
          <p:nvPr/>
        </p:nvSpPr>
        <p:spPr bwMode="auto">
          <a:xfrm rot="1060111">
            <a:off x="2046646" y="3919761"/>
            <a:ext cx="5918834" cy="1003779"/>
          </a:xfrm>
          <a:custGeom>
            <a:avLst/>
            <a:gdLst>
              <a:gd name="T0" fmla="*/ 202 w 1532"/>
              <a:gd name="T1" fmla="*/ 20 h 339"/>
              <a:gd name="T2" fmla="*/ 323 w 1532"/>
              <a:gd name="T3" fmla="*/ 2 h 339"/>
              <a:gd name="T4" fmla="*/ 431 w 1532"/>
              <a:gd name="T5" fmla="*/ 6 h 339"/>
              <a:gd name="T6" fmla="*/ 527 w 1532"/>
              <a:gd name="T7" fmla="*/ 26 h 339"/>
              <a:gd name="T8" fmla="*/ 611 w 1532"/>
              <a:gd name="T9" fmla="*/ 58 h 339"/>
              <a:gd name="T10" fmla="*/ 686 w 1532"/>
              <a:gd name="T11" fmla="*/ 98 h 339"/>
              <a:gd name="T12" fmla="*/ 758 w 1532"/>
              <a:gd name="T13" fmla="*/ 136 h 339"/>
              <a:gd name="T14" fmla="*/ 826 w 1532"/>
              <a:gd name="T15" fmla="*/ 171 h 339"/>
              <a:gd name="T16" fmla="*/ 894 w 1532"/>
              <a:gd name="T17" fmla="*/ 193 h 339"/>
              <a:gd name="T18" fmla="*/ 962 w 1532"/>
              <a:gd name="T19" fmla="*/ 201 h 339"/>
              <a:gd name="T20" fmla="*/ 1038 w 1532"/>
              <a:gd name="T21" fmla="*/ 189 h 339"/>
              <a:gd name="T22" fmla="*/ 1113 w 1532"/>
              <a:gd name="T23" fmla="*/ 167 h 339"/>
              <a:gd name="T24" fmla="*/ 1191 w 1532"/>
              <a:gd name="T25" fmla="*/ 149 h 339"/>
              <a:gd name="T26" fmla="*/ 1267 w 1532"/>
              <a:gd name="T27" fmla="*/ 134 h 339"/>
              <a:gd name="T28" fmla="*/ 1339 w 1532"/>
              <a:gd name="T29" fmla="*/ 120 h 339"/>
              <a:gd name="T30" fmla="*/ 1401 w 1532"/>
              <a:gd name="T31" fmla="*/ 110 h 339"/>
              <a:gd name="T32" fmla="*/ 1455 w 1532"/>
              <a:gd name="T33" fmla="*/ 102 h 339"/>
              <a:gd name="T34" fmla="*/ 1496 w 1532"/>
              <a:gd name="T35" fmla="*/ 96 h 339"/>
              <a:gd name="T36" fmla="*/ 1524 w 1532"/>
              <a:gd name="T37" fmla="*/ 94 h 339"/>
              <a:gd name="T38" fmla="*/ 1522 w 1532"/>
              <a:gd name="T39" fmla="*/ 98 h 339"/>
              <a:gd name="T40" fmla="*/ 1494 w 1532"/>
              <a:gd name="T41" fmla="*/ 106 h 339"/>
              <a:gd name="T42" fmla="*/ 1463 w 1532"/>
              <a:gd name="T43" fmla="*/ 120 h 339"/>
              <a:gd name="T44" fmla="*/ 1429 w 1532"/>
              <a:gd name="T45" fmla="*/ 144 h 339"/>
              <a:gd name="T46" fmla="*/ 1393 w 1532"/>
              <a:gd name="T47" fmla="*/ 171 h 339"/>
              <a:gd name="T48" fmla="*/ 1357 w 1532"/>
              <a:gd name="T49" fmla="*/ 201 h 339"/>
              <a:gd name="T50" fmla="*/ 1315 w 1532"/>
              <a:gd name="T51" fmla="*/ 233 h 339"/>
              <a:gd name="T52" fmla="*/ 1267 w 1532"/>
              <a:gd name="T53" fmla="*/ 265 h 339"/>
              <a:gd name="T54" fmla="*/ 1213 w 1532"/>
              <a:gd name="T55" fmla="*/ 291 h 339"/>
              <a:gd name="T56" fmla="*/ 1153 w 1532"/>
              <a:gd name="T57" fmla="*/ 315 h 339"/>
              <a:gd name="T58" fmla="*/ 1082 w 1532"/>
              <a:gd name="T59" fmla="*/ 331 h 339"/>
              <a:gd name="T60" fmla="*/ 1004 w 1532"/>
              <a:gd name="T61" fmla="*/ 337 h 339"/>
              <a:gd name="T62" fmla="*/ 922 w 1532"/>
              <a:gd name="T63" fmla="*/ 335 h 339"/>
              <a:gd name="T64" fmla="*/ 850 w 1532"/>
              <a:gd name="T65" fmla="*/ 327 h 339"/>
              <a:gd name="T66" fmla="*/ 790 w 1532"/>
              <a:gd name="T67" fmla="*/ 313 h 339"/>
              <a:gd name="T68" fmla="*/ 734 w 1532"/>
              <a:gd name="T69" fmla="*/ 297 h 339"/>
              <a:gd name="T70" fmla="*/ 684 w 1532"/>
              <a:gd name="T71" fmla="*/ 275 h 339"/>
              <a:gd name="T72" fmla="*/ 639 w 1532"/>
              <a:gd name="T73" fmla="*/ 251 h 339"/>
              <a:gd name="T74" fmla="*/ 597 w 1532"/>
              <a:gd name="T75" fmla="*/ 227 h 339"/>
              <a:gd name="T76" fmla="*/ 555 w 1532"/>
              <a:gd name="T77" fmla="*/ 205 h 339"/>
              <a:gd name="T78" fmla="*/ 511 w 1532"/>
              <a:gd name="T79" fmla="*/ 181 h 339"/>
              <a:gd name="T80" fmla="*/ 467 w 1532"/>
              <a:gd name="T81" fmla="*/ 159 h 339"/>
              <a:gd name="T82" fmla="*/ 419 w 1532"/>
              <a:gd name="T83" fmla="*/ 146 h 339"/>
              <a:gd name="T84" fmla="*/ 367 w 1532"/>
              <a:gd name="T85" fmla="*/ 132 h 339"/>
              <a:gd name="T86" fmla="*/ 315 w 1532"/>
              <a:gd name="T87" fmla="*/ 126 h 339"/>
              <a:gd name="T88" fmla="*/ 266 w 1532"/>
              <a:gd name="T89" fmla="*/ 122 h 339"/>
              <a:gd name="T90" fmla="*/ 216 w 1532"/>
              <a:gd name="T91" fmla="*/ 124 h 339"/>
              <a:gd name="T92" fmla="*/ 172 w 1532"/>
              <a:gd name="T93" fmla="*/ 126 h 339"/>
              <a:gd name="T94" fmla="*/ 130 w 1532"/>
              <a:gd name="T95" fmla="*/ 132 h 339"/>
              <a:gd name="T96" fmla="*/ 92 w 1532"/>
              <a:gd name="T97" fmla="*/ 136 h 339"/>
              <a:gd name="T98" fmla="*/ 60 w 1532"/>
              <a:gd name="T99" fmla="*/ 142 h 339"/>
              <a:gd name="T100" fmla="*/ 34 w 1532"/>
              <a:gd name="T101" fmla="*/ 146 h 339"/>
              <a:gd name="T102" fmla="*/ 4 w 1532"/>
              <a:gd name="T103" fmla="*/ 146 h 339"/>
              <a:gd name="T104" fmla="*/ 18 w 1532"/>
              <a:gd name="T105" fmla="*/ 112 h 339"/>
              <a:gd name="T106" fmla="*/ 48 w 1532"/>
              <a:gd name="T107" fmla="*/ 88 h 339"/>
              <a:gd name="T108" fmla="*/ 78 w 1532"/>
              <a:gd name="T109" fmla="*/ 64 h 3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32"/>
              <a:gd name="T166" fmla="*/ 0 h 339"/>
              <a:gd name="T167" fmla="*/ 1532 w 1532"/>
              <a:gd name="T168" fmla="*/ 339 h 3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32" h="339">
                <a:moveTo>
                  <a:pt x="88" y="58"/>
                </a:moveTo>
                <a:lnTo>
                  <a:pt x="112" y="48"/>
                </a:lnTo>
                <a:lnTo>
                  <a:pt x="136" y="40"/>
                </a:lnTo>
                <a:lnTo>
                  <a:pt x="156" y="32"/>
                </a:lnTo>
                <a:lnTo>
                  <a:pt x="180" y="26"/>
                </a:lnTo>
                <a:lnTo>
                  <a:pt x="202" y="20"/>
                </a:lnTo>
                <a:lnTo>
                  <a:pt x="224" y="14"/>
                </a:lnTo>
                <a:lnTo>
                  <a:pt x="244" y="10"/>
                </a:lnTo>
                <a:lnTo>
                  <a:pt x="266" y="8"/>
                </a:lnTo>
                <a:lnTo>
                  <a:pt x="285" y="4"/>
                </a:lnTo>
                <a:lnTo>
                  <a:pt x="303" y="2"/>
                </a:lnTo>
                <a:lnTo>
                  <a:pt x="323" y="2"/>
                </a:lnTo>
                <a:lnTo>
                  <a:pt x="343" y="2"/>
                </a:lnTo>
                <a:lnTo>
                  <a:pt x="361" y="0"/>
                </a:lnTo>
                <a:lnTo>
                  <a:pt x="379" y="2"/>
                </a:lnTo>
                <a:lnTo>
                  <a:pt x="397" y="2"/>
                </a:lnTo>
                <a:lnTo>
                  <a:pt x="415" y="4"/>
                </a:lnTo>
                <a:lnTo>
                  <a:pt x="431" y="6"/>
                </a:lnTo>
                <a:lnTo>
                  <a:pt x="447" y="8"/>
                </a:lnTo>
                <a:lnTo>
                  <a:pt x="465" y="10"/>
                </a:lnTo>
                <a:lnTo>
                  <a:pt x="481" y="14"/>
                </a:lnTo>
                <a:lnTo>
                  <a:pt x="495" y="18"/>
                </a:lnTo>
                <a:lnTo>
                  <a:pt x="511" y="20"/>
                </a:lnTo>
                <a:lnTo>
                  <a:pt x="527" y="26"/>
                </a:lnTo>
                <a:lnTo>
                  <a:pt x="541" y="32"/>
                </a:lnTo>
                <a:lnTo>
                  <a:pt x="555" y="36"/>
                </a:lnTo>
                <a:lnTo>
                  <a:pt x="569" y="40"/>
                </a:lnTo>
                <a:lnTo>
                  <a:pt x="583" y="48"/>
                </a:lnTo>
                <a:lnTo>
                  <a:pt x="597" y="54"/>
                </a:lnTo>
                <a:lnTo>
                  <a:pt x="611" y="58"/>
                </a:lnTo>
                <a:lnTo>
                  <a:pt x="625" y="64"/>
                </a:lnTo>
                <a:lnTo>
                  <a:pt x="637" y="72"/>
                </a:lnTo>
                <a:lnTo>
                  <a:pt x="651" y="78"/>
                </a:lnTo>
                <a:lnTo>
                  <a:pt x="663" y="84"/>
                </a:lnTo>
                <a:lnTo>
                  <a:pt x="675" y="90"/>
                </a:lnTo>
                <a:lnTo>
                  <a:pt x="686" y="98"/>
                </a:lnTo>
                <a:lnTo>
                  <a:pt x="698" y="104"/>
                </a:lnTo>
                <a:lnTo>
                  <a:pt x="710" y="110"/>
                </a:lnTo>
                <a:lnTo>
                  <a:pt x="722" y="118"/>
                </a:lnTo>
                <a:lnTo>
                  <a:pt x="734" y="124"/>
                </a:lnTo>
                <a:lnTo>
                  <a:pt x="746" y="130"/>
                </a:lnTo>
                <a:lnTo>
                  <a:pt x="758" y="136"/>
                </a:lnTo>
                <a:lnTo>
                  <a:pt x="770" y="142"/>
                </a:lnTo>
                <a:lnTo>
                  <a:pt x="780" y="147"/>
                </a:lnTo>
                <a:lnTo>
                  <a:pt x="792" y="153"/>
                </a:lnTo>
                <a:lnTo>
                  <a:pt x="804" y="159"/>
                </a:lnTo>
                <a:lnTo>
                  <a:pt x="816" y="165"/>
                </a:lnTo>
                <a:lnTo>
                  <a:pt x="826" y="171"/>
                </a:lnTo>
                <a:lnTo>
                  <a:pt x="836" y="175"/>
                </a:lnTo>
                <a:lnTo>
                  <a:pt x="850" y="179"/>
                </a:lnTo>
                <a:lnTo>
                  <a:pt x="860" y="185"/>
                </a:lnTo>
                <a:lnTo>
                  <a:pt x="870" y="187"/>
                </a:lnTo>
                <a:lnTo>
                  <a:pt x="882" y="191"/>
                </a:lnTo>
                <a:lnTo>
                  <a:pt x="894" y="193"/>
                </a:lnTo>
                <a:lnTo>
                  <a:pt x="904" y="197"/>
                </a:lnTo>
                <a:lnTo>
                  <a:pt x="916" y="199"/>
                </a:lnTo>
                <a:lnTo>
                  <a:pt x="930" y="201"/>
                </a:lnTo>
                <a:lnTo>
                  <a:pt x="940" y="201"/>
                </a:lnTo>
                <a:lnTo>
                  <a:pt x="952" y="203"/>
                </a:lnTo>
                <a:lnTo>
                  <a:pt x="962" y="201"/>
                </a:lnTo>
                <a:lnTo>
                  <a:pt x="976" y="201"/>
                </a:lnTo>
                <a:lnTo>
                  <a:pt x="988" y="199"/>
                </a:lnTo>
                <a:lnTo>
                  <a:pt x="1000" y="199"/>
                </a:lnTo>
                <a:lnTo>
                  <a:pt x="1012" y="195"/>
                </a:lnTo>
                <a:lnTo>
                  <a:pt x="1026" y="193"/>
                </a:lnTo>
                <a:lnTo>
                  <a:pt x="1038" y="189"/>
                </a:lnTo>
                <a:lnTo>
                  <a:pt x="1050" y="185"/>
                </a:lnTo>
                <a:lnTo>
                  <a:pt x="1062" y="181"/>
                </a:lnTo>
                <a:lnTo>
                  <a:pt x="1076" y="179"/>
                </a:lnTo>
                <a:lnTo>
                  <a:pt x="1087" y="173"/>
                </a:lnTo>
                <a:lnTo>
                  <a:pt x="1101" y="171"/>
                </a:lnTo>
                <a:lnTo>
                  <a:pt x="1113" y="167"/>
                </a:lnTo>
                <a:lnTo>
                  <a:pt x="1127" y="165"/>
                </a:lnTo>
                <a:lnTo>
                  <a:pt x="1141" y="161"/>
                </a:lnTo>
                <a:lnTo>
                  <a:pt x="1153" y="159"/>
                </a:lnTo>
                <a:lnTo>
                  <a:pt x="1167" y="155"/>
                </a:lnTo>
                <a:lnTo>
                  <a:pt x="1179" y="153"/>
                </a:lnTo>
                <a:lnTo>
                  <a:pt x="1191" y="149"/>
                </a:lnTo>
                <a:lnTo>
                  <a:pt x="1205" y="146"/>
                </a:lnTo>
                <a:lnTo>
                  <a:pt x="1217" y="146"/>
                </a:lnTo>
                <a:lnTo>
                  <a:pt x="1231" y="142"/>
                </a:lnTo>
                <a:lnTo>
                  <a:pt x="1243" y="140"/>
                </a:lnTo>
                <a:lnTo>
                  <a:pt x="1255" y="136"/>
                </a:lnTo>
                <a:lnTo>
                  <a:pt x="1267" y="134"/>
                </a:lnTo>
                <a:lnTo>
                  <a:pt x="1279" y="132"/>
                </a:lnTo>
                <a:lnTo>
                  <a:pt x="1291" y="130"/>
                </a:lnTo>
                <a:lnTo>
                  <a:pt x="1303" y="126"/>
                </a:lnTo>
                <a:lnTo>
                  <a:pt x="1315" y="126"/>
                </a:lnTo>
                <a:lnTo>
                  <a:pt x="1327" y="124"/>
                </a:lnTo>
                <a:lnTo>
                  <a:pt x="1339" y="120"/>
                </a:lnTo>
                <a:lnTo>
                  <a:pt x="1349" y="120"/>
                </a:lnTo>
                <a:lnTo>
                  <a:pt x="1359" y="118"/>
                </a:lnTo>
                <a:lnTo>
                  <a:pt x="1371" y="116"/>
                </a:lnTo>
                <a:lnTo>
                  <a:pt x="1379" y="114"/>
                </a:lnTo>
                <a:lnTo>
                  <a:pt x="1391" y="112"/>
                </a:lnTo>
                <a:lnTo>
                  <a:pt x="1401" y="110"/>
                </a:lnTo>
                <a:lnTo>
                  <a:pt x="1411" y="110"/>
                </a:lnTo>
                <a:lnTo>
                  <a:pt x="1419" y="106"/>
                </a:lnTo>
                <a:lnTo>
                  <a:pt x="1429" y="106"/>
                </a:lnTo>
                <a:lnTo>
                  <a:pt x="1439" y="104"/>
                </a:lnTo>
                <a:lnTo>
                  <a:pt x="1447" y="104"/>
                </a:lnTo>
                <a:lnTo>
                  <a:pt x="1455" y="102"/>
                </a:lnTo>
                <a:lnTo>
                  <a:pt x="1463" y="100"/>
                </a:lnTo>
                <a:lnTo>
                  <a:pt x="1471" y="100"/>
                </a:lnTo>
                <a:lnTo>
                  <a:pt x="1479" y="100"/>
                </a:lnTo>
                <a:lnTo>
                  <a:pt x="1485" y="98"/>
                </a:lnTo>
                <a:lnTo>
                  <a:pt x="1490" y="98"/>
                </a:lnTo>
                <a:lnTo>
                  <a:pt x="1496" y="96"/>
                </a:lnTo>
                <a:lnTo>
                  <a:pt x="1502" y="96"/>
                </a:lnTo>
                <a:lnTo>
                  <a:pt x="1506" y="96"/>
                </a:lnTo>
                <a:lnTo>
                  <a:pt x="1510" y="94"/>
                </a:lnTo>
                <a:lnTo>
                  <a:pt x="1516" y="94"/>
                </a:lnTo>
                <a:lnTo>
                  <a:pt x="1520" y="94"/>
                </a:lnTo>
                <a:lnTo>
                  <a:pt x="1524" y="94"/>
                </a:lnTo>
                <a:lnTo>
                  <a:pt x="1530" y="94"/>
                </a:lnTo>
                <a:lnTo>
                  <a:pt x="1532" y="94"/>
                </a:lnTo>
                <a:lnTo>
                  <a:pt x="1530" y="96"/>
                </a:lnTo>
                <a:lnTo>
                  <a:pt x="1526" y="98"/>
                </a:lnTo>
                <a:lnTo>
                  <a:pt x="1522" y="98"/>
                </a:lnTo>
                <a:lnTo>
                  <a:pt x="1518" y="100"/>
                </a:lnTo>
                <a:lnTo>
                  <a:pt x="1514" y="100"/>
                </a:lnTo>
                <a:lnTo>
                  <a:pt x="1510" y="102"/>
                </a:lnTo>
                <a:lnTo>
                  <a:pt x="1504" y="102"/>
                </a:lnTo>
                <a:lnTo>
                  <a:pt x="1498" y="104"/>
                </a:lnTo>
                <a:lnTo>
                  <a:pt x="1494" y="106"/>
                </a:lnTo>
                <a:lnTo>
                  <a:pt x="1490" y="106"/>
                </a:lnTo>
                <a:lnTo>
                  <a:pt x="1485" y="110"/>
                </a:lnTo>
                <a:lnTo>
                  <a:pt x="1479" y="112"/>
                </a:lnTo>
                <a:lnTo>
                  <a:pt x="1473" y="114"/>
                </a:lnTo>
                <a:lnTo>
                  <a:pt x="1469" y="118"/>
                </a:lnTo>
                <a:lnTo>
                  <a:pt x="1463" y="120"/>
                </a:lnTo>
                <a:lnTo>
                  <a:pt x="1457" y="124"/>
                </a:lnTo>
                <a:lnTo>
                  <a:pt x="1451" y="126"/>
                </a:lnTo>
                <a:lnTo>
                  <a:pt x="1445" y="132"/>
                </a:lnTo>
                <a:lnTo>
                  <a:pt x="1439" y="134"/>
                </a:lnTo>
                <a:lnTo>
                  <a:pt x="1435" y="140"/>
                </a:lnTo>
                <a:lnTo>
                  <a:pt x="1429" y="144"/>
                </a:lnTo>
                <a:lnTo>
                  <a:pt x="1425" y="147"/>
                </a:lnTo>
                <a:lnTo>
                  <a:pt x="1419" y="153"/>
                </a:lnTo>
                <a:lnTo>
                  <a:pt x="1411" y="157"/>
                </a:lnTo>
                <a:lnTo>
                  <a:pt x="1405" y="161"/>
                </a:lnTo>
                <a:lnTo>
                  <a:pt x="1401" y="165"/>
                </a:lnTo>
                <a:lnTo>
                  <a:pt x="1393" y="171"/>
                </a:lnTo>
                <a:lnTo>
                  <a:pt x="1389" y="175"/>
                </a:lnTo>
                <a:lnTo>
                  <a:pt x="1383" y="181"/>
                </a:lnTo>
                <a:lnTo>
                  <a:pt x="1377" y="185"/>
                </a:lnTo>
                <a:lnTo>
                  <a:pt x="1371" y="191"/>
                </a:lnTo>
                <a:lnTo>
                  <a:pt x="1365" y="197"/>
                </a:lnTo>
                <a:lnTo>
                  <a:pt x="1357" y="201"/>
                </a:lnTo>
                <a:lnTo>
                  <a:pt x="1351" y="207"/>
                </a:lnTo>
                <a:lnTo>
                  <a:pt x="1345" y="211"/>
                </a:lnTo>
                <a:lnTo>
                  <a:pt x="1337" y="219"/>
                </a:lnTo>
                <a:lnTo>
                  <a:pt x="1331" y="223"/>
                </a:lnTo>
                <a:lnTo>
                  <a:pt x="1323" y="229"/>
                </a:lnTo>
                <a:lnTo>
                  <a:pt x="1315" y="233"/>
                </a:lnTo>
                <a:lnTo>
                  <a:pt x="1307" y="239"/>
                </a:lnTo>
                <a:lnTo>
                  <a:pt x="1299" y="245"/>
                </a:lnTo>
                <a:lnTo>
                  <a:pt x="1293" y="249"/>
                </a:lnTo>
                <a:lnTo>
                  <a:pt x="1285" y="253"/>
                </a:lnTo>
                <a:lnTo>
                  <a:pt x="1275" y="259"/>
                </a:lnTo>
                <a:lnTo>
                  <a:pt x="1267" y="265"/>
                </a:lnTo>
                <a:lnTo>
                  <a:pt x="1259" y="271"/>
                </a:lnTo>
                <a:lnTo>
                  <a:pt x="1251" y="275"/>
                </a:lnTo>
                <a:lnTo>
                  <a:pt x="1241" y="279"/>
                </a:lnTo>
                <a:lnTo>
                  <a:pt x="1233" y="285"/>
                </a:lnTo>
                <a:lnTo>
                  <a:pt x="1223" y="289"/>
                </a:lnTo>
                <a:lnTo>
                  <a:pt x="1213" y="291"/>
                </a:lnTo>
                <a:lnTo>
                  <a:pt x="1203" y="297"/>
                </a:lnTo>
                <a:lnTo>
                  <a:pt x="1193" y="301"/>
                </a:lnTo>
                <a:lnTo>
                  <a:pt x="1185" y="305"/>
                </a:lnTo>
                <a:lnTo>
                  <a:pt x="1173" y="309"/>
                </a:lnTo>
                <a:lnTo>
                  <a:pt x="1163" y="311"/>
                </a:lnTo>
                <a:lnTo>
                  <a:pt x="1153" y="315"/>
                </a:lnTo>
                <a:lnTo>
                  <a:pt x="1141" y="317"/>
                </a:lnTo>
                <a:lnTo>
                  <a:pt x="1129" y="321"/>
                </a:lnTo>
                <a:lnTo>
                  <a:pt x="1119" y="325"/>
                </a:lnTo>
                <a:lnTo>
                  <a:pt x="1107" y="325"/>
                </a:lnTo>
                <a:lnTo>
                  <a:pt x="1095" y="329"/>
                </a:lnTo>
                <a:lnTo>
                  <a:pt x="1082" y="331"/>
                </a:lnTo>
                <a:lnTo>
                  <a:pt x="1070" y="333"/>
                </a:lnTo>
                <a:lnTo>
                  <a:pt x="1058" y="335"/>
                </a:lnTo>
                <a:lnTo>
                  <a:pt x="1046" y="337"/>
                </a:lnTo>
                <a:lnTo>
                  <a:pt x="1032" y="337"/>
                </a:lnTo>
                <a:lnTo>
                  <a:pt x="1018" y="337"/>
                </a:lnTo>
                <a:lnTo>
                  <a:pt x="1004" y="337"/>
                </a:lnTo>
                <a:lnTo>
                  <a:pt x="992" y="339"/>
                </a:lnTo>
                <a:lnTo>
                  <a:pt x="976" y="337"/>
                </a:lnTo>
                <a:lnTo>
                  <a:pt x="962" y="337"/>
                </a:lnTo>
                <a:lnTo>
                  <a:pt x="950" y="337"/>
                </a:lnTo>
                <a:lnTo>
                  <a:pt x="936" y="337"/>
                </a:lnTo>
                <a:lnTo>
                  <a:pt x="922" y="335"/>
                </a:lnTo>
                <a:lnTo>
                  <a:pt x="910" y="335"/>
                </a:lnTo>
                <a:lnTo>
                  <a:pt x="896" y="333"/>
                </a:lnTo>
                <a:lnTo>
                  <a:pt x="886" y="331"/>
                </a:lnTo>
                <a:lnTo>
                  <a:pt x="874" y="331"/>
                </a:lnTo>
                <a:lnTo>
                  <a:pt x="862" y="329"/>
                </a:lnTo>
                <a:lnTo>
                  <a:pt x="850" y="327"/>
                </a:lnTo>
                <a:lnTo>
                  <a:pt x="840" y="325"/>
                </a:lnTo>
                <a:lnTo>
                  <a:pt x="830" y="323"/>
                </a:lnTo>
                <a:lnTo>
                  <a:pt x="820" y="321"/>
                </a:lnTo>
                <a:lnTo>
                  <a:pt x="810" y="317"/>
                </a:lnTo>
                <a:lnTo>
                  <a:pt x="800" y="317"/>
                </a:lnTo>
                <a:lnTo>
                  <a:pt x="790" y="313"/>
                </a:lnTo>
                <a:lnTo>
                  <a:pt x="778" y="311"/>
                </a:lnTo>
                <a:lnTo>
                  <a:pt x="770" y="307"/>
                </a:lnTo>
                <a:lnTo>
                  <a:pt x="760" y="305"/>
                </a:lnTo>
                <a:lnTo>
                  <a:pt x="750" y="303"/>
                </a:lnTo>
                <a:lnTo>
                  <a:pt x="742" y="297"/>
                </a:lnTo>
                <a:lnTo>
                  <a:pt x="734" y="297"/>
                </a:lnTo>
                <a:lnTo>
                  <a:pt x="724" y="293"/>
                </a:lnTo>
                <a:lnTo>
                  <a:pt x="716" y="289"/>
                </a:lnTo>
                <a:lnTo>
                  <a:pt x="708" y="285"/>
                </a:lnTo>
                <a:lnTo>
                  <a:pt x="700" y="281"/>
                </a:lnTo>
                <a:lnTo>
                  <a:pt x="692" y="279"/>
                </a:lnTo>
                <a:lnTo>
                  <a:pt x="684" y="275"/>
                </a:lnTo>
                <a:lnTo>
                  <a:pt x="677" y="271"/>
                </a:lnTo>
                <a:lnTo>
                  <a:pt x="669" y="267"/>
                </a:lnTo>
                <a:lnTo>
                  <a:pt x="663" y="265"/>
                </a:lnTo>
                <a:lnTo>
                  <a:pt x="655" y="259"/>
                </a:lnTo>
                <a:lnTo>
                  <a:pt x="647" y="257"/>
                </a:lnTo>
                <a:lnTo>
                  <a:pt x="639" y="251"/>
                </a:lnTo>
                <a:lnTo>
                  <a:pt x="633" y="249"/>
                </a:lnTo>
                <a:lnTo>
                  <a:pt x="625" y="245"/>
                </a:lnTo>
                <a:lnTo>
                  <a:pt x="619" y="239"/>
                </a:lnTo>
                <a:lnTo>
                  <a:pt x="611" y="237"/>
                </a:lnTo>
                <a:lnTo>
                  <a:pt x="605" y="231"/>
                </a:lnTo>
                <a:lnTo>
                  <a:pt x="597" y="227"/>
                </a:lnTo>
                <a:lnTo>
                  <a:pt x="589" y="225"/>
                </a:lnTo>
                <a:lnTo>
                  <a:pt x="583" y="219"/>
                </a:lnTo>
                <a:lnTo>
                  <a:pt x="575" y="217"/>
                </a:lnTo>
                <a:lnTo>
                  <a:pt x="569" y="211"/>
                </a:lnTo>
                <a:lnTo>
                  <a:pt x="561" y="207"/>
                </a:lnTo>
                <a:lnTo>
                  <a:pt x="555" y="205"/>
                </a:lnTo>
                <a:lnTo>
                  <a:pt x="547" y="201"/>
                </a:lnTo>
                <a:lnTo>
                  <a:pt x="539" y="197"/>
                </a:lnTo>
                <a:lnTo>
                  <a:pt x="533" y="193"/>
                </a:lnTo>
                <a:lnTo>
                  <a:pt x="527" y="189"/>
                </a:lnTo>
                <a:lnTo>
                  <a:pt x="519" y="185"/>
                </a:lnTo>
                <a:lnTo>
                  <a:pt x="511" y="181"/>
                </a:lnTo>
                <a:lnTo>
                  <a:pt x="505" y="179"/>
                </a:lnTo>
                <a:lnTo>
                  <a:pt x="497" y="173"/>
                </a:lnTo>
                <a:lnTo>
                  <a:pt x="489" y="171"/>
                </a:lnTo>
                <a:lnTo>
                  <a:pt x="481" y="167"/>
                </a:lnTo>
                <a:lnTo>
                  <a:pt x="475" y="165"/>
                </a:lnTo>
                <a:lnTo>
                  <a:pt x="467" y="159"/>
                </a:lnTo>
                <a:lnTo>
                  <a:pt x="461" y="159"/>
                </a:lnTo>
                <a:lnTo>
                  <a:pt x="451" y="155"/>
                </a:lnTo>
                <a:lnTo>
                  <a:pt x="443" y="153"/>
                </a:lnTo>
                <a:lnTo>
                  <a:pt x="435" y="149"/>
                </a:lnTo>
                <a:lnTo>
                  <a:pt x="427" y="147"/>
                </a:lnTo>
                <a:lnTo>
                  <a:pt x="419" y="146"/>
                </a:lnTo>
                <a:lnTo>
                  <a:pt x="409" y="142"/>
                </a:lnTo>
                <a:lnTo>
                  <a:pt x="401" y="140"/>
                </a:lnTo>
                <a:lnTo>
                  <a:pt x="393" y="138"/>
                </a:lnTo>
                <a:lnTo>
                  <a:pt x="383" y="136"/>
                </a:lnTo>
                <a:lnTo>
                  <a:pt x="375" y="134"/>
                </a:lnTo>
                <a:lnTo>
                  <a:pt x="367" y="132"/>
                </a:lnTo>
                <a:lnTo>
                  <a:pt x="357" y="132"/>
                </a:lnTo>
                <a:lnTo>
                  <a:pt x="347" y="128"/>
                </a:lnTo>
                <a:lnTo>
                  <a:pt x="341" y="128"/>
                </a:lnTo>
                <a:lnTo>
                  <a:pt x="331" y="126"/>
                </a:lnTo>
                <a:lnTo>
                  <a:pt x="323" y="126"/>
                </a:lnTo>
                <a:lnTo>
                  <a:pt x="315" y="126"/>
                </a:lnTo>
                <a:lnTo>
                  <a:pt x="307" y="124"/>
                </a:lnTo>
                <a:lnTo>
                  <a:pt x="299" y="124"/>
                </a:lnTo>
                <a:lnTo>
                  <a:pt x="291" y="124"/>
                </a:lnTo>
                <a:lnTo>
                  <a:pt x="281" y="124"/>
                </a:lnTo>
                <a:lnTo>
                  <a:pt x="274" y="122"/>
                </a:lnTo>
                <a:lnTo>
                  <a:pt x="266" y="122"/>
                </a:lnTo>
                <a:lnTo>
                  <a:pt x="256" y="122"/>
                </a:lnTo>
                <a:lnTo>
                  <a:pt x="250" y="122"/>
                </a:lnTo>
                <a:lnTo>
                  <a:pt x="242" y="122"/>
                </a:lnTo>
                <a:lnTo>
                  <a:pt x="232" y="122"/>
                </a:lnTo>
                <a:lnTo>
                  <a:pt x="226" y="124"/>
                </a:lnTo>
                <a:lnTo>
                  <a:pt x="216" y="124"/>
                </a:lnTo>
                <a:lnTo>
                  <a:pt x="210" y="124"/>
                </a:lnTo>
                <a:lnTo>
                  <a:pt x="202" y="124"/>
                </a:lnTo>
                <a:lnTo>
                  <a:pt x="194" y="126"/>
                </a:lnTo>
                <a:lnTo>
                  <a:pt x="186" y="126"/>
                </a:lnTo>
                <a:lnTo>
                  <a:pt x="178" y="126"/>
                </a:lnTo>
                <a:lnTo>
                  <a:pt x="172" y="126"/>
                </a:lnTo>
                <a:lnTo>
                  <a:pt x="164" y="128"/>
                </a:lnTo>
                <a:lnTo>
                  <a:pt x="156" y="128"/>
                </a:lnTo>
                <a:lnTo>
                  <a:pt x="150" y="128"/>
                </a:lnTo>
                <a:lnTo>
                  <a:pt x="144" y="130"/>
                </a:lnTo>
                <a:lnTo>
                  <a:pt x="136" y="130"/>
                </a:lnTo>
                <a:lnTo>
                  <a:pt x="130" y="132"/>
                </a:lnTo>
                <a:lnTo>
                  <a:pt x="124" y="132"/>
                </a:lnTo>
                <a:lnTo>
                  <a:pt x="118" y="134"/>
                </a:lnTo>
                <a:lnTo>
                  <a:pt x="110" y="134"/>
                </a:lnTo>
                <a:lnTo>
                  <a:pt x="104" y="134"/>
                </a:lnTo>
                <a:lnTo>
                  <a:pt x="98" y="136"/>
                </a:lnTo>
                <a:lnTo>
                  <a:pt x="92" y="136"/>
                </a:lnTo>
                <a:lnTo>
                  <a:pt x="86" y="138"/>
                </a:lnTo>
                <a:lnTo>
                  <a:pt x="80" y="138"/>
                </a:lnTo>
                <a:lnTo>
                  <a:pt x="76" y="140"/>
                </a:lnTo>
                <a:lnTo>
                  <a:pt x="70" y="140"/>
                </a:lnTo>
                <a:lnTo>
                  <a:pt x="64" y="142"/>
                </a:lnTo>
                <a:lnTo>
                  <a:pt x="60" y="142"/>
                </a:lnTo>
                <a:lnTo>
                  <a:pt x="54" y="142"/>
                </a:lnTo>
                <a:lnTo>
                  <a:pt x="50" y="144"/>
                </a:lnTo>
                <a:lnTo>
                  <a:pt x="46" y="144"/>
                </a:lnTo>
                <a:lnTo>
                  <a:pt x="42" y="144"/>
                </a:lnTo>
                <a:lnTo>
                  <a:pt x="38" y="146"/>
                </a:lnTo>
                <a:lnTo>
                  <a:pt x="34" y="146"/>
                </a:lnTo>
                <a:lnTo>
                  <a:pt x="32" y="146"/>
                </a:lnTo>
                <a:lnTo>
                  <a:pt x="24" y="146"/>
                </a:lnTo>
                <a:lnTo>
                  <a:pt x="18" y="146"/>
                </a:lnTo>
                <a:lnTo>
                  <a:pt x="12" y="146"/>
                </a:lnTo>
                <a:lnTo>
                  <a:pt x="10" y="147"/>
                </a:lnTo>
                <a:lnTo>
                  <a:pt x="4" y="146"/>
                </a:lnTo>
                <a:lnTo>
                  <a:pt x="0" y="142"/>
                </a:lnTo>
                <a:lnTo>
                  <a:pt x="0" y="136"/>
                </a:lnTo>
                <a:lnTo>
                  <a:pt x="4" y="132"/>
                </a:lnTo>
                <a:lnTo>
                  <a:pt x="8" y="124"/>
                </a:lnTo>
                <a:lnTo>
                  <a:pt x="16" y="116"/>
                </a:lnTo>
                <a:lnTo>
                  <a:pt x="18" y="112"/>
                </a:lnTo>
                <a:lnTo>
                  <a:pt x="24" y="108"/>
                </a:lnTo>
                <a:lnTo>
                  <a:pt x="28" y="104"/>
                </a:lnTo>
                <a:lnTo>
                  <a:pt x="34" y="100"/>
                </a:lnTo>
                <a:lnTo>
                  <a:pt x="38" y="96"/>
                </a:lnTo>
                <a:lnTo>
                  <a:pt x="44" y="92"/>
                </a:lnTo>
                <a:lnTo>
                  <a:pt x="48" y="88"/>
                </a:lnTo>
                <a:lnTo>
                  <a:pt x="52" y="84"/>
                </a:lnTo>
                <a:lnTo>
                  <a:pt x="56" y="80"/>
                </a:lnTo>
                <a:lnTo>
                  <a:pt x="60" y="76"/>
                </a:lnTo>
                <a:lnTo>
                  <a:pt x="64" y="74"/>
                </a:lnTo>
                <a:lnTo>
                  <a:pt x="70" y="70"/>
                </a:lnTo>
                <a:lnTo>
                  <a:pt x="78" y="64"/>
                </a:lnTo>
                <a:lnTo>
                  <a:pt x="84" y="60"/>
                </a:lnTo>
                <a:lnTo>
                  <a:pt x="86" y="58"/>
                </a:lnTo>
                <a:lnTo>
                  <a:pt x="88" y="58"/>
                </a:lnTo>
                <a:close/>
              </a:path>
            </a:pathLst>
          </a:custGeom>
          <a:solidFill>
            <a:srgbClr val="006600"/>
          </a:solidFill>
          <a:ln w="9525">
            <a:noFill/>
            <a:round/>
            <a:headEnd/>
            <a:tailEnd/>
          </a:ln>
        </p:spPr>
        <p:txBody>
          <a:bodyPr/>
          <a:lstStyle/>
          <a:p>
            <a:endParaRPr lang="he-IL"/>
          </a:p>
        </p:txBody>
      </p:sp>
      <p:sp>
        <p:nvSpPr>
          <p:cNvPr id="5" name="Freeform 7"/>
          <p:cNvSpPr>
            <a:spLocks/>
          </p:cNvSpPr>
          <p:nvPr/>
        </p:nvSpPr>
        <p:spPr bwMode="auto">
          <a:xfrm rot="1060111">
            <a:off x="8292913" y="2461458"/>
            <a:ext cx="602701" cy="2878092"/>
          </a:xfrm>
          <a:custGeom>
            <a:avLst/>
            <a:gdLst>
              <a:gd name="T0" fmla="*/ 18 w 156"/>
              <a:gd name="T1" fmla="*/ 212 h 972"/>
              <a:gd name="T2" fmla="*/ 12 w 156"/>
              <a:gd name="T3" fmla="*/ 272 h 972"/>
              <a:gd name="T4" fmla="*/ 6 w 156"/>
              <a:gd name="T5" fmla="*/ 337 h 972"/>
              <a:gd name="T6" fmla="*/ 2 w 156"/>
              <a:gd name="T7" fmla="*/ 397 h 972"/>
              <a:gd name="T8" fmla="*/ 0 w 156"/>
              <a:gd name="T9" fmla="*/ 459 h 972"/>
              <a:gd name="T10" fmla="*/ 2 w 156"/>
              <a:gd name="T11" fmla="*/ 519 h 972"/>
              <a:gd name="T12" fmla="*/ 4 w 156"/>
              <a:gd name="T13" fmla="*/ 579 h 972"/>
              <a:gd name="T14" fmla="*/ 6 w 156"/>
              <a:gd name="T15" fmla="*/ 635 h 972"/>
              <a:gd name="T16" fmla="*/ 12 w 156"/>
              <a:gd name="T17" fmla="*/ 688 h 972"/>
              <a:gd name="T18" fmla="*/ 18 w 156"/>
              <a:gd name="T19" fmla="*/ 738 h 972"/>
              <a:gd name="T20" fmla="*/ 24 w 156"/>
              <a:gd name="T21" fmla="*/ 786 h 972"/>
              <a:gd name="T22" fmla="*/ 32 w 156"/>
              <a:gd name="T23" fmla="*/ 826 h 972"/>
              <a:gd name="T24" fmla="*/ 38 w 156"/>
              <a:gd name="T25" fmla="*/ 866 h 972"/>
              <a:gd name="T26" fmla="*/ 48 w 156"/>
              <a:gd name="T27" fmla="*/ 900 h 972"/>
              <a:gd name="T28" fmla="*/ 58 w 156"/>
              <a:gd name="T29" fmla="*/ 926 h 972"/>
              <a:gd name="T30" fmla="*/ 66 w 156"/>
              <a:gd name="T31" fmla="*/ 948 h 972"/>
              <a:gd name="T32" fmla="*/ 78 w 156"/>
              <a:gd name="T33" fmla="*/ 964 h 972"/>
              <a:gd name="T34" fmla="*/ 90 w 156"/>
              <a:gd name="T35" fmla="*/ 972 h 972"/>
              <a:gd name="T36" fmla="*/ 102 w 156"/>
              <a:gd name="T37" fmla="*/ 970 h 972"/>
              <a:gd name="T38" fmla="*/ 110 w 156"/>
              <a:gd name="T39" fmla="*/ 958 h 972"/>
              <a:gd name="T40" fmla="*/ 120 w 156"/>
              <a:gd name="T41" fmla="*/ 938 h 972"/>
              <a:gd name="T42" fmla="*/ 126 w 156"/>
              <a:gd name="T43" fmla="*/ 910 h 972"/>
              <a:gd name="T44" fmla="*/ 132 w 156"/>
              <a:gd name="T45" fmla="*/ 880 h 972"/>
              <a:gd name="T46" fmla="*/ 138 w 156"/>
              <a:gd name="T47" fmla="*/ 846 h 972"/>
              <a:gd name="T48" fmla="*/ 144 w 156"/>
              <a:gd name="T49" fmla="*/ 808 h 972"/>
              <a:gd name="T50" fmla="*/ 148 w 156"/>
              <a:gd name="T51" fmla="*/ 770 h 972"/>
              <a:gd name="T52" fmla="*/ 150 w 156"/>
              <a:gd name="T53" fmla="*/ 728 h 972"/>
              <a:gd name="T54" fmla="*/ 154 w 156"/>
              <a:gd name="T55" fmla="*/ 686 h 972"/>
              <a:gd name="T56" fmla="*/ 156 w 156"/>
              <a:gd name="T57" fmla="*/ 643 h 972"/>
              <a:gd name="T58" fmla="*/ 156 w 156"/>
              <a:gd name="T59" fmla="*/ 597 h 972"/>
              <a:gd name="T60" fmla="*/ 156 w 156"/>
              <a:gd name="T61" fmla="*/ 551 h 972"/>
              <a:gd name="T62" fmla="*/ 156 w 156"/>
              <a:gd name="T63" fmla="*/ 505 h 972"/>
              <a:gd name="T64" fmla="*/ 156 w 156"/>
              <a:gd name="T65" fmla="*/ 457 h 972"/>
              <a:gd name="T66" fmla="*/ 152 w 156"/>
              <a:gd name="T67" fmla="*/ 411 h 972"/>
              <a:gd name="T68" fmla="*/ 150 w 156"/>
              <a:gd name="T69" fmla="*/ 365 h 972"/>
              <a:gd name="T70" fmla="*/ 144 w 156"/>
              <a:gd name="T71" fmla="*/ 322 h 972"/>
              <a:gd name="T72" fmla="*/ 142 w 156"/>
              <a:gd name="T73" fmla="*/ 280 h 972"/>
              <a:gd name="T74" fmla="*/ 136 w 156"/>
              <a:gd name="T75" fmla="*/ 236 h 972"/>
              <a:gd name="T76" fmla="*/ 130 w 156"/>
              <a:gd name="T77" fmla="*/ 194 h 972"/>
              <a:gd name="T78" fmla="*/ 122 w 156"/>
              <a:gd name="T79" fmla="*/ 158 h 972"/>
              <a:gd name="T80" fmla="*/ 114 w 156"/>
              <a:gd name="T81" fmla="*/ 122 h 972"/>
              <a:gd name="T82" fmla="*/ 104 w 156"/>
              <a:gd name="T83" fmla="*/ 88 h 972"/>
              <a:gd name="T84" fmla="*/ 96 w 156"/>
              <a:gd name="T85" fmla="*/ 60 h 972"/>
              <a:gd name="T86" fmla="*/ 86 w 156"/>
              <a:gd name="T87" fmla="*/ 36 h 972"/>
              <a:gd name="T88" fmla="*/ 78 w 156"/>
              <a:gd name="T89" fmla="*/ 20 h 972"/>
              <a:gd name="T90" fmla="*/ 70 w 156"/>
              <a:gd name="T91" fmla="*/ 8 h 972"/>
              <a:gd name="T92" fmla="*/ 60 w 156"/>
              <a:gd name="T93" fmla="*/ 2 h 972"/>
              <a:gd name="T94" fmla="*/ 50 w 156"/>
              <a:gd name="T95" fmla="*/ 8 h 972"/>
              <a:gd name="T96" fmla="*/ 42 w 156"/>
              <a:gd name="T97" fmla="*/ 26 h 972"/>
              <a:gd name="T98" fmla="*/ 38 w 156"/>
              <a:gd name="T99" fmla="*/ 38 h 972"/>
              <a:gd name="T100" fmla="*/ 36 w 156"/>
              <a:gd name="T101" fmla="*/ 54 h 972"/>
              <a:gd name="T102" fmla="*/ 32 w 156"/>
              <a:gd name="T103" fmla="*/ 68 h 972"/>
              <a:gd name="T104" fmla="*/ 32 w 156"/>
              <a:gd name="T105" fmla="*/ 84 h 972"/>
              <a:gd name="T106" fmla="*/ 28 w 156"/>
              <a:gd name="T107" fmla="*/ 100 h 972"/>
              <a:gd name="T108" fmla="*/ 26 w 156"/>
              <a:gd name="T109" fmla="*/ 114 h 972"/>
              <a:gd name="T110" fmla="*/ 24 w 156"/>
              <a:gd name="T111" fmla="*/ 128 h 972"/>
              <a:gd name="T112" fmla="*/ 24 w 156"/>
              <a:gd name="T113" fmla="*/ 142 h 972"/>
              <a:gd name="T114" fmla="*/ 24 w 156"/>
              <a:gd name="T115" fmla="*/ 160 h 972"/>
              <a:gd name="T116" fmla="*/ 24 w 156"/>
              <a:gd name="T117" fmla="*/ 170 h 9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72"/>
              <a:gd name="T179" fmla="*/ 156 w 156"/>
              <a:gd name="T180" fmla="*/ 972 h 9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72">
                <a:moveTo>
                  <a:pt x="24" y="170"/>
                </a:moveTo>
                <a:lnTo>
                  <a:pt x="20" y="190"/>
                </a:lnTo>
                <a:lnTo>
                  <a:pt x="18" y="212"/>
                </a:lnTo>
                <a:lnTo>
                  <a:pt x="16" y="232"/>
                </a:lnTo>
                <a:lnTo>
                  <a:pt x="12" y="252"/>
                </a:lnTo>
                <a:lnTo>
                  <a:pt x="12" y="272"/>
                </a:lnTo>
                <a:lnTo>
                  <a:pt x="8" y="294"/>
                </a:lnTo>
                <a:lnTo>
                  <a:pt x="6" y="316"/>
                </a:lnTo>
                <a:lnTo>
                  <a:pt x="6" y="337"/>
                </a:lnTo>
                <a:lnTo>
                  <a:pt x="4" y="357"/>
                </a:lnTo>
                <a:lnTo>
                  <a:pt x="4" y="377"/>
                </a:lnTo>
                <a:lnTo>
                  <a:pt x="2" y="397"/>
                </a:lnTo>
                <a:lnTo>
                  <a:pt x="2" y="419"/>
                </a:lnTo>
                <a:lnTo>
                  <a:pt x="0" y="439"/>
                </a:lnTo>
                <a:lnTo>
                  <a:pt x="0" y="459"/>
                </a:lnTo>
                <a:lnTo>
                  <a:pt x="0" y="479"/>
                </a:lnTo>
                <a:lnTo>
                  <a:pt x="2" y="501"/>
                </a:lnTo>
                <a:lnTo>
                  <a:pt x="2" y="519"/>
                </a:lnTo>
                <a:lnTo>
                  <a:pt x="2" y="539"/>
                </a:lnTo>
                <a:lnTo>
                  <a:pt x="2" y="559"/>
                </a:lnTo>
                <a:lnTo>
                  <a:pt x="4" y="579"/>
                </a:lnTo>
                <a:lnTo>
                  <a:pt x="4" y="597"/>
                </a:lnTo>
                <a:lnTo>
                  <a:pt x="4" y="615"/>
                </a:lnTo>
                <a:lnTo>
                  <a:pt x="6" y="635"/>
                </a:lnTo>
                <a:lnTo>
                  <a:pt x="8" y="655"/>
                </a:lnTo>
                <a:lnTo>
                  <a:pt x="10" y="670"/>
                </a:lnTo>
                <a:lnTo>
                  <a:pt x="12" y="688"/>
                </a:lnTo>
                <a:lnTo>
                  <a:pt x="12" y="704"/>
                </a:lnTo>
                <a:lnTo>
                  <a:pt x="16" y="722"/>
                </a:lnTo>
                <a:lnTo>
                  <a:pt x="18" y="738"/>
                </a:lnTo>
                <a:lnTo>
                  <a:pt x="18" y="754"/>
                </a:lnTo>
                <a:lnTo>
                  <a:pt x="22" y="770"/>
                </a:lnTo>
                <a:lnTo>
                  <a:pt x="24" y="786"/>
                </a:lnTo>
                <a:lnTo>
                  <a:pt x="26" y="800"/>
                </a:lnTo>
                <a:lnTo>
                  <a:pt x="30" y="814"/>
                </a:lnTo>
                <a:lnTo>
                  <a:pt x="32" y="826"/>
                </a:lnTo>
                <a:lnTo>
                  <a:pt x="34" y="840"/>
                </a:lnTo>
                <a:lnTo>
                  <a:pt x="36" y="854"/>
                </a:lnTo>
                <a:lnTo>
                  <a:pt x="38" y="866"/>
                </a:lnTo>
                <a:lnTo>
                  <a:pt x="42" y="878"/>
                </a:lnTo>
                <a:lnTo>
                  <a:pt x="44" y="890"/>
                </a:lnTo>
                <a:lnTo>
                  <a:pt x="48" y="900"/>
                </a:lnTo>
                <a:lnTo>
                  <a:pt x="52" y="910"/>
                </a:lnTo>
                <a:lnTo>
                  <a:pt x="54" y="918"/>
                </a:lnTo>
                <a:lnTo>
                  <a:pt x="58" y="926"/>
                </a:lnTo>
                <a:lnTo>
                  <a:pt x="60" y="934"/>
                </a:lnTo>
                <a:lnTo>
                  <a:pt x="64" y="942"/>
                </a:lnTo>
                <a:lnTo>
                  <a:pt x="66" y="948"/>
                </a:lnTo>
                <a:lnTo>
                  <a:pt x="70" y="954"/>
                </a:lnTo>
                <a:lnTo>
                  <a:pt x="72" y="958"/>
                </a:lnTo>
                <a:lnTo>
                  <a:pt x="78" y="964"/>
                </a:lnTo>
                <a:lnTo>
                  <a:pt x="78" y="966"/>
                </a:lnTo>
                <a:lnTo>
                  <a:pt x="84" y="970"/>
                </a:lnTo>
                <a:lnTo>
                  <a:pt x="90" y="972"/>
                </a:lnTo>
                <a:lnTo>
                  <a:pt x="96" y="972"/>
                </a:lnTo>
                <a:lnTo>
                  <a:pt x="98" y="972"/>
                </a:lnTo>
                <a:lnTo>
                  <a:pt x="102" y="970"/>
                </a:lnTo>
                <a:lnTo>
                  <a:pt x="104" y="966"/>
                </a:lnTo>
                <a:lnTo>
                  <a:pt x="108" y="962"/>
                </a:lnTo>
                <a:lnTo>
                  <a:pt x="110" y="958"/>
                </a:lnTo>
                <a:lnTo>
                  <a:pt x="114" y="952"/>
                </a:lnTo>
                <a:lnTo>
                  <a:pt x="118" y="944"/>
                </a:lnTo>
                <a:lnTo>
                  <a:pt x="120" y="938"/>
                </a:lnTo>
                <a:lnTo>
                  <a:pt x="122" y="928"/>
                </a:lnTo>
                <a:lnTo>
                  <a:pt x="124" y="920"/>
                </a:lnTo>
                <a:lnTo>
                  <a:pt x="126" y="910"/>
                </a:lnTo>
                <a:lnTo>
                  <a:pt x="130" y="900"/>
                </a:lnTo>
                <a:lnTo>
                  <a:pt x="130" y="890"/>
                </a:lnTo>
                <a:lnTo>
                  <a:pt x="132" y="880"/>
                </a:lnTo>
                <a:lnTo>
                  <a:pt x="136" y="868"/>
                </a:lnTo>
                <a:lnTo>
                  <a:pt x="138" y="858"/>
                </a:lnTo>
                <a:lnTo>
                  <a:pt x="138" y="846"/>
                </a:lnTo>
                <a:lnTo>
                  <a:pt x="140" y="834"/>
                </a:lnTo>
                <a:lnTo>
                  <a:pt x="142" y="820"/>
                </a:lnTo>
                <a:lnTo>
                  <a:pt x="144" y="808"/>
                </a:lnTo>
                <a:lnTo>
                  <a:pt x="144" y="796"/>
                </a:lnTo>
                <a:lnTo>
                  <a:pt x="146" y="782"/>
                </a:lnTo>
                <a:lnTo>
                  <a:pt x="148" y="770"/>
                </a:lnTo>
                <a:lnTo>
                  <a:pt x="150" y="756"/>
                </a:lnTo>
                <a:lnTo>
                  <a:pt x="150" y="742"/>
                </a:lnTo>
                <a:lnTo>
                  <a:pt x="150" y="728"/>
                </a:lnTo>
                <a:lnTo>
                  <a:pt x="152" y="714"/>
                </a:lnTo>
                <a:lnTo>
                  <a:pt x="154" y="700"/>
                </a:lnTo>
                <a:lnTo>
                  <a:pt x="154" y="686"/>
                </a:lnTo>
                <a:lnTo>
                  <a:pt x="156" y="672"/>
                </a:lnTo>
                <a:lnTo>
                  <a:pt x="156" y="657"/>
                </a:lnTo>
                <a:lnTo>
                  <a:pt x="156" y="643"/>
                </a:lnTo>
                <a:lnTo>
                  <a:pt x="156" y="629"/>
                </a:lnTo>
                <a:lnTo>
                  <a:pt x="156" y="613"/>
                </a:lnTo>
                <a:lnTo>
                  <a:pt x="156" y="597"/>
                </a:lnTo>
                <a:lnTo>
                  <a:pt x="156" y="583"/>
                </a:lnTo>
                <a:lnTo>
                  <a:pt x="156" y="567"/>
                </a:lnTo>
                <a:lnTo>
                  <a:pt x="156" y="551"/>
                </a:lnTo>
                <a:lnTo>
                  <a:pt x="156" y="537"/>
                </a:lnTo>
                <a:lnTo>
                  <a:pt x="156" y="521"/>
                </a:lnTo>
                <a:lnTo>
                  <a:pt x="156" y="505"/>
                </a:lnTo>
                <a:lnTo>
                  <a:pt x="156" y="489"/>
                </a:lnTo>
                <a:lnTo>
                  <a:pt x="156" y="473"/>
                </a:lnTo>
                <a:lnTo>
                  <a:pt x="156" y="457"/>
                </a:lnTo>
                <a:lnTo>
                  <a:pt x="154" y="443"/>
                </a:lnTo>
                <a:lnTo>
                  <a:pt x="154" y="427"/>
                </a:lnTo>
                <a:lnTo>
                  <a:pt x="152" y="411"/>
                </a:lnTo>
                <a:lnTo>
                  <a:pt x="152" y="397"/>
                </a:lnTo>
                <a:lnTo>
                  <a:pt x="150" y="381"/>
                </a:lnTo>
                <a:lnTo>
                  <a:pt x="150" y="365"/>
                </a:lnTo>
                <a:lnTo>
                  <a:pt x="148" y="351"/>
                </a:lnTo>
                <a:lnTo>
                  <a:pt x="146" y="337"/>
                </a:lnTo>
                <a:lnTo>
                  <a:pt x="144" y="322"/>
                </a:lnTo>
                <a:lnTo>
                  <a:pt x="144" y="306"/>
                </a:lnTo>
                <a:lnTo>
                  <a:pt x="142" y="292"/>
                </a:lnTo>
                <a:lnTo>
                  <a:pt x="142" y="280"/>
                </a:lnTo>
                <a:lnTo>
                  <a:pt x="138" y="264"/>
                </a:lnTo>
                <a:lnTo>
                  <a:pt x="138" y="250"/>
                </a:lnTo>
                <a:lnTo>
                  <a:pt x="136" y="236"/>
                </a:lnTo>
                <a:lnTo>
                  <a:pt x="134" y="222"/>
                </a:lnTo>
                <a:lnTo>
                  <a:pt x="130" y="208"/>
                </a:lnTo>
                <a:lnTo>
                  <a:pt x="130" y="194"/>
                </a:lnTo>
                <a:lnTo>
                  <a:pt x="126" y="182"/>
                </a:lnTo>
                <a:lnTo>
                  <a:pt x="124" y="170"/>
                </a:lnTo>
                <a:lnTo>
                  <a:pt x="122" y="158"/>
                </a:lnTo>
                <a:lnTo>
                  <a:pt x="120" y="146"/>
                </a:lnTo>
                <a:lnTo>
                  <a:pt x="118" y="134"/>
                </a:lnTo>
                <a:lnTo>
                  <a:pt x="114" y="122"/>
                </a:lnTo>
                <a:lnTo>
                  <a:pt x="110" y="110"/>
                </a:lnTo>
                <a:lnTo>
                  <a:pt x="108" y="100"/>
                </a:lnTo>
                <a:lnTo>
                  <a:pt x="104" y="88"/>
                </a:lnTo>
                <a:lnTo>
                  <a:pt x="104" y="80"/>
                </a:lnTo>
                <a:lnTo>
                  <a:pt x="98" y="68"/>
                </a:lnTo>
                <a:lnTo>
                  <a:pt x="96" y="60"/>
                </a:lnTo>
                <a:lnTo>
                  <a:pt x="92" y="50"/>
                </a:lnTo>
                <a:lnTo>
                  <a:pt x="90" y="44"/>
                </a:lnTo>
                <a:lnTo>
                  <a:pt x="86" y="36"/>
                </a:lnTo>
                <a:lnTo>
                  <a:pt x="84" y="30"/>
                </a:lnTo>
                <a:lnTo>
                  <a:pt x="82" y="26"/>
                </a:lnTo>
                <a:lnTo>
                  <a:pt x="78" y="20"/>
                </a:lnTo>
                <a:lnTo>
                  <a:pt x="76" y="16"/>
                </a:lnTo>
                <a:lnTo>
                  <a:pt x="74" y="12"/>
                </a:lnTo>
                <a:lnTo>
                  <a:pt x="70" y="8"/>
                </a:lnTo>
                <a:lnTo>
                  <a:pt x="64" y="2"/>
                </a:lnTo>
                <a:lnTo>
                  <a:pt x="60" y="2"/>
                </a:lnTo>
                <a:lnTo>
                  <a:pt x="56" y="0"/>
                </a:lnTo>
                <a:lnTo>
                  <a:pt x="52" y="4"/>
                </a:lnTo>
                <a:lnTo>
                  <a:pt x="50" y="8"/>
                </a:lnTo>
                <a:lnTo>
                  <a:pt x="46" y="12"/>
                </a:lnTo>
                <a:lnTo>
                  <a:pt x="44" y="18"/>
                </a:lnTo>
                <a:lnTo>
                  <a:pt x="42" y="26"/>
                </a:lnTo>
                <a:lnTo>
                  <a:pt x="40" y="28"/>
                </a:lnTo>
                <a:lnTo>
                  <a:pt x="38" y="34"/>
                </a:lnTo>
                <a:lnTo>
                  <a:pt x="38" y="38"/>
                </a:lnTo>
                <a:lnTo>
                  <a:pt x="38" y="44"/>
                </a:lnTo>
                <a:lnTo>
                  <a:pt x="36" y="48"/>
                </a:lnTo>
                <a:lnTo>
                  <a:pt x="36" y="54"/>
                </a:lnTo>
                <a:lnTo>
                  <a:pt x="34" y="58"/>
                </a:lnTo>
                <a:lnTo>
                  <a:pt x="32" y="62"/>
                </a:lnTo>
                <a:lnTo>
                  <a:pt x="32" y="68"/>
                </a:lnTo>
                <a:lnTo>
                  <a:pt x="32" y="74"/>
                </a:lnTo>
                <a:lnTo>
                  <a:pt x="32" y="78"/>
                </a:lnTo>
                <a:lnTo>
                  <a:pt x="32" y="84"/>
                </a:lnTo>
                <a:lnTo>
                  <a:pt x="30" y="88"/>
                </a:lnTo>
                <a:lnTo>
                  <a:pt x="28" y="94"/>
                </a:lnTo>
                <a:lnTo>
                  <a:pt x="28" y="100"/>
                </a:lnTo>
                <a:lnTo>
                  <a:pt x="28" y="104"/>
                </a:lnTo>
                <a:lnTo>
                  <a:pt x="26" y="108"/>
                </a:lnTo>
                <a:lnTo>
                  <a:pt x="26" y="114"/>
                </a:lnTo>
                <a:lnTo>
                  <a:pt x="26" y="120"/>
                </a:lnTo>
                <a:lnTo>
                  <a:pt x="26" y="126"/>
                </a:lnTo>
                <a:lnTo>
                  <a:pt x="24" y="128"/>
                </a:lnTo>
                <a:lnTo>
                  <a:pt x="24" y="134"/>
                </a:lnTo>
                <a:lnTo>
                  <a:pt x="24" y="138"/>
                </a:lnTo>
                <a:lnTo>
                  <a:pt x="24" y="142"/>
                </a:lnTo>
                <a:lnTo>
                  <a:pt x="24" y="150"/>
                </a:lnTo>
                <a:lnTo>
                  <a:pt x="24" y="158"/>
                </a:lnTo>
                <a:lnTo>
                  <a:pt x="24" y="160"/>
                </a:lnTo>
                <a:lnTo>
                  <a:pt x="24" y="166"/>
                </a:lnTo>
                <a:lnTo>
                  <a:pt x="24" y="168"/>
                </a:lnTo>
                <a:lnTo>
                  <a:pt x="24" y="170"/>
                </a:lnTo>
                <a:close/>
              </a:path>
            </a:pathLst>
          </a:custGeom>
          <a:solidFill>
            <a:srgbClr val="006600"/>
          </a:solidFill>
          <a:ln w="9525">
            <a:noFill/>
            <a:round/>
            <a:headEnd/>
            <a:tailEnd/>
          </a:ln>
        </p:spPr>
        <p:txBody>
          <a:bodyPr/>
          <a:lstStyle/>
          <a:p>
            <a:endParaRPr lang="he-IL"/>
          </a:p>
        </p:txBody>
      </p:sp>
      <p:sp>
        <p:nvSpPr>
          <p:cNvPr id="6" name="Freeform 13"/>
          <p:cNvSpPr>
            <a:spLocks/>
          </p:cNvSpPr>
          <p:nvPr/>
        </p:nvSpPr>
        <p:spPr bwMode="auto">
          <a:xfrm rot="1060111">
            <a:off x="7914621" y="2497295"/>
            <a:ext cx="382483" cy="2576070"/>
          </a:xfrm>
          <a:custGeom>
            <a:avLst/>
            <a:gdLst>
              <a:gd name="T0" fmla="*/ 28 w 99"/>
              <a:gd name="T1" fmla="*/ 116 h 870"/>
              <a:gd name="T2" fmla="*/ 14 w 99"/>
              <a:gd name="T3" fmla="*/ 204 h 870"/>
              <a:gd name="T4" fmla="*/ 4 w 99"/>
              <a:gd name="T5" fmla="*/ 287 h 870"/>
              <a:gd name="T6" fmla="*/ 0 w 99"/>
              <a:gd name="T7" fmla="*/ 371 h 870"/>
              <a:gd name="T8" fmla="*/ 2 w 99"/>
              <a:gd name="T9" fmla="*/ 449 h 870"/>
              <a:gd name="T10" fmla="*/ 8 w 99"/>
              <a:gd name="T11" fmla="*/ 523 h 870"/>
              <a:gd name="T12" fmla="*/ 18 w 99"/>
              <a:gd name="T13" fmla="*/ 591 h 870"/>
              <a:gd name="T14" fmla="*/ 28 w 99"/>
              <a:gd name="T15" fmla="*/ 654 h 870"/>
              <a:gd name="T16" fmla="*/ 40 w 99"/>
              <a:gd name="T17" fmla="*/ 710 h 870"/>
              <a:gd name="T18" fmla="*/ 54 w 99"/>
              <a:gd name="T19" fmla="*/ 760 h 870"/>
              <a:gd name="T20" fmla="*/ 65 w 99"/>
              <a:gd name="T21" fmla="*/ 800 h 870"/>
              <a:gd name="T22" fmla="*/ 79 w 99"/>
              <a:gd name="T23" fmla="*/ 832 h 870"/>
              <a:gd name="T24" fmla="*/ 87 w 99"/>
              <a:gd name="T25" fmla="*/ 856 h 870"/>
              <a:gd name="T26" fmla="*/ 99 w 99"/>
              <a:gd name="T27" fmla="*/ 870 h 870"/>
              <a:gd name="T28" fmla="*/ 99 w 99"/>
              <a:gd name="T29" fmla="*/ 854 h 870"/>
              <a:gd name="T30" fmla="*/ 93 w 99"/>
              <a:gd name="T31" fmla="*/ 830 h 870"/>
              <a:gd name="T32" fmla="*/ 89 w 99"/>
              <a:gd name="T33" fmla="*/ 804 h 870"/>
              <a:gd name="T34" fmla="*/ 85 w 99"/>
              <a:gd name="T35" fmla="*/ 772 h 870"/>
              <a:gd name="T36" fmla="*/ 79 w 99"/>
              <a:gd name="T37" fmla="*/ 736 h 870"/>
              <a:gd name="T38" fmla="*/ 75 w 99"/>
              <a:gd name="T39" fmla="*/ 698 h 870"/>
              <a:gd name="T40" fmla="*/ 71 w 99"/>
              <a:gd name="T41" fmla="*/ 658 h 870"/>
              <a:gd name="T42" fmla="*/ 65 w 99"/>
              <a:gd name="T43" fmla="*/ 616 h 870"/>
              <a:gd name="T44" fmla="*/ 63 w 99"/>
              <a:gd name="T45" fmla="*/ 577 h 870"/>
              <a:gd name="T46" fmla="*/ 59 w 99"/>
              <a:gd name="T47" fmla="*/ 533 h 870"/>
              <a:gd name="T48" fmla="*/ 57 w 99"/>
              <a:gd name="T49" fmla="*/ 493 h 870"/>
              <a:gd name="T50" fmla="*/ 54 w 99"/>
              <a:gd name="T51" fmla="*/ 451 h 870"/>
              <a:gd name="T52" fmla="*/ 54 w 99"/>
              <a:gd name="T53" fmla="*/ 413 h 870"/>
              <a:gd name="T54" fmla="*/ 50 w 99"/>
              <a:gd name="T55" fmla="*/ 375 h 870"/>
              <a:gd name="T56" fmla="*/ 48 w 99"/>
              <a:gd name="T57" fmla="*/ 345 h 870"/>
              <a:gd name="T58" fmla="*/ 48 w 99"/>
              <a:gd name="T59" fmla="*/ 315 h 870"/>
              <a:gd name="T60" fmla="*/ 48 w 99"/>
              <a:gd name="T61" fmla="*/ 293 h 870"/>
              <a:gd name="T62" fmla="*/ 48 w 99"/>
              <a:gd name="T63" fmla="*/ 269 h 870"/>
              <a:gd name="T64" fmla="*/ 48 w 99"/>
              <a:gd name="T65" fmla="*/ 248 h 870"/>
              <a:gd name="T66" fmla="*/ 50 w 99"/>
              <a:gd name="T67" fmla="*/ 224 h 870"/>
              <a:gd name="T68" fmla="*/ 52 w 99"/>
              <a:gd name="T69" fmla="*/ 202 h 870"/>
              <a:gd name="T70" fmla="*/ 52 w 99"/>
              <a:gd name="T71" fmla="*/ 180 h 870"/>
              <a:gd name="T72" fmla="*/ 54 w 99"/>
              <a:gd name="T73" fmla="*/ 158 h 870"/>
              <a:gd name="T74" fmla="*/ 56 w 99"/>
              <a:gd name="T75" fmla="*/ 136 h 870"/>
              <a:gd name="T76" fmla="*/ 59 w 99"/>
              <a:gd name="T77" fmla="*/ 116 h 870"/>
              <a:gd name="T78" fmla="*/ 59 w 99"/>
              <a:gd name="T79" fmla="*/ 98 h 870"/>
              <a:gd name="T80" fmla="*/ 63 w 99"/>
              <a:gd name="T81" fmla="*/ 80 h 870"/>
              <a:gd name="T82" fmla="*/ 65 w 99"/>
              <a:gd name="T83" fmla="*/ 60 h 870"/>
              <a:gd name="T84" fmla="*/ 71 w 99"/>
              <a:gd name="T85" fmla="*/ 32 h 870"/>
              <a:gd name="T86" fmla="*/ 75 w 99"/>
              <a:gd name="T87" fmla="*/ 12 h 870"/>
              <a:gd name="T88" fmla="*/ 77 w 99"/>
              <a:gd name="T89" fmla="*/ 0 h 870"/>
              <a:gd name="T90" fmla="*/ 65 w 99"/>
              <a:gd name="T91" fmla="*/ 12 h 870"/>
              <a:gd name="T92" fmla="*/ 52 w 99"/>
              <a:gd name="T93" fmla="*/ 34 h 870"/>
              <a:gd name="T94" fmla="*/ 44 w 99"/>
              <a:gd name="T95" fmla="*/ 50 h 8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870"/>
              <a:gd name="T146" fmla="*/ 99 w 99"/>
              <a:gd name="T147" fmla="*/ 870 h 8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870">
                <a:moveTo>
                  <a:pt x="44" y="50"/>
                </a:moveTo>
                <a:lnTo>
                  <a:pt x="36" y="72"/>
                </a:lnTo>
                <a:lnTo>
                  <a:pt x="32" y="96"/>
                </a:lnTo>
                <a:lnTo>
                  <a:pt x="28" y="116"/>
                </a:lnTo>
                <a:lnTo>
                  <a:pt x="22" y="138"/>
                </a:lnTo>
                <a:lnTo>
                  <a:pt x="18" y="160"/>
                </a:lnTo>
                <a:lnTo>
                  <a:pt x="14" y="182"/>
                </a:lnTo>
                <a:lnTo>
                  <a:pt x="14" y="204"/>
                </a:lnTo>
                <a:lnTo>
                  <a:pt x="10" y="226"/>
                </a:lnTo>
                <a:lnTo>
                  <a:pt x="8" y="248"/>
                </a:lnTo>
                <a:lnTo>
                  <a:pt x="6" y="267"/>
                </a:lnTo>
                <a:lnTo>
                  <a:pt x="4" y="287"/>
                </a:lnTo>
                <a:lnTo>
                  <a:pt x="2" y="309"/>
                </a:lnTo>
                <a:lnTo>
                  <a:pt x="2" y="331"/>
                </a:lnTo>
                <a:lnTo>
                  <a:pt x="0" y="351"/>
                </a:lnTo>
                <a:lnTo>
                  <a:pt x="0" y="371"/>
                </a:lnTo>
                <a:lnTo>
                  <a:pt x="2" y="393"/>
                </a:lnTo>
                <a:lnTo>
                  <a:pt x="2" y="411"/>
                </a:lnTo>
                <a:lnTo>
                  <a:pt x="2" y="431"/>
                </a:lnTo>
                <a:lnTo>
                  <a:pt x="2" y="449"/>
                </a:lnTo>
                <a:lnTo>
                  <a:pt x="4" y="469"/>
                </a:lnTo>
                <a:lnTo>
                  <a:pt x="6" y="487"/>
                </a:lnTo>
                <a:lnTo>
                  <a:pt x="8" y="505"/>
                </a:lnTo>
                <a:lnTo>
                  <a:pt x="8" y="523"/>
                </a:lnTo>
                <a:lnTo>
                  <a:pt x="12" y="541"/>
                </a:lnTo>
                <a:lnTo>
                  <a:pt x="14" y="559"/>
                </a:lnTo>
                <a:lnTo>
                  <a:pt x="16" y="577"/>
                </a:lnTo>
                <a:lnTo>
                  <a:pt x="18" y="591"/>
                </a:lnTo>
                <a:lnTo>
                  <a:pt x="20" y="608"/>
                </a:lnTo>
                <a:lnTo>
                  <a:pt x="22" y="624"/>
                </a:lnTo>
                <a:lnTo>
                  <a:pt x="26" y="638"/>
                </a:lnTo>
                <a:lnTo>
                  <a:pt x="28" y="654"/>
                </a:lnTo>
                <a:lnTo>
                  <a:pt x="34" y="670"/>
                </a:lnTo>
                <a:lnTo>
                  <a:pt x="34" y="684"/>
                </a:lnTo>
                <a:lnTo>
                  <a:pt x="38" y="696"/>
                </a:lnTo>
                <a:lnTo>
                  <a:pt x="40" y="710"/>
                </a:lnTo>
                <a:lnTo>
                  <a:pt x="46" y="722"/>
                </a:lnTo>
                <a:lnTo>
                  <a:pt x="48" y="736"/>
                </a:lnTo>
                <a:lnTo>
                  <a:pt x="52" y="748"/>
                </a:lnTo>
                <a:lnTo>
                  <a:pt x="54" y="760"/>
                </a:lnTo>
                <a:lnTo>
                  <a:pt x="57" y="770"/>
                </a:lnTo>
                <a:lnTo>
                  <a:pt x="59" y="782"/>
                </a:lnTo>
                <a:lnTo>
                  <a:pt x="63" y="790"/>
                </a:lnTo>
                <a:lnTo>
                  <a:pt x="65" y="800"/>
                </a:lnTo>
                <a:lnTo>
                  <a:pt x="71" y="808"/>
                </a:lnTo>
                <a:lnTo>
                  <a:pt x="73" y="816"/>
                </a:lnTo>
                <a:lnTo>
                  <a:pt x="75" y="826"/>
                </a:lnTo>
                <a:lnTo>
                  <a:pt x="79" y="832"/>
                </a:lnTo>
                <a:lnTo>
                  <a:pt x="81" y="840"/>
                </a:lnTo>
                <a:lnTo>
                  <a:pt x="83" y="846"/>
                </a:lnTo>
                <a:lnTo>
                  <a:pt x="85" y="850"/>
                </a:lnTo>
                <a:lnTo>
                  <a:pt x="87" y="856"/>
                </a:lnTo>
                <a:lnTo>
                  <a:pt x="91" y="860"/>
                </a:lnTo>
                <a:lnTo>
                  <a:pt x="93" y="866"/>
                </a:lnTo>
                <a:lnTo>
                  <a:pt x="97" y="870"/>
                </a:lnTo>
                <a:lnTo>
                  <a:pt x="99" y="870"/>
                </a:lnTo>
                <a:lnTo>
                  <a:pt x="99" y="866"/>
                </a:lnTo>
                <a:lnTo>
                  <a:pt x="99" y="858"/>
                </a:lnTo>
                <a:lnTo>
                  <a:pt x="99" y="854"/>
                </a:lnTo>
                <a:lnTo>
                  <a:pt x="97" y="848"/>
                </a:lnTo>
                <a:lnTo>
                  <a:pt x="95" y="842"/>
                </a:lnTo>
                <a:lnTo>
                  <a:pt x="95" y="838"/>
                </a:lnTo>
                <a:lnTo>
                  <a:pt x="93" y="830"/>
                </a:lnTo>
                <a:lnTo>
                  <a:pt x="93" y="824"/>
                </a:lnTo>
                <a:lnTo>
                  <a:pt x="91" y="818"/>
                </a:lnTo>
                <a:lnTo>
                  <a:pt x="91" y="812"/>
                </a:lnTo>
                <a:lnTo>
                  <a:pt x="89" y="804"/>
                </a:lnTo>
                <a:lnTo>
                  <a:pt x="87" y="796"/>
                </a:lnTo>
                <a:lnTo>
                  <a:pt x="85" y="788"/>
                </a:lnTo>
                <a:lnTo>
                  <a:pt x="85" y="780"/>
                </a:lnTo>
                <a:lnTo>
                  <a:pt x="85" y="772"/>
                </a:lnTo>
                <a:lnTo>
                  <a:pt x="83" y="762"/>
                </a:lnTo>
                <a:lnTo>
                  <a:pt x="81" y="756"/>
                </a:lnTo>
                <a:lnTo>
                  <a:pt x="81" y="746"/>
                </a:lnTo>
                <a:lnTo>
                  <a:pt x="79" y="736"/>
                </a:lnTo>
                <a:lnTo>
                  <a:pt x="79" y="728"/>
                </a:lnTo>
                <a:lnTo>
                  <a:pt x="77" y="718"/>
                </a:lnTo>
                <a:lnTo>
                  <a:pt x="77" y="710"/>
                </a:lnTo>
                <a:lnTo>
                  <a:pt x="75" y="698"/>
                </a:lnTo>
                <a:lnTo>
                  <a:pt x="73" y="690"/>
                </a:lnTo>
                <a:lnTo>
                  <a:pt x="73" y="678"/>
                </a:lnTo>
                <a:lnTo>
                  <a:pt x="73" y="670"/>
                </a:lnTo>
                <a:lnTo>
                  <a:pt x="71" y="658"/>
                </a:lnTo>
                <a:lnTo>
                  <a:pt x="71" y="648"/>
                </a:lnTo>
                <a:lnTo>
                  <a:pt x="69" y="636"/>
                </a:lnTo>
                <a:lnTo>
                  <a:pt x="67" y="628"/>
                </a:lnTo>
                <a:lnTo>
                  <a:pt x="65" y="616"/>
                </a:lnTo>
                <a:lnTo>
                  <a:pt x="65" y="608"/>
                </a:lnTo>
                <a:lnTo>
                  <a:pt x="65" y="598"/>
                </a:lnTo>
                <a:lnTo>
                  <a:pt x="65" y="587"/>
                </a:lnTo>
                <a:lnTo>
                  <a:pt x="63" y="577"/>
                </a:lnTo>
                <a:lnTo>
                  <a:pt x="63" y="565"/>
                </a:lnTo>
                <a:lnTo>
                  <a:pt x="61" y="555"/>
                </a:lnTo>
                <a:lnTo>
                  <a:pt x="59" y="545"/>
                </a:lnTo>
                <a:lnTo>
                  <a:pt x="59" y="533"/>
                </a:lnTo>
                <a:lnTo>
                  <a:pt x="59" y="523"/>
                </a:lnTo>
                <a:lnTo>
                  <a:pt x="57" y="511"/>
                </a:lnTo>
                <a:lnTo>
                  <a:pt x="57" y="503"/>
                </a:lnTo>
                <a:lnTo>
                  <a:pt x="57" y="493"/>
                </a:lnTo>
                <a:lnTo>
                  <a:pt x="56" y="481"/>
                </a:lnTo>
                <a:lnTo>
                  <a:pt x="56" y="471"/>
                </a:lnTo>
                <a:lnTo>
                  <a:pt x="56" y="461"/>
                </a:lnTo>
                <a:lnTo>
                  <a:pt x="54" y="451"/>
                </a:lnTo>
                <a:lnTo>
                  <a:pt x="54" y="439"/>
                </a:lnTo>
                <a:lnTo>
                  <a:pt x="54" y="431"/>
                </a:lnTo>
                <a:lnTo>
                  <a:pt x="54" y="421"/>
                </a:lnTo>
                <a:lnTo>
                  <a:pt x="54" y="413"/>
                </a:lnTo>
                <a:lnTo>
                  <a:pt x="52" y="403"/>
                </a:lnTo>
                <a:lnTo>
                  <a:pt x="52" y="393"/>
                </a:lnTo>
                <a:lnTo>
                  <a:pt x="52" y="385"/>
                </a:lnTo>
                <a:lnTo>
                  <a:pt x="50" y="375"/>
                </a:lnTo>
                <a:lnTo>
                  <a:pt x="50" y="367"/>
                </a:lnTo>
                <a:lnTo>
                  <a:pt x="50" y="359"/>
                </a:lnTo>
                <a:lnTo>
                  <a:pt x="50" y="353"/>
                </a:lnTo>
                <a:lnTo>
                  <a:pt x="48" y="345"/>
                </a:lnTo>
                <a:lnTo>
                  <a:pt x="48" y="337"/>
                </a:lnTo>
                <a:lnTo>
                  <a:pt x="48" y="329"/>
                </a:lnTo>
                <a:lnTo>
                  <a:pt x="48" y="323"/>
                </a:lnTo>
                <a:lnTo>
                  <a:pt x="48" y="315"/>
                </a:lnTo>
                <a:lnTo>
                  <a:pt x="48" y="309"/>
                </a:lnTo>
                <a:lnTo>
                  <a:pt x="48" y="303"/>
                </a:lnTo>
                <a:lnTo>
                  <a:pt x="48" y="299"/>
                </a:lnTo>
                <a:lnTo>
                  <a:pt x="48" y="293"/>
                </a:lnTo>
                <a:lnTo>
                  <a:pt x="48" y="287"/>
                </a:lnTo>
                <a:lnTo>
                  <a:pt x="48" y="281"/>
                </a:lnTo>
                <a:lnTo>
                  <a:pt x="48" y="275"/>
                </a:lnTo>
                <a:lnTo>
                  <a:pt x="48" y="269"/>
                </a:lnTo>
                <a:lnTo>
                  <a:pt x="48" y="265"/>
                </a:lnTo>
                <a:lnTo>
                  <a:pt x="48" y="260"/>
                </a:lnTo>
                <a:lnTo>
                  <a:pt x="48" y="254"/>
                </a:lnTo>
                <a:lnTo>
                  <a:pt x="48" y="248"/>
                </a:lnTo>
                <a:lnTo>
                  <a:pt x="48" y="242"/>
                </a:lnTo>
                <a:lnTo>
                  <a:pt x="48" y="236"/>
                </a:lnTo>
                <a:lnTo>
                  <a:pt x="50" y="230"/>
                </a:lnTo>
                <a:lnTo>
                  <a:pt x="50" y="224"/>
                </a:lnTo>
                <a:lnTo>
                  <a:pt x="50" y="220"/>
                </a:lnTo>
                <a:lnTo>
                  <a:pt x="50" y="214"/>
                </a:lnTo>
                <a:lnTo>
                  <a:pt x="52" y="208"/>
                </a:lnTo>
                <a:lnTo>
                  <a:pt x="52" y="202"/>
                </a:lnTo>
                <a:lnTo>
                  <a:pt x="52" y="196"/>
                </a:lnTo>
                <a:lnTo>
                  <a:pt x="52" y="190"/>
                </a:lnTo>
                <a:lnTo>
                  <a:pt x="52" y="186"/>
                </a:lnTo>
                <a:lnTo>
                  <a:pt x="52" y="180"/>
                </a:lnTo>
                <a:lnTo>
                  <a:pt x="54" y="174"/>
                </a:lnTo>
                <a:lnTo>
                  <a:pt x="54" y="168"/>
                </a:lnTo>
                <a:lnTo>
                  <a:pt x="54" y="162"/>
                </a:lnTo>
                <a:lnTo>
                  <a:pt x="54" y="158"/>
                </a:lnTo>
                <a:lnTo>
                  <a:pt x="54" y="152"/>
                </a:lnTo>
                <a:lnTo>
                  <a:pt x="56" y="148"/>
                </a:lnTo>
                <a:lnTo>
                  <a:pt x="56" y="142"/>
                </a:lnTo>
                <a:lnTo>
                  <a:pt x="56" y="136"/>
                </a:lnTo>
                <a:lnTo>
                  <a:pt x="57" y="132"/>
                </a:lnTo>
                <a:lnTo>
                  <a:pt x="57" y="128"/>
                </a:lnTo>
                <a:lnTo>
                  <a:pt x="59" y="122"/>
                </a:lnTo>
                <a:lnTo>
                  <a:pt x="59" y="116"/>
                </a:lnTo>
                <a:lnTo>
                  <a:pt x="59" y="112"/>
                </a:lnTo>
                <a:lnTo>
                  <a:pt x="59" y="108"/>
                </a:lnTo>
                <a:lnTo>
                  <a:pt x="59" y="102"/>
                </a:lnTo>
                <a:lnTo>
                  <a:pt x="59" y="98"/>
                </a:lnTo>
                <a:lnTo>
                  <a:pt x="61" y="94"/>
                </a:lnTo>
                <a:lnTo>
                  <a:pt x="61" y="90"/>
                </a:lnTo>
                <a:lnTo>
                  <a:pt x="63" y="84"/>
                </a:lnTo>
                <a:lnTo>
                  <a:pt x="63" y="80"/>
                </a:lnTo>
                <a:lnTo>
                  <a:pt x="63" y="76"/>
                </a:lnTo>
                <a:lnTo>
                  <a:pt x="65" y="72"/>
                </a:lnTo>
                <a:lnTo>
                  <a:pt x="65" y="68"/>
                </a:lnTo>
                <a:lnTo>
                  <a:pt x="65" y="60"/>
                </a:lnTo>
                <a:lnTo>
                  <a:pt x="67" y="52"/>
                </a:lnTo>
                <a:lnTo>
                  <a:pt x="67" y="44"/>
                </a:lnTo>
                <a:lnTo>
                  <a:pt x="69" y="38"/>
                </a:lnTo>
                <a:lnTo>
                  <a:pt x="71" y="32"/>
                </a:lnTo>
                <a:lnTo>
                  <a:pt x="73" y="28"/>
                </a:lnTo>
                <a:lnTo>
                  <a:pt x="73" y="22"/>
                </a:lnTo>
                <a:lnTo>
                  <a:pt x="73" y="16"/>
                </a:lnTo>
                <a:lnTo>
                  <a:pt x="75" y="12"/>
                </a:lnTo>
                <a:lnTo>
                  <a:pt x="77" y="10"/>
                </a:lnTo>
                <a:lnTo>
                  <a:pt x="79" y="4"/>
                </a:lnTo>
                <a:lnTo>
                  <a:pt x="79" y="2"/>
                </a:lnTo>
                <a:lnTo>
                  <a:pt x="77" y="0"/>
                </a:lnTo>
                <a:lnTo>
                  <a:pt x="75" y="2"/>
                </a:lnTo>
                <a:lnTo>
                  <a:pt x="73" y="4"/>
                </a:lnTo>
                <a:lnTo>
                  <a:pt x="69" y="8"/>
                </a:lnTo>
                <a:lnTo>
                  <a:pt x="65" y="12"/>
                </a:lnTo>
                <a:lnTo>
                  <a:pt x="63" y="16"/>
                </a:lnTo>
                <a:lnTo>
                  <a:pt x="59" y="22"/>
                </a:lnTo>
                <a:lnTo>
                  <a:pt x="56" y="28"/>
                </a:lnTo>
                <a:lnTo>
                  <a:pt x="52" y="34"/>
                </a:lnTo>
                <a:lnTo>
                  <a:pt x="50" y="38"/>
                </a:lnTo>
                <a:lnTo>
                  <a:pt x="48" y="42"/>
                </a:lnTo>
                <a:lnTo>
                  <a:pt x="46" y="46"/>
                </a:lnTo>
                <a:lnTo>
                  <a:pt x="44" y="50"/>
                </a:lnTo>
                <a:close/>
              </a:path>
            </a:pathLst>
          </a:custGeom>
          <a:solidFill>
            <a:srgbClr val="006600"/>
          </a:solidFill>
          <a:ln w="9525">
            <a:noFill/>
            <a:round/>
            <a:headEnd/>
            <a:tailEnd/>
          </a:ln>
        </p:spPr>
        <p:txBody>
          <a:bodyPr/>
          <a:lstStyle/>
          <a:p>
            <a:endParaRPr lang="he-IL"/>
          </a:p>
        </p:txBody>
      </p:sp>
      <p:sp>
        <p:nvSpPr>
          <p:cNvPr id="7" name="Freeform 8"/>
          <p:cNvSpPr>
            <a:spLocks/>
          </p:cNvSpPr>
          <p:nvPr/>
        </p:nvSpPr>
        <p:spPr bwMode="auto">
          <a:xfrm rot="1060111">
            <a:off x="2820811" y="1311800"/>
            <a:ext cx="5965195" cy="1009701"/>
          </a:xfrm>
          <a:custGeom>
            <a:avLst/>
            <a:gdLst>
              <a:gd name="T0" fmla="*/ 212 w 1544"/>
              <a:gd name="T1" fmla="*/ 24 h 341"/>
              <a:gd name="T2" fmla="*/ 333 w 1544"/>
              <a:gd name="T3" fmla="*/ 2 h 341"/>
              <a:gd name="T4" fmla="*/ 439 w 1544"/>
              <a:gd name="T5" fmla="*/ 4 h 341"/>
              <a:gd name="T6" fmla="*/ 531 w 1544"/>
              <a:gd name="T7" fmla="*/ 20 h 341"/>
              <a:gd name="T8" fmla="*/ 613 w 1544"/>
              <a:gd name="T9" fmla="*/ 50 h 341"/>
              <a:gd name="T10" fmla="*/ 685 w 1544"/>
              <a:gd name="T11" fmla="*/ 85 h 341"/>
              <a:gd name="T12" fmla="*/ 752 w 1544"/>
              <a:gd name="T13" fmla="*/ 123 h 341"/>
              <a:gd name="T14" fmla="*/ 818 w 1544"/>
              <a:gd name="T15" fmla="*/ 157 h 341"/>
              <a:gd name="T16" fmla="*/ 880 w 1544"/>
              <a:gd name="T17" fmla="*/ 185 h 341"/>
              <a:gd name="T18" fmla="*/ 946 w 1544"/>
              <a:gd name="T19" fmla="*/ 199 h 341"/>
              <a:gd name="T20" fmla="*/ 1016 w 1544"/>
              <a:gd name="T21" fmla="*/ 195 h 341"/>
              <a:gd name="T22" fmla="*/ 1092 w 1544"/>
              <a:gd name="T23" fmla="*/ 181 h 341"/>
              <a:gd name="T24" fmla="*/ 1169 w 1544"/>
              <a:gd name="T25" fmla="*/ 159 h 341"/>
              <a:gd name="T26" fmla="*/ 1247 w 1544"/>
              <a:gd name="T27" fmla="*/ 137 h 341"/>
              <a:gd name="T28" fmla="*/ 1321 w 1544"/>
              <a:gd name="T29" fmla="*/ 111 h 341"/>
              <a:gd name="T30" fmla="*/ 1391 w 1544"/>
              <a:gd name="T31" fmla="*/ 89 h 341"/>
              <a:gd name="T32" fmla="*/ 1449 w 1544"/>
              <a:gd name="T33" fmla="*/ 67 h 341"/>
              <a:gd name="T34" fmla="*/ 1497 w 1544"/>
              <a:gd name="T35" fmla="*/ 52 h 341"/>
              <a:gd name="T36" fmla="*/ 1530 w 1544"/>
              <a:gd name="T37" fmla="*/ 44 h 341"/>
              <a:gd name="T38" fmla="*/ 1536 w 1544"/>
              <a:gd name="T39" fmla="*/ 56 h 341"/>
              <a:gd name="T40" fmla="*/ 1508 w 1544"/>
              <a:gd name="T41" fmla="*/ 79 h 341"/>
              <a:gd name="T42" fmla="*/ 1481 w 1544"/>
              <a:gd name="T43" fmla="*/ 107 h 341"/>
              <a:gd name="T44" fmla="*/ 1453 w 1544"/>
              <a:gd name="T45" fmla="*/ 137 h 341"/>
              <a:gd name="T46" fmla="*/ 1423 w 1544"/>
              <a:gd name="T47" fmla="*/ 169 h 341"/>
              <a:gd name="T48" fmla="*/ 1391 w 1544"/>
              <a:gd name="T49" fmla="*/ 203 h 341"/>
              <a:gd name="T50" fmla="*/ 1353 w 1544"/>
              <a:gd name="T51" fmla="*/ 235 h 341"/>
              <a:gd name="T52" fmla="*/ 1305 w 1544"/>
              <a:gd name="T53" fmla="*/ 261 h 341"/>
              <a:gd name="T54" fmla="*/ 1249 w 1544"/>
              <a:gd name="T55" fmla="*/ 289 h 341"/>
              <a:gd name="T56" fmla="*/ 1185 w 1544"/>
              <a:gd name="T57" fmla="*/ 309 h 341"/>
              <a:gd name="T58" fmla="*/ 1105 w 1544"/>
              <a:gd name="T59" fmla="*/ 327 h 341"/>
              <a:gd name="T60" fmla="*/ 1014 w 1544"/>
              <a:gd name="T61" fmla="*/ 337 h 341"/>
              <a:gd name="T62" fmla="*/ 914 w 1544"/>
              <a:gd name="T63" fmla="*/ 339 h 341"/>
              <a:gd name="T64" fmla="*/ 834 w 1544"/>
              <a:gd name="T65" fmla="*/ 335 h 341"/>
              <a:gd name="T66" fmla="*/ 766 w 1544"/>
              <a:gd name="T67" fmla="*/ 321 h 341"/>
              <a:gd name="T68" fmla="*/ 710 w 1544"/>
              <a:gd name="T69" fmla="*/ 303 h 341"/>
              <a:gd name="T70" fmla="*/ 665 w 1544"/>
              <a:gd name="T71" fmla="*/ 281 h 341"/>
              <a:gd name="T72" fmla="*/ 623 w 1544"/>
              <a:gd name="T73" fmla="*/ 257 h 341"/>
              <a:gd name="T74" fmla="*/ 587 w 1544"/>
              <a:gd name="T75" fmla="*/ 233 h 341"/>
              <a:gd name="T76" fmla="*/ 551 w 1544"/>
              <a:gd name="T77" fmla="*/ 207 h 341"/>
              <a:gd name="T78" fmla="*/ 513 w 1544"/>
              <a:gd name="T79" fmla="*/ 183 h 341"/>
              <a:gd name="T80" fmla="*/ 471 w 1544"/>
              <a:gd name="T81" fmla="*/ 161 h 341"/>
              <a:gd name="T82" fmla="*/ 423 w 1544"/>
              <a:gd name="T83" fmla="*/ 143 h 341"/>
              <a:gd name="T84" fmla="*/ 373 w 1544"/>
              <a:gd name="T85" fmla="*/ 131 h 341"/>
              <a:gd name="T86" fmla="*/ 323 w 1544"/>
              <a:gd name="T87" fmla="*/ 123 h 341"/>
              <a:gd name="T88" fmla="*/ 274 w 1544"/>
              <a:gd name="T89" fmla="*/ 121 h 341"/>
              <a:gd name="T90" fmla="*/ 228 w 1544"/>
              <a:gd name="T91" fmla="*/ 123 h 341"/>
              <a:gd name="T92" fmla="*/ 184 w 1544"/>
              <a:gd name="T93" fmla="*/ 123 h 341"/>
              <a:gd name="T94" fmla="*/ 142 w 1544"/>
              <a:gd name="T95" fmla="*/ 129 h 341"/>
              <a:gd name="T96" fmla="*/ 104 w 1544"/>
              <a:gd name="T97" fmla="*/ 133 h 341"/>
              <a:gd name="T98" fmla="*/ 72 w 1544"/>
              <a:gd name="T99" fmla="*/ 139 h 341"/>
              <a:gd name="T100" fmla="*/ 46 w 1544"/>
              <a:gd name="T101" fmla="*/ 143 h 341"/>
              <a:gd name="T102" fmla="*/ 10 w 1544"/>
              <a:gd name="T103" fmla="*/ 147 h 341"/>
              <a:gd name="T104" fmla="*/ 8 w 1544"/>
              <a:gd name="T105" fmla="*/ 127 h 341"/>
              <a:gd name="T106" fmla="*/ 40 w 1544"/>
              <a:gd name="T107" fmla="*/ 99 h 341"/>
              <a:gd name="T108" fmla="*/ 72 w 1544"/>
              <a:gd name="T109" fmla="*/ 77 h 341"/>
              <a:gd name="T110" fmla="*/ 98 w 1544"/>
              <a:gd name="T111" fmla="*/ 61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44"/>
              <a:gd name="T169" fmla="*/ 0 h 341"/>
              <a:gd name="T170" fmla="*/ 1544 w 1544"/>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44" h="341">
                <a:moveTo>
                  <a:pt x="98" y="61"/>
                </a:moveTo>
                <a:lnTo>
                  <a:pt x="124" y="52"/>
                </a:lnTo>
                <a:lnTo>
                  <a:pt x="146" y="44"/>
                </a:lnTo>
                <a:lnTo>
                  <a:pt x="168" y="36"/>
                </a:lnTo>
                <a:lnTo>
                  <a:pt x="190" y="30"/>
                </a:lnTo>
                <a:lnTo>
                  <a:pt x="212" y="24"/>
                </a:lnTo>
                <a:lnTo>
                  <a:pt x="236" y="18"/>
                </a:lnTo>
                <a:lnTo>
                  <a:pt x="256" y="14"/>
                </a:lnTo>
                <a:lnTo>
                  <a:pt x="276" y="10"/>
                </a:lnTo>
                <a:lnTo>
                  <a:pt x="295" y="6"/>
                </a:lnTo>
                <a:lnTo>
                  <a:pt x="315" y="4"/>
                </a:lnTo>
                <a:lnTo>
                  <a:pt x="333" y="2"/>
                </a:lnTo>
                <a:lnTo>
                  <a:pt x="351" y="2"/>
                </a:lnTo>
                <a:lnTo>
                  <a:pt x="369" y="0"/>
                </a:lnTo>
                <a:lnTo>
                  <a:pt x="389" y="2"/>
                </a:lnTo>
                <a:lnTo>
                  <a:pt x="405" y="2"/>
                </a:lnTo>
                <a:lnTo>
                  <a:pt x="423" y="2"/>
                </a:lnTo>
                <a:lnTo>
                  <a:pt x="439" y="4"/>
                </a:lnTo>
                <a:lnTo>
                  <a:pt x="455" y="4"/>
                </a:lnTo>
                <a:lnTo>
                  <a:pt x="471" y="8"/>
                </a:lnTo>
                <a:lnTo>
                  <a:pt x="487" y="10"/>
                </a:lnTo>
                <a:lnTo>
                  <a:pt x="501" y="14"/>
                </a:lnTo>
                <a:lnTo>
                  <a:pt x="515" y="18"/>
                </a:lnTo>
                <a:lnTo>
                  <a:pt x="531" y="20"/>
                </a:lnTo>
                <a:lnTo>
                  <a:pt x="547" y="24"/>
                </a:lnTo>
                <a:lnTo>
                  <a:pt x="559" y="30"/>
                </a:lnTo>
                <a:lnTo>
                  <a:pt x="573" y="34"/>
                </a:lnTo>
                <a:lnTo>
                  <a:pt x="587" y="38"/>
                </a:lnTo>
                <a:lnTo>
                  <a:pt x="601" y="44"/>
                </a:lnTo>
                <a:lnTo>
                  <a:pt x="613" y="50"/>
                </a:lnTo>
                <a:lnTo>
                  <a:pt x="625" y="56"/>
                </a:lnTo>
                <a:lnTo>
                  <a:pt x="639" y="61"/>
                </a:lnTo>
                <a:lnTo>
                  <a:pt x="651" y="67"/>
                </a:lnTo>
                <a:lnTo>
                  <a:pt x="663" y="73"/>
                </a:lnTo>
                <a:lnTo>
                  <a:pt x="673" y="79"/>
                </a:lnTo>
                <a:lnTo>
                  <a:pt x="685" y="85"/>
                </a:lnTo>
                <a:lnTo>
                  <a:pt x="696" y="91"/>
                </a:lnTo>
                <a:lnTo>
                  <a:pt x="706" y="97"/>
                </a:lnTo>
                <a:lnTo>
                  <a:pt x="718" y="103"/>
                </a:lnTo>
                <a:lnTo>
                  <a:pt x="730" y="109"/>
                </a:lnTo>
                <a:lnTo>
                  <a:pt x="742" y="117"/>
                </a:lnTo>
                <a:lnTo>
                  <a:pt x="752" y="123"/>
                </a:lnTo>
                <a:lnTo>
                  <a:pt x="764" y="129"/>
                </a:lnTo>
                <a:lnTo>
                  <a:pt x="774" y="135"/>
                </a:lnTo>
                <a:lnTo>
                  <a:pt x="784" y="143"/>
                </a:lnTo>
                <a:lnTo>
                  <a:pt x="796" y="147"/>
                </a:lnTo>
                <a:lnTo>
                  <a:pt x="806" y="153"/>
                </a:lnTo>
                <a:lnTo>
                  <a:pt x="818" y="157"/>
                </a:lnTo>
                <a:lnTo>
                  <a:pt x="828" y="163"/>
                </a:lnTo>
                <a:lnTo>
                  <a:pt x="838" y="169"/>
                </a:lnTo>
                <a:lnTo>
                  <a:pt x="850" y="173"/>
                </a:lnTo>
                <a:lnTo>
                  <a:pt x="858" y="177"/>
                </a:lnTo>
                <a:lnTo>
                  <a:pt x="870" y="183"/>
                </a:lnTo>
                <a:lnTo>
                  <a:pt x="880" y="185"/>
                </a:lnTo>
                <a:lnTo>
                  <a:pt x="890" y="189"/>
                </a:lnTo>
                <a:lnTo>
                  <a:pt x="902" y="191"/>
                </a:lnTo>
                <a:lnTo>
                  <a:pt x="914" y="195"/>
                </a:lnTo>
                <a:lnTo>
                  <a:pt x="924" y="195"/>
                </a:lnTo>
                <a:lnTo>
                  <a:pt x="936" y="197"/>
                </a:lnTo>
                <a:lnTo>
                  <a:pt x="946" y="199"/>
                </a:lnTo>
                <a:lnTo>
                  <a:pt x="958" y="201"/>
                </a:lnTo>
                <a:lnTo>
                  <a:pt x="970" y="201"/>
                </a:lnTo>
                <a:lnTo>
                  <a:pt x="982" y="201"/>
                </a:lnTo>
                <a:lnTo>
                  <a:pt x="994" y="199"/>
                </a:lnTo>
                <a:lnTo>
                  <a:pt x="1006" y="199"/>
                </a:lnTo>
                <a:lnTo>
                  <a:pt x="1016" y="195"/>
                </a:lnTo>
                <a:lnTo>
                  <a:pt x="1030" y="193"/>
                </a:lnTo>
                <a:lnTo>
                  <a:pt x="1042" y="191"/>
                </a:lnTo>
                <a:lnTo>
                  <a:pt x="1054" y="189"/>
                </a:lnTo>
                <a:lnTo>
                  <a:pt x="1066" y="185"/>
                </a:lnTo>
                <a:lnTo>
                  <a:pt x="1080" y="183"/>
                </a:lnTo>
                <a:lnTo>
                  <a:pt x="1092" y="181"/>
                </a:lnTo>
                <a:lnTo>
                  <a:pt x="1105" y="177"/>
                </a:lnTo>
                <a:lnTo>
                  <a:pt x="1117" y="173"/>
                </a:lnTo>
                <a:lnTo>
                  <a:pt x="1131" y="169"/>
                </a:lnTo>
                <a:lnTo>
                  <a:pt x="1143" y="167"/>
                </a:lnTo>
                <a:lnTo>
                  <a:pt x="1157" y="163"/>
                </a:lnTo>
                <a:lnTo>
                  <a:pt x="1169" y="159"/>
                </a:lnTo>
                <a:lnTo>
                  <a:pt x="1183" y="157"/>
                </a:lnTo>
                <a:lnTo>
                  <a:pt x="1195" y="151"/>
                </a:lnTo>
                <a:lnTo>
                  <a:pt x="1209" y="149"/>
                </a:lnTo>
                <a:lnTo>
                  <a:pt x="1221" y="143"/>
                </a:lnTo>
                <a:lnTo>
                  <a:pt x="1233" y="141"/>
                </a:lnTo>
                <a:lnTo>
                  <a:pt x="1247" y="137"/>
                </a:lnTo>
                <a:lnTo>
                  <a:pt x="1261" y="131"/>
                </a:lnTo>
                <a:lnTo>
                  <a:pt x="1273" y="127"/>
                </a:lnTo>
                <a:lnTo>
                  <a:pt x="1285" y="123"/>
                </a:lnTo>
                <a:lnTo>
                  <a:pt x="1297" y="119"/>
                </a:lnTo>
                <a:lnTo>
                  <a:pt x="1311" y="117"/>
                </a:lnTo>
                <a:lnTo>
                  <a:pt x="1321" y="111"/>
                </a:lnTo>
                <a:lnTo>
                  <a:pt x="1333" y="107"/>
                </a:lnTo>
                <a:lnTo>
                  <a:pt x="1347" y="103"/>
                </a:lnTo>
                <a:lnTo>
                  <a:pt x="1359" y="99"/>
                </a:lnTo>
                <a:lnTo>
                  <a:pt x="1369" y="95"/>
                </a:lnTo>
                <a:lnTo>
                  <a:pt x="1379" y="91"/>
                </a:lnTo>
                <a:lnTo>
                  <a:pt x="1391" y="89"/>
                </a:lnTo>
                <a:lnTo>
                  <a:pt x="1401" y="85"/>
                </a:lnTo>
                <a:lnTo>
                  <a:pt x="1413" y="81"/>
                </a:lnTo>
                <a:lnTo>
                  <a:pt x="1421" y="77"/>
                </a:lnTo>
                <a:lnTo>
                  <a:pt x="1431" y="73"/>
                </a:lnTo>
                <a:lnTo>
                  <a:pt x="1439" y="69"/>
                </a:lnTo>
                <a:lnTo>
                  <a:pt x="1449" y="67"/>
                </a:lnTo>
                <a:lnTo>
                  <a:pt x="1459" y="63"/>
                </a:lnTo>
                <a:lnTo>
                  <a:pt x="1465" y="61"/>
                </a:lnTo>
                <a:lnTo>
                  <a:pt x="1475" y="59"/>
                </a:lnTo>
                <a:lnTo>
                  <a:pt x="1481" y="57"/>
                </a:lnTo>
                <a:lnTo>
                  <a:pt x="1489" y="54"/>
                </a:lnTo>
                <a:lnTo>
                  <a:pt x="1497" y="52"/>
                </a:lnTo>
                <a:lnTo>
                  <a:pt x="1502" y="52"/>
                </a:lnTo>
                <a:lnTo>
                  <a:pt x="1508" y="48"/>
                </a:lnTo>
                <a:lnTo>
                  <a:pt x="1514" y="48"/>
                </a:lnTo>
                <a:lnTo>
                  <a:pt x="1518" y="46"/>
                </a:lnTo>
                <a:lnTo>
                  <a:pt x="1524" y="46"/>
                </a:lnTo>
                <a:lnTo>
                  <a:pt x="1530" y="44"/>
                </a:lnTo>
                <a:lnTo>
                  <a:pt x="1538" y="44"/>
                </a:lnTo>
                <a:lnTo>
                  <a:pt x="1542" y="44"/>
                </a:lnTo>
                <a:lnTo>
                  <a:pt x="1544" y="46"/>
                </a:lnTo>
                <a:lnTo>
                  <a:pt x="1542" y="50"/>
                </a:lnTo>
                <a:lnTo>
                  <a:pt x="1538" y="54"/>
                </a:lnTo>
                <a:lnTo>
                  <a:pt x="1536" y="56"/>
                </a:lnTo>
                <a:lnTo>
                  <a:pt x="1532" y="59"/>
                </a:lnTo>
                <a:lnTo>
                  <a:pt x="1528" y="63"/>
                </a:lnTo>
                <a:lnTo>
                  <a:pt x="1524" y="67"/>
                </a:lnTo>
                <a:lnTo>
                  <a:pt x="1518" y="71"/>
                </a:lnTo>
                <a:lnTo>
                  <a:pt x="1514" y="75"/>
                </a:lnTo>
                <a:lnTo>
                  <a:pt x="1508" y="79"/>
                </a:lnTo>
                <a:lnTo>
                  <a:pt x="1504" y="83"/>
                </a:lnTo>
                <a:lnTo>
                  <a:pt x="1499" y="89"/>
                </a:lnTo>
                <a:lnTo>
                  <a:pt x="1495" y="93"/>
                </a:lnTo>
                <a:lnTo>
                  <a:pt x="1491" y="97"/>
                </a:lnTo>
                <a:lnTo>
                  <a:pt x="1485" y="103"/>
                </a:lnTo>
                <a:lnTo>
                  <a:pt x="1481" y="107"/>
                </a:lnTo>
                <a:lnTo>
                  <a:pt x="1477" y="111"/>
                </a:lnTo>
                <a:lnTo>
                  <a:pt x="1473" y="117"/>
                </a:lnTo>
                <a:lnTo>
                  <a:pt x="1467" y="123"/>
                </a:lnTo>
                <a:lnTo>
                  <a:pt x="1463" y="127"/>
                </a:lnTo>
                <a:lnTo>
                  <a:pt x="1459" y="133"/>
                </a:lnTo>
                <a:lnTo>
                  <a:pt x="1453" y="137"/>
                </a:lnTo>
                <a:lnTo>
                  <a:pt x="1449" y="143"/>
                </a:lnTo>
                <a:lnTo>
                  <a:pt x="1443" y="149"/>
                </a:lnTo>
                <a:lnTo>
                  <a:pt x="1439" y="155"/>
                </a:lnTo>
                <a:lnTo>
                  <a:pt x="1433" y="159"/>
                </a:lnTo>
                <a:lnTo>
                  <a:pt x="1427" y="165"/>
                </a:lnTo>
                <a:lnTo>
                  <a:pt x="1423" y="169"/>
                </a:lnTo>
                <a:lnTo>
                  <a:pt x="1417" y="175"/>
                </a:lnTo>
                <a:lnTo>
                  <a:pt x="1413" y="181"/>
                </a:lnTo>
                <a:lnTo>
                  <a:pt x="1407" y="187"/>
                </a:lnTo>
                <a:lnTo>
                  <a:pt x="1401" y="191"/>
                </a:lnTo>
                <a:lnTo>
                  <a:pt x="1397" y="197"/>
                </a:lnTo>
                <a:lnTo>
                  <a:pt x="1391" y="203"/>
                </a:lnTo>
                <a:lnTo>
                  <a:pt x="1385" y="209"/>
                </a:lnTo>
                <a:lnTo>
                  <a:pt x="1379" y="213"/>
                </a:lnTo>
                <a:lnTo>
                  <a:pt x="1373" y="219"/>
                </a:lnTo>
                <a:lnTo>
                  <a:pt x="1367" y="223"/>
                </a:lnTo>
                <a:lnTo>
                  <a:pt x="1359" y="229"/>
                </a:lnTo>
                <a:lnTo>
                  <a:pt x="1353" y="235"/>
                </a:lnTo>
                <a:lnTo>
                  <a:pt x="1345" y="237"/>
                </a:lnTo>
                <a:lnTo>
                  <a:pt x="1337" y="243"/>
                </a:lnTo>
                <a:lnTo>
                  <a:pt x="1329" y="249"/>
                </a:lnTo>
                <a:lnTo>
                  <a:pt x="1321" y="253"/>
                </a:lnTo>
                <a:lnTo>
                  <a:pt x="1313" y="257"/>
                </a:lnTo>
                <a:lnTo>
                  <a:pt x="1305" y="261"/>
                </a:lnTo>
                <a:lnTo>
                  <a:pt x="1297" y="267"/>
                </a:lnTo>
                <a:lnTo>
                  <a:pt x="1287" y="271"/>
                </a:lnTo>
                <a:lnTo>
                  <a:pt x="1279" y="275"/>
                </a:lnTo>
                <a:lnTo>
                  <a:pt x="1269" y="279"/>
                </a:lnTo>
                <a:lnTo>
                  <a:pt x="1261" y="283"/>
                </a:lnTo>
                <a:lnTo>
                  <a:pt x="1249" y="289"/>
                </a:lnTo>
                <a:lnTo>
                  <a:pt x="1241" y="291"/>
                </a:lnTo>
                <a:lnTo>
                  <a:pt x="1229" y="295"/>
                </a:lnTo>
                <a:lnTo>
                  <a:pt x="1219" y="301"/>
                </a:lnTo>
                <a:lnTo>
                  <a:pt x="1207" y="303"/>
                </a:lnTo>
                <a:lnTo>
                  <a:pt x="1197" y="307"/>
                </a:lnTo>
                <a:lnTo>
                  <a:pt x="1185" y="309"/>
                </a:lnTo>
                <a:lnTo>
                  <a:pt x="1173" y="313"/>
                </a:lnTo>
                <a:lnTo>
                  <a:pt x="1161" y="315"/>
                </a:lnTo>
                <a:lnTo>
                  <a:pt x="1147" y="319"/>
                </a:lnTo>
                <a:lnTo>
                  <a:pt x="1133" y="321"/>
                </a:lnTo>
                <a:lnTo>
                  <a:pt x="1121" y="325"/>
                </a:lnTo>
                <a:lnTo>
                  <a:pt x="1105" y="327"/>
                </a:lnTo>
                <a:lnTo>
                  <a:pt x="1092" y="329"/>
                </a:lnTo>
                <a:lnTo>
                  <a:pt x="1076" y="331"/>
                </a:lnTo>
                <a:lnTo>
                  <a:pt x="1062" y="333"/>
                </a:lnTo>
                <a:lnTo>
                  <a:pt x="1046" y="335"/>
                </a:lnTo>
                <a:lnTo>
                  <a:pt x="1030" y="335"/>
                </a:lnTo>
                <a:lnTo>
                  <a:pt x="1014" y="337"/>
                </a:lnTo>
                <a:lnTo>
                  <a:pt x="996" y="339"/>
                </a:lnTo>
                <a:lnTo>
                  <a:pt x="978" y="339"/>
                </a:lnTo>
                <a:lnTo>
                  <a:pt x="964" y="341"/>
                </a:lnTo>
                <a:lnTo>
                  <a:pt x="946" y="341"/>
                </a:lnTo>
                <a:lnTo>
                  <a:pt x="930" y="341"/>
                </a:lnTo>
                <a:lnTo>
                  <a:pt x="914" y="339"/>
                </a:lnTo>
                <a:lnTo>
                  <a:pt x="900" y="339"/>
                </a:lnTo>
                <a:lnTo>
                  <a:pt x="886" y="339"/>
                </a:lnTo>
                <a:lnTo>
                  <a:pt x="872" y="339"/>
                </a:lnTo>
                <a:lnTo>
                  <a:pt x="858" y="337"/>
                </a:lnTo>
                <a:lnTo>
                  <a:pt x="846" y="335"/>
                </a:lnTo>
                <a:lnTo>
                  <a:pt x="834" y="335"/>
                </a:lnTo>
                <a:lnTo>
                  <a:pt x="822" y="333"/>
                </a:lnTo>
                <a:lnTo>
                  <a:pt x="810" y="329"/>
                </a:lnTo>
                <a:lnTo>
                  <a:pt x="798" y="329"/>
                </a:lnTo>
                <a:lnTo>
                  <a:pt x="788" y="327"/>
                </a:lnTo>
                <a:lnTo>
                  <a:pt x="778" y="325"/>
                </a:lnTo>
                <a:lnTo>
                  <a:pt x="766" y="321"/>
                </a:lnTo>
                <a:lnTo>
                  <a:pt x="756" y="319"/>
                </a:lnTo>
                <a:lnTo>
                  <a:pt x="746" y="315"/>
                </a:lnTo>
                <a:lnTo>
                  <a:pt x="738" y="313"/>
                </a:lnTo>
                <a:lnTo>
                  <a:pt x="728" y="309"/>
                </a:lnTo>
                <a:lnTo>
                  <a:pt x="718" y="307"/>
                </a:lnTo>
                <a:lnTo>
                  <a:pt x="710" y="303"/>
                </a:lnTo>
                <a:lnTo>
                  <a:pt x="702" y="301"/>
                </a:lnTo>
                <a:lnTo>
                  <a:pt x="693" y="297"/>
                </a:lnTo>
                <a:lnTo>
                  <a:pt x="687" y="293"/>
                </a:lnTo>
                <a:lnTo>
                  <a:pt x="679" y="289"/>
                </a:lnTo>
                <a:lnTo>
                  <a:pt x="671" y="287"/>
                </a:lnTo>
                <a:lnTo>
                  <a:pt x="665" y="281"/>
                </a:lnTo>
                <a:lnTo>
                  <a:pt x="657" y="279"/>
                </a:lnTo>
                <a:lnTo>
                  <a:pt x="651" y="275"/>
                </a:lnTo>
                <a:lnTo>
                  <a:pt x="645" y="271"/>
                </a:lnTo>
                <a:lnTo>
                  <a:pt x="637" y="267"/>
                </a:lnTo>
                <a:lnTo>
                  <a:pt x="631" y="261"/>
                </a:lnTo>
                <a:lnTo>
                  <a:pt x="623" y="257"/>
                </a:lnTo>
                <a:lnTo>
                  <a:pt x="617" y="255"/>
                </a:lnTo>
                <a:lnTo>
                  <a:pt x="611" y="249"/>
                </a:lnTo>
                <a:lnTo>
                  <a:pt x="605" y="245"/>
                </a:lnTo>
                <a:lnTo>
                  <a:pt x="599" y="241"/>
                </a:lnTo>
                <a:lnTo>
                  <a:pt x="593" y="235"/>
                </a:lnTo>
                <a:lnTo>
                  <a:pt x="587" y="233"/>
                </a:lnTo>
                <a:lnTo>
                  <a:pt x="581" y="229"/>
                </a:lnTo>
                <a:lnTo>
                  <a:pt x="573" y="223"/>
                </a:lnTo>
                <a:lnTo>
                  <a:pt x="569" y="219"/>
                </a:lnTo>
                <a:lnTo>
                  <a:pt x="561" y="215"/>
                </a:lnTo>
                <a:lnTo>
                  <a:pt x="557" y="211"/>
                </a:lnTo>
                <a:lnTo>
                  <a:pt x="551" y="207"/>
                </a:lnTo>
                <a:lnTo>
                  <a:pt x="545" y="203"/>
                </a:lnTo>
                <a:lnTo>
                  <a:pt x="539" y="199"/>
                </a:lnTo>
                <a:lnTo>
                  <a:pt x="533" y="195"/>
                </a:lnTo>
                <a:lnTo>
                  <a:pt x="525" y="191"/>
                </a:lnTo>
                <a:lnTo>
                  <a:pt x="519" y="187"/>
                </a:lnTo>
                <a:lnTo>
                  <a:pt x="513" y="183"/>
                </a:lnTo>
                <a:lnTo>
                  <a:pt x="507" y="179"/>
                </a:lnTo>
                <a:lnTo>
                  <a:pt x="499" y="175"/>
                </a:lnTo>
                <a:lnTo>
                  <a:pt x="495" y="171"/>
                </a:lnTo>
                <a:lnTo>
                  <a:pt x="487" y="169"/>
                </a:lnTo>
                <a:lnTo>
                  <a:pt x="479" y="165"/>
                </a:lnTo>
                <a:lnTo>
                  <a:pt x="471" y="161"/>
                </a:lnTo>
                <a:lnTo>
                  <a:pt x="465" y="157"/>
                </a:lnTo>
                <a:lnTo>
                  <a:pt x="455" y="155"/>
                </a:lnTo>
                <a:lnTo>
                  <a:pt x="449" y="151"/>
                </a:lnTo>
                <a:lnTo>
                  <a:pt x="441" y="149"/>
                </a:lnTo>
                <a:lnTo>
                  <a:pt x="433" y="147"/>
                </a:lnTo>
                <a:lnTo>
                  <a:pt x="423" y="143"/>
                </a:lnTo>
                <a:lnTo>
                  <a:pt x="415" y="141"/>
                </a:lnTo>
                <a:lnTo>
                  <a:pt x="407" y="139"/>
                </a:lnTo>
                <a:lnTo>
                  <a:pt x="399" y="137"/>
                </a:lnTo>
                <a:lnTo>
                  <a:pt x="389" y="135"/>
                </a:lnTo>
                <a:lnTo>
                  <a:pt x="381" y="133"/>
                </a:lnTo>
                <a:lnTo>
                  <a:pt x="373" y="131"/>
                </a:lnTo>
                <a:lnTo>
                  <a:pt x="363" y="129"/>
                </a:lnTo>
                <a:lnTo>
                  <a:pt x="355" y="129"/>
                </a:lnTo>
                <a:lnTo>
                  <a:pt x="347" y="127"/>
                </a:lnTo>
                <a:lnTo>
                  <a:pt x="337" y="125"/>
                </a:lnTo>
                <a:lnTo>
                  <a:pt x="329" y="125"/>
                </a:lnTo>
                <a:lnTo>
                  <a:pt x="323" y="123"/>
                </a:lnTo>
                <a:lnTo>
                  <a:pt x="315" y="123"/>
                </a:lnTo>
                <a:lnTo>
                  <a:pt x="307" y="123"/>
                </a:lnTo>
                <a:lnTo>
                  <a:pt x="299" y="123"/>
                </a:lnTo>
                <a:lnTo>
                  <a:pt x="290" y="123"/>
                </a:lnTo>
                <a:lnTo>
                  <a:pt x="284" y="121"/>
                </a:lnTo>
                <a:lnTo>
                  <a:pt x="274" y="121"/>
                </a:lnTo>
                <a:lnTo>
                  <a:pt x="266" y="121"/>
                </a:lnTo>
                <a:lnTo>
                  <a:pt x="258" y="121"/>
                </a:lnTo>
                <a:lnTo>
                  <a:pt x="250" y="121"/>
                </a:lnTo>
                <a:lnTo>
                  <a:pt x="244" y="121"/>
                </a:lnTo>
                <a:lnTo>
                  <a:pt x="236" y="123"/>
                </a:lnTo>
                <a:lnTo>
                  <a:pt x="228" y="123"/>
                </a:lnTo>
                <a:lnTo>
                  <a:pt x="220" y="123"/>
                </a:lnTo>
                <a:lnTo>
                  <a:pt x="212" y="123"/>
                </a:lnTo>
                <a:lnTo>
                  <a:pt x="204" y="123"/>
                </a:lnTo>
                <a:lnTo>
                  <a:pt x="198" y="123"/>
                </a:lnTo>
                <a:lnTo>
                  <a:pt x="190" y="123"/>
                </a:lnTo>
                <a:lnTo>
                  <a:pt x="184" y="123"/>
                </a:lnTo>
                <a:lnTo>
                  <a:pt x="178" y="125"/>
                </a:lnTo>
                <a:lnTo>
                  <a:pt x="170" y="125"/>
                </a:lnTo>
                <a:lnTo>
                  <a:pt x="162" y="127"/>
                </a:lnTo>
                <a:lnTo>
                  <a:pt x="156" y="127"/>
                </a:lnTo>
                <a:lnTo>
                  <a:pt x="150" y="129"/>
                </a:lnTo>
                <a:lnTo>
                  <a:pt x="142" y="129"/>
                </a:lnTo>
                <a:lnTo>
                  <a:pt x="136" y="129"/>
                </a:lnTo>
                <a:lnTo>
                  <a:pt x="130" y="129"/>
                </a:lnTo>
                <a:lnTo>
                  <a:pt x="124" y="131"/>
                </a:lnTo>
                <a:lnTo>
                  <a:pt x="118" y="131"/>
                </a:lnTo>
                <a:lnTo>
                  <a:pt x="112" y="133"/>
                </a:lnTo>
                <a:lnTo>
                  <a:pt x="104" y="133"/>
                </a:lnTo>
                <a:lnTo>
                  <a:pt x="100" y="135"/>
                </a:lnTo>
                <a:lnTo>
                  <a:pt x="94" y="135"/>
                </a:lnTo>
                <a:lnTo>
                  <a:pt x="88" y="137"/>
                </a:lnTo>
                <a:lnTo>
                  <a:pt x="84" y="137"/>
                </a:lnTo>
                <a:lnTo>
                  <a:pt x="78" y="139"/>
                </a:lnTo>
                <a:lnTo>
                  <a:pt x="72" y="139"/>
                </a:lnTo>
                <a:lnTo>
                  <a:pt x="68" y="139"/>
                </a:lnTo>
                <a:lnTo>
                  <a:pt x="64" y="141"/>
                </a:lnTo>
                <a:lnTo>
                  <a:pt x="58" y="141"/>
                </a:lnTo>
                <a:lnTo>
                  <a:pt x="52" y="143"/>
                </a:lnTo>
                <a:lnTo>
                  <a:pt x="48" y="143"/>
                </a:lnTo>
                <a:lnTo>
                  <a:pt x="46" y="143"/>
                </a:lnTo>
                <a:lnTo>
                  <a:pt x="40" y="143"/>
                </a:lnTo>
                <a:lnTo>
                  <a:pt x="32" y="145"/>
                </a:lnTo>
                <a:lnTo>
                  <a:pt x="26" y="145"/>
                </a:lnTo>
                <a:lnTo>
                  <a:pt x="18" y="147"/>
                </a:lnTo>
                <a:lnTo>
                  <a:pt x="14" y="147"/>
                </a:lnTo>
                <a:lnTo>
                  <a:pt x="10" y="147"/>
                </a:lnTo>
                <a:lnTo>
                  <a:pt x="6" y="145"/>
                </a:lnTo>
                <a:lnTo>
                  <a:pt x="2" y="143"/>
                </a:lnTo>
                <a:lnTo>
                  <a:pt x="0" y="139"/>
                </a:lnTo>
                <a:lnTo>
                  <a:pt x="4" y="133"/>
                </a:lnTo>
                <a:lnTo>
                  <a:pt x="8" y="127"/>
                </a:lnTo>
                <a:lnTo>
                  <a:pt x="16" y="119"/>
                </a:lnTo>
                <a:lnTo>
                  <a:pt x="18" y="117"/>
                </a:lnTo>
                <a:lnTo>
                  <a:pt x="24" y="111"/>
                </a:lnTo>
                <a:lnTo>
                  <a:pt x="30" y="109"/>
                </a:lnTo>
                <a:lnTo>
                  <a:pt x="36" y="103"/>
                </a:lnTo>
                <a:lnTo>
                  <a:pt x="40" y="99"/>
                </a:lnTo>
                <a:lnTo>
                  <a:pt x="46" y="97"/>
                </a:lnTo>
                <a:lnTo>
                  <a:pt x="52" y="91"/>
                </a:lnTo>
                <a:lnTo>
                  <a:pt x="58" y="89"/>
                </a:lnTo>
                <a:lnTo>
                  <a:pt x="62" y="83"/>
                </a:lnTo>
                <a:lnTo>
                  <a:pt x="66" y="81"/>
                </a:lnTo>
                <a:lnTo>
                  <a:pt x="72" y="77"/>
                </a:lnTo>
                <a:lnTo>
                  <a:pt x="78" y="75"/>
                </a:lnTo>
                <a:lnTo>
                  <a:pt x="82" y="71"/>
                </a:lnTo>
                <a:lnTo>
                  <a:pt x="86" y="69"/>
                </a:lnTo>
                <a:lnTo>
                  <a:pt x="90" y="65"/>
                </a:lnTo>
                <a:lnTo>
                  <a:pt x="92" y="63"/>
                </a:lnTo>
                <a:lnTo>
                  <a:pt x="98" y="61"/>
                </a:lnTo>
                <a:close/>
              </a:path>
            </a:pathLst>
          </a:custGeom>
          <a:solidFill>
            <a:srgbClr val="006600"/>
          </a:solidFill>
          <a:ln w="9525">
            <a:noFill/>
            <a:round/>
            <a:headEnd/>
            <a:tailEnd/>
          </a:ln>
        </p:spPr>
        <p:txBody>
          <a:bodyPr/>
          <a:lstStyle/>
          <a:p>
            <a:endParaRPr lang="he-IL"/>
          </a:p>
        </p:txBody>
      </p:sp>
      <p:sp>
        <p:nvSpPr>
          <p:cNvPr id="8" name="Freeform 12"/>
          <p:cNvSpPr>
            <a:spLocks/>
          </p:cNvSpPr>
          <p:nvPr/>
        </p:nvSpPr>
        <p:spPr bwMode="auto">
          <a:xfrm rot="1060111">
            <a:off x="2280718" y="3456312"/>
            <a:ext cx="5567258" cy="864612"/>
          </a:xfrm>
          <a:custGeom>
            <a:avLst/>
            <a:gdLst>
              <a:gd name="T0" fmla="*/ 76 w 1441"/>
              <a:gd name="T1" fmla="*/ 116 h 292"/>
              <a:gd name="T2" fmla="*/ 166 w 1441"/>
              <a:gd name="T3" fmla="*/ 76 h 292"/>
              <a:gd name="T4" fmla="*/ 256 w 1441"/>
              <a:gd name="T5" fmla="*/ 56 h 292"/>
              <a:gd name="T6" fmla="*/ 341 w 1441"/>
              <a:gd name="T7" fmla="*/ 56 h 292"/>
              <a:gd name="T8" fmla="*/ 423 w 1441"/>
              <a:gd name="T9" fmla="*/ 70 h 292"/>
              <a:gd name="T10" fmla="*/ 501 w 1441"/>
              <a:gd name="T11" fmla="*/ 96 h 292"/>
              <a:gd name="T12" fmla="*/ 575 w 1441"/>
              <a:gd name="T13" fmla="*/ 128 h 292"/>
              <a:gd name="T14" fmla="*/ 645 w 1441"/>
              <a:gd name="T15" fmla="*/ 166 h 292"/>
              <a:gd name="T16" fmla="*/ 706 w 1441"/>
              <a:gd name="T17" fmla="*/ 202 h 292"/>
              <a:gd name="T18" fmla="*/ 764 w 1441"/>
              <a:gd name="T19" fmla="*/ 234 h 292"/>
              <a:gd name="T20" fmla="*/ 816 w 1441"/>
              <a:gd name="T21" fmla="*/ 260 h 292"/>
              <a:gd name="T22" fmla="*/ 862 w 1441"/>
              <a:gd name="T23" fmla="*/ 278 h 292"/>
              <a:gd name="T24" fmla="*/ 908 w 1441"/>
              <a:gd name="T25" fmla="*/ 288 h 292"/>
              <a:gd name="T26" fmla="*/ 954 w 1441"/>
              <a:gd name="T27" fmla="*/ 292 h 292"/>
              <a:gd name="T28" fmla="*/ 998 w 1441"/>
              <a:gd name="T29" fmla="*/ 288 h 292"/>
              <a:gd name="T30" fmla="*/ 1044 w 1441"/>
              <a:gd name="T31" fmla="*/ 282 h 292"/>
              <a:gd name="T32" fmla="*/ 1085 w 1441"/>
              <a:gd name="T33" fmla="*/ 274 h 292"/>
              <a:gd name="T34" fmla="*/ 1129 w 1441"/>
              <a:gd name="T35" fmla="*/ 260 h 292"/>
              <a:gd name="T36" fmla="*/ 1173 w 1441"/>
              <a:gd name="T37" fmla="*/ 248 h 292"/>
              <a:gd name="T38" fmla="*/ 1217 w 1441"/>
              <a:gd name="T39" fmla="*/ 236 h 292"/>
              <a:gd name="T40" fmla="*/ 1263 w 1441"/>
              <a:gd name="T41" fmla="*/ 224 h 292"/>
              <a:gd name="T42" fmla="*/ 1307 w 1441"/>
              <a:gd name="T43" fmla="*/ 214 h 292"/>
              <a:gd name="T44" fmla="*/ 1347 w 1441"/>
              <a:gd name="T45" fmla="*/ 204 h 292"/>
              <a:gd name="T46" fmla="*/ 1375 w 1441"/>
              <a:gd name="T47" fmla="*/ 194 h 292"/>
              <a:gd name="T48" fmla="*/ 1411 w 1441"/>
              <a:gd name="T49" fmla="*/ 176 h 292"/>
              <a:gd name="T50" fmla="*/ 1435 w 1441"/>
              <a:gd name="T51" fmla="*/ 156 h 292"/>
              <a:gd name="T52" fmla="*/ 1433 w 1441"/>
              <a:gd name="T53" fmla="*/ 146 h 292"/>
              <a:gd name="T54" fmla="*/ 1399 w 1441"/>
              <a:gd name="T55" fmla="*/ 150 h 292"/>
              <a:gd name="T56" fmla="*/ 1369 w 1441"/>
              <a:gd name="T57" fmla="*/ 156 h 292"/>
              <a:gd name="T58" fmla="*/ 1335 w 1441"/>
              <a:gd name="T59" fmla="*/ 162 h 292"/>
              <a:gd name="T60" fmla="*/ 1291 w 1441"/>
              <a:gd name="T61" fmla="*/ 170 h 292"/>
              <a:gd name="T62" fmla="*/ 1245 w 1441"/>
              <a:gd name="T63" fmla="*/ 180 h 292"/>
              <a:gd name="T64" fmla="*/ 1195 w 1441"/>
              <a:gd name="T65" fmla="*/ 190 h 292"/>
              <a:gd name="T66" fmla="*/ 1145 w 1441"/>
              <a:gd name="T67" fmla="*/ 202 h 292"/>
              <a:gd name="T68" fmla="*/ 1093 w 1441"/>
              <a:gd name="T69" fmla="*/ 214 h 292"/>
              <a:gd name="T70" fmla="*/ 1042 w 1441"/>
              <a:gd name="T71" fmla="*/ 226 h 292"/>
              <a:gd name="T72" fmla="*/ 994 w 1441"/>
              <a:gd name="T73" fmla="*/ 236 h 292"/>
              <a:gd name="T74" fmla="*/ 952 w 1441"/>
              <a:gd name="T75" fmla="*/ 240 h 292"/>
              <a:gd name="T76" fmla="*/ 918 w 1441"/>
              <a:gd name="T77" fmla="*/ 242 h 292"/>
              <a:gd name="T78" fmla="*/ 888 w 1441"/>
              <a:gd name="T79" fmla="*/ 238 h 292"/>
              <a:gd name="T80" fmla="*/ 854 w 1441"/>
              <a:gd name="T81" fmla="*/ 228 h 292"/>
              <a:gd name="T82" fmla="*/ 818 w 1441"/>
              <a:gd name="T83" fmla="*/ 210 h 292"/>
              <a:gd name="T84" fmla="*/ 782 w 1441"/>
              <a:gd name="T85" fmla="*/ 186 h 292"/>
              <a:gd name="T86" fmla="*/ 756 w 1441"/>
              <a:gd name="T87" fmla="*/ 166 h 292"/>
              <a:gd name="T88" fmla="*/ 726 w 1441"/>
              <a:gd name="T89" fmla="*/ 142 h 292"/>
              <a:gd name="T90" fmla="*/ 694 w 1441"/>
              <a:gd name="T91" fmla="*/ 118 h 292"/>
              <a:gd name="T92" fmla="*/ 661 w 1441"/>
              <a:gd name="T93" fmla="*/ 96 h 292"/>
              <a:gd name="T94" fmla="*/ 629 w 1441"/>
              <a:gd name="T95" fmla="*/ 76 h 292"/>
              <a:gd name="T96" fmla="*/ 593 w 1441"/>
              <a:gd name="T97" fmla="*/ 56 h 292"/>
              <a:gd name="T98" fmla="*/ 555 w 1441"/>
              <a:gd name="T99" fmla="*/ 40 h 292"/>
              <a:gd name="T100" fmla="*/ 513 w 1441"/>
              <a:gd name="T101" fmla="*/ 26 h 292"/>
              <a:gd name="T102" fmla="*/ 469 w 1441"/>
              <a:gd name="T103" fmla="*/ 14 h 292"/>
              <a:gd name="T104" fmla="*/ 421 w 1441"/>
              <a:gd name="T105" fmla="*/ 6 h 292"/>
              <a:gd name="T106" fmla="*/ 369 w 1441"/>
              <a:gd name="T107" fmla="*/ 2 h 292"/>
              <a:gd name="T108" fmla="*/ 311 w 1441"/>
              <a:gd name="T109" fmla="*/ 0 h 292"/>
              <a:gd name="T110" fmla="*/ 248 w 1441"/>
              <a:gd name="T111" fmla="*/ 2 h 292"/>
              <a:gd name="T112" fmla="*/ 190 w 1441"/>
              <a:gd name="T113" fmla="*/ 12 h 292"/>
              <a:gd name="T114" fmla="*/ 140 w 1441"/>
              <a:gd name="T115" fmla="*/ 26 h 292"/>
              <a:gd name="T116" fmla="*/ 102 w 1441"/>
              <a:gd name="T117" fmla="*/ 44 h 292"/>
              <a:gd name="T118" fmla="*/ 70 w 1441"/>
              <a:gd name="T119" fmla="*/ 64 h 292"/>
              <a:gd name="T120" fmla="*/ 36 w 1441"/>
              <a:gd name="T121" fmla="*/ 98 h 292"/>
              <a:gd name="T122" fmla="*/ 10 w 1441"/>
              <a:gd name="T123" fmla="*/ 138 h 292"/>
              <a:gd name="T124" fmla="*/ 0 w 1441"/>
              <a:gd name="T125" fmla="*/ 166 h 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1"/>
              <a:gd name="T190" fmla="*/ 0 h 292"/>
              <a:gd name="T191" fmla="*/ 1441 w 1441"/>
              <a:gd name="T192" fmla="*/ 292 h 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1" h="292">
                <a:moveTo>
                  <a:pt x="0" y="168"/>
                </a:moveTo>
                <a:lnTo>
                  <a:pt x="14" y="156"/>
                </a:lnTo>
                <a:lnTo>
                  <a:pt x="30" y="144"/>
                </a:lnTo>
                <a:lnTo>
                  <a:pt x="46" y="134"/>
                </a:lnTo>
                <a:lnTo>
                  <a:pt x="60" y="124"/>
                </a:lnTo>
                <a:lnTo>
                  <a:pt x="76" y="116"/>
                </a:lnTo>
                <a:lnTo>
                  <a:pt x="92" y="108"/>
                </a:lnTo>
                <a:lnTo>
                  <a:pt x="106" y="100"/>
                </a:lnTo>
                <a:lnTo>
                  <a:pt x="124" y="94"/>
                </a:lnTo>
                <a:lnTo>
                  <a:pt x="138" y="86"/>
                </a:lnTo>
                <a:lnTo>
                  <a:pt x="152" y="82"/>
                </a:lnTo>
                <a:lnTo>
                  <a:pt x="166" y="76"/>
                </a:lnTo>
                <a:lnTo>
                  <a:pt x="182" y="72"/>
                </a:lnTo>
                <a:lnTo>
                  <a:pt x="198" y="68"/>
                </a:lnTo>
                <a:lnTo>
                  <a:pt x="212" y="64"/>
                </a:lnTo>
                <a:lnTo>
                  <a:pt x="226" y="62"/>
                </a:lnTo>
                <a:lnTo>
                  <a:pt x="242" y="60"/>
                </a:lnTo>
                <a:lnTo>
                  <a:pt x="256" y="56"/>
                </a:lnTo>
                <a:lnTo>
                  <a:pt x="271" y="56"/>
                </a:lnTo>
                <a:lnTo>
                  <a:pt x="283" y="56"/>
                </a:lnTo>
                <a:lnTo>
                  <a:pt x="297" y="56"/>
                </a:lnTo>
                <a:lnTo>
                  <a:pt x="311" y="56"/>
                </a:lnTo>
                <a:lnTo>
                  <a:pt x="327" y="56"/>
                </a:lnTo>
                <a:lnTo>
                  <a:pt x="341" y="56"/>
                </a:lnTo>
                <a:lnTo>
                  <a:pt x="355" y="58"/>
                </a:lnTo>
                <a:lnTo>
                  <a:pt x="369" y="60"/>
                </a:lnTo>
                <a:lnTo>
                  <a:pt x="383" y="62"/>
                </a:lnTo>
                <a:lnTo>
                  <a:pt x="397" y="64"/>
                </a:lnTo>
                <a:lnTo>
                  <a:pt x="409" y="68"/>
                </a:lnTo>
                <a:lnTo>
                  <a:pt x="423" y="70"/>
                </a:lnTo>
                <a:lnTo>
                  <a:pt x="437" y="76"/>
                </a:lnTo>
                <a:lnTo>
                  <a:pt x="449" y="80"/>
                </a:lnTo>
                <a:lnTo>
                  <a:pt x="463" y="84"/>
                </a:lnTo>
                <a:lnTo>
                  <a:pt x="475" y="88"/>
                </a:lnTo>
                <a:lnTo>
                  <a:pt x="489" y="92"/>
                </a:lnTo>
                <a:lnTo>
                  <a:pt x="501" y="96"/>
                </a:lnTo>
                <a:lnTo>
                  <a:pt x="515" y="102"/>
                </a:lnTo>
                <a:lnTo>
                  <a:pt x="527" y="106"/>
                </a:lnTo>
                <a:lnTo>
                  <a:pt x="539" y="112"/>
                </a:lnTo>
                <a:lnTo>
                  <a:pt x="551" y="118"/>
                </a:lnTo>
                <a:lnTo>
                  <a:pt x="563" y="124"/>
                </a:lnTo>
                <a:lnTo>
                  <a:pt x="575" y="128"/>
                </a:lnTo>
                <a:lnTo>
                  <a:pt x="587" y="136"/>
                </a:lnTo>
                <a:lnTo>
                  <a:pt x="599" y="142"/>
                </a:lnTo>
                <a:lnTo>
                  <a:pt x="611" y="148"/>
                </a:lnTo>
                <a:lnTo>
                  <a:pt x="621" y="154"/>
                </a:lnTo>
                <a:lnTo>
                  <a:pt x="633" y="160"/>
                </a:lnTo>
                <a:lnTo>
                  <a:pt x="645" y="166"/>
                </a:lnTo>
                <a:lnTo>
                  <a:pt x="655" y="172"/>
                </a:lnTo>
                <a:lnTo>
                  <a:pt x="664" y="178"/>
                </a:lnTo>
                <a:lnTo>
                  <a:pt x="674" y="184"/>
                </a:lnTo>
                <a:lnTo>
                  <a:pt x="686" y="190"/>
                </a:lnTo>
                <a:lnTo>
                  <a:pt x="696" y="196"/>
                </a:lnTo>
                <a:lnTo>
                  <a:pt x="706" y="202"/>
                </a:lnTo>
                <a:lnTo>
                  <a:pt x="716" y="208"/>
                </a:lnTo>
                <a:lnTo>
                  <a:pt x="726" y="214"/>
                </a:lnTo>
                <a:lnTo>
                  <a:pt x="736" y="220"/>
                </a:lnTo>
                <a:lnTo>
                  <a:pt x="746" y="224"/>
                </a:lnTo>
                <a:lnTo>
                  <a:pt x="754" y="230"/>
                </a:lnTo>
                <a:lnTo>
                  <a:pt x="764" y="234"/>
                </a:lnTo>
                <a:lnTo>
                  <a:pt x="772" y="240"/>
                </a:lnTo>
                <a:lnTo>
                  <a:pt x="782" y="244"/>
                </a:lnTo>
                <a:lnTo>
                  <a:pt x="790" y="248"/>
                </a:lnTo>
                <a:lnTo>
                  <a:pt x="800" y="254"/>
                </a:lnTo>
                <a:lnTo>
                  <a:pt x="808" y="258"/>
                </a:lnTo>
                <a:lnTo>
                  <a:pt x="816" y="260"/>
                </a:lnTo>
                <a:lnTo>
                  <a:pt x="824" y="264"/>
                </a:lnTo>
                <a:lnTo>
                  <a:pt x="832" y="268"/>
                </a:lnTo>
                <a:lnTo>
                  <a:pt x="838" y="272"/>
                </a:lnTo>
                <a:lnTo>
                  <a:pt x="846" y="274"/>
                </a:lnTo>
                <a:lnTo>
                  <a:pt x="854" y="276"/>
                </a:lnTo>
                <a:lnTo>
                  <a:pt x="862" y="278"/>
                </a:lnTo>
                <a:lnTo>
                  <a:pt x="870" y="280"/>
                </a:lnTo>
                <a:lnTo>
                  <a:pt x="878" y="282"/>
                </a:lnTo>
                <a:lnTo>
                  <a:pt x="886" y="284"/>
                </a:lnTo>
                <a:lnTo>
                  <a:pt x="892" y="286"/>
                </a:lnTo>
                <a:lnTo>
                  <a:pt x="900" y="288"/>
                </a:lnTo>
                <a:lnTo>
                  <a:pt x="908" y="288"/>
                </a:lnTo>
                <a:lnTo>
                  <a:pt x="916" y="288"/>
                </a:lnTo>
                <a:lnTo>
                  <a:pt x="924" y="290"/>
                </a:lnTo>
                <a:lnTo>
                  <a:pt x="932" y="292"/>
                </a:lnTo>
                <a:lnTo>
                  <a:pt x="938" y="292"/>
                </a:lnTo>
                <a:lnTo>
                  <a:pt x="946" y="292"/>
                </a:lnTo>
                <a:lnTo>
                  <a:pt x="954" y="292"/>
                </a:lnTo>
                <a:lnTo>
                  <a:pt x="962" y="292"/>
                </a:lnTo>
                <a:lnTo>
                  <a:pt x="968" y="292"/>
                </a:lnTo>
                <a:lnTo>
                  <a:pt x="976" y="292"/>
                </a:lnTo>
                <a:lnTo>
                  <a:pt x="984" y="290"/>
                </a:lnTo>
                <a:lnTo>
                  <a:pt x="992" y="290"/>
                </a:lnTo>
                <a:lnTo>
                  <a:pt x="998" y="288"/>
                </a:lnTo>
                <a:lnTo>
                  <a:pt x="1004" y="288"/>
                </a:lnTo>
                <a:lnTo>
                  <a:pt x="1012" y="288"/>
                </a:lnTo>
                <a:lnTo>
                  <a:pt x="1020" y="288"/>
                </a:lnTo>
                <a:lnTo>
                  <a:pt x="1028" y="286"/>
                </a:lnTo>
                <a:lnTo>
                  <a:pt x="1036" y="284"/>
                </a:lnTo>
                <a:lnTo>
                  <a:pt x="1044" y="282"/>
                </a:lnTo>
                <a:lnTo>
                  <a:pt x="1050" y="282"/>
                </a:lnTo>
                <a:lnTo>
                  <a:pt x="1058" y="280"/>
                </a:lnTo>
                <a:lnTo>
                  <a:pt x="1064" y="278"/>
                </a:lnTo>
                <a:lnTo>
                  <a:pt x="1069" y="276"/>
                </a:lnTo>
                <a:lnTo>
                  <a:pt x="1077" y="274"/>
                </a:lnTo>
                <a:lnTo>
                  <a:pt x="1085" y="274"/>
                </a:lnTo>
                <a:lnTo>
                  <a:pt x="1093" y="272"/>
                </a:lnTo>
                <a:lnTo>
                  <a:pt x="1101" y="268"/>
                </a:lnTo>
                <a:lnTo>
                  <a:pt x="1109" y="268"/>
                </a:lnTo>
                <a:lnTo>
                  <a:pt x="1115" y="266"/>
                </a:lnTo>
                <a:lnTo>
                  <a:pt x="1123" y="262"/>
                </a:lnTo>
                <a:lnTo>
                  <a:pt x="1129" y="260"/>
                </a:lnTo>
                <a:lnTo>
                  <a:pt x="1137" y="260"/>
                </a:lnTo>
                <a:lnTo>
                  <a:pt x="1143" y="256"/>
                </a:lnTo>
                <a:lnTo>
                  <a:pt x="1151" y="254"/>
                </a:lnTo>
                <a:lnTo>
                  <a:pt x="1159" y="252"/>
                </a:lnTo>
                <a:lnTo>
                  <a:pt x="1167" y="250"/>
                </a:lnTo>
                <a:lnTo>
                  <a:pt x="1173" y="248"/>
                </a:lnTo>
                <a:lnTo>
                  <a:pt x="1181" y="246"/>
                </a:lnTo>
                <a:lnTo>
                  <a:pt x="1189" y="244"/>
                </a:lnTo>
                <a:lnTo>
                  <a:pt x="1195" y="242"/>
                </a:lnTo>
                <a:lnTo>
                  <a:pt x="1201" y="240"/>
                </a:lnTo>
                <a:lnTo>
                  <a:pt x="1209" y="238"/>
                </a:lnTo>
                <a:lnTo>
                  <a:pt x="1217" y="236"/>
                </a:lnTo>
                <a:lnTo>
                  <a:pt x="1225" y="234"/>
                </a:lnTo>
                <a:lnTo>
                  <a:pt x="1233" y="232"/>
                </a:lnTo>
                <a:lnTo>
                  <a:pt x="1241" y="230"/>
                </a:lnTo>
                <a:lnTo>
                  <a:pt x="1249" y="228"/>
                </a:lnTo>
                <a:lnTo>
                  <a:pt x="1255" y="226"/>
                </a:lnTo>
                <a:lnTo>
                  <a:pt x="1263" y="224"/>
                </a:lnTo>
                <a:lnTo>
                  <a:pt x="1271" y="222"/>
                </a:lnTo>
                <a:lnTo>
                  <a:pt x="1279" y="220"/>
                </a:lnTo>
                <a:lnTo>
                  <a:pt x="1287" y="220"/>
                </a:lnTo>
                <a:lnTo>
                  <a:pt x="1295" y="218"/>
                </a:lnTo>
                <a:lnTo>
                  <a:pt x="1301" y="216"/>
                </a:lnTo>
                <a:lnTo>
                  <a:pt x="1307" y="214"/>
                </a:lnTo>
                <a:lnTo>
                  <a:pt x="1315" y="212"/>
                </a:lnTo>
                <a:lnTo>
                  <a:pt x="1321" y="210"/>
                </a:lnTo>
                <a:lnTo>
                  <a:pt x="1327" y="208"/>
                </a:lnTo>
                <a:lnTo>
                  <a:pt x="1335" y="208"/>
                </a:lnTo>
                <a:lnTo>
                  <a:pt x="1341" y="206"/>
                </a:lnTo>
                <a:lnTo>
                  <a:pt x="1347" y="204"/>
                </a:lnTo>
                <a:lnTo>
                  <a:pt x="1351" y="202"/>
                </a:lnTo>
                <a:lnTo>
                  <a:pt x="1355" y="202"/>
                </a:lnTo>
                <a:lnTo>
                  <a:pt x="1361" y="200"/>
                </a:lnTo>
                <a:lnTo>
                  <a:pt x="1365" y="196"/>
                </a:lnTo>
                <a:lnTo>
                  <a:pt x="1369" y="194"/>
                </a:lnTo>
                <a:lnTo>
                  <a:pt x="1375" y="194"/>
                </a:lnTo>
                <a:lnTo>
                  <a:pt x="1379" y="194"/>
                </a:lnTo>
                <a:lnTo>
                  <a:pt x="1387" y="188"/>
                </a:lnTo>
                <a:lnTo>
                  <a:pt x="1393" y="186"/>
                </a:lnTo>
                <a:lnTo>
                  <a:pt x="1401" y="182"/>
                </a:lnTo>
                <a:lnTo>
                  <a:pt x="1407" y="180"/>
                </a:lnTo>
                <a:lnTo>
                  <a:pt x="1411" y="176"/>
                </a:lnTo>
                <a:lnTo>
                  <a:pt x="1415" y="174"/>
                </a:lnTo>
                <a:lnTo>
                  <a:pt x="1421" y="172"/>
                </a:lnTo>
                <a:lnTo>
                  <a:pt x="1425" y="168"/>
                </a:lnTo>
                <a:lnTo>
                  <a:pt x="1429" y="164"/>
                </a:lnTo>
                <a:lnTo>
                  <a:pt x="1433" y="160"/>
                </a:lnTo>
                <a:lnTo>
                  <a:pt x="1435" y="156"/>
                </a:lnTo>
                <a:lnTo>
                  <a:pt x="1439" y="152"/>
                </a:lnTo>
                <a:lnTo>
                  <a:pt x="1439" y="148"/>
                </a:lnTo>
                <a:lnTo>
                  <a:pt x="1441" y="146"/>
                </a:lnTo>
                <a:lnTo>
                  <a:pt x="1439" y="146"/>
                </a:lnTo>
                <a:lnTo>
                  <a:pt x="1437" y="146"/>
                </a:lnTo>
                <a:lnTo>
                  <a:pt x="1433" y="146"/>
                </a:lnTo>
                <a:lnTo>
                  <a:pt x="1429" y="146"/>
                </a:lnTo>
                <a:lnTo>
                  <a:pt x="1425" y="146"/>
                </a:lnTo>
                <a:lnTo>
                  <a:pt x="1419" y="148"/>
                </a:lnTo>
                <a:lnTo>
                  <a:pt x="1411" y="148"/>
                </a:lnTo>
                <a:lnTo>
                  <a:pt x="1405" y="150"/>
                </a:lnTo>
                <a:lnTo>
                  <a:pt x="1399" y="150"/>
                </a:lnTo>
                <a:lnTo>
                  <a:pt x="1393" y="152"/>
                </a:lnTo>
                <a:lnTo>
                  <a:pt x="1389" y="152"/>
                </a:lnTo>
                <a:lnTo>
                  <a:pt x="1385" y="154"/>
                </a:lnTo>
                <a:lnTo>
                  <a:pt x="1381" y="154"/>
                </a:lnTo>
                <a:lnTo>
                  <a:pt x="1375" y="156"/>
                </a:lnTo>
                <a:lnTo>
                  <a:pt x="1369" y="156"/>
                </a:lnTo>
                <a:lnTo>
                  <a:pt x="1365" y="158"/>
                </a:lnTo>
                <a:lnTo>
                  <a:pt x="1359" y="158"/>
                </a:lnTo>
                <a:lnTo>
                  <a:pt x="1353" y="160"/>
                </a:lnTo>
                <a:lnTo>
                  <a:pt x="1347" y="162"/>
                </a:lnTo>
                <a:lnTo>
                  <a:pt x="1341" y="162"/>
                </a:lnTo>
                <a:lnTo>
                  <a:pt x="1335" y="162"/>
                </a:lnTo>
                <a:lnTo>
                  <a:pt x="1327" y="164"/>
                </a:lnTo>
                <a:lnTo>
                  <a:pt x="1321" y="166"/>
                </a:lnTo>
                <a:lnTo>
                  <a:pt x="1315" y="168"/>
                </a:lnTo>
                <a:lnTo>
                  <a:pt x="1307" y="168"/>
                </a:lnTo>
                <a:lnTo>
                  <a:pt x="1299" y="170"/>
                </a:lnTo>
                <a:lnTo>
                  <a:pt x="1291" y="170"/>
                </a:lnTo>
                <a:lnTo>
                  <a:pt x="1285" y="172"/>
                </a:lnTo>
                <a:lnTo>
                  <a:pt x="1277" y="174"/>
                </a:lnTo>
                <a:lnTo>
                  <a:pt x="1269" y="174"/>
                </a:lnTo>
                <a:lnTo>
                  <a:pt x="1261" y="176"/>
                </a:lnTo>
                <a:lnTo>
                  <a:pt x="1255" y="180"/>
                </a:lnTo>
                <a:lnTo>
                  <a:pt x="1245" y="180"/>
                </a:lnTo>
                <a:lnTo>
                  <a:pt x="1237" y="182"/>
                </a:lnTo>
                <a:lnTo>
                  <a:pt x="1229" y="182"/>
                </a:lnTo>
                <a:lnTo>
                  <a:pt x="1221" y="186"/>
                </a:lnTo>
                <a:lnTo>
                  <a:pt x="1213" y="188"/>
                </a:lnTo>
                <a:lnTo>
                  <a:pt x="1205" y="188"/>
                </a:lnTo>
                <a:lnTo>
                  <a:pt x="1195" y="190"/>
                </a:lnTo>
                <a:lnTo>
                  <a:pt x="1189" y="194"/>
                </a:lnTo>
                <a:lnTo>
                  <a:pt x="1179" y="194"/>
                </a:lnTo>
                <a:lnTo>
                  <a:pt x="1171" y="196"/>
                </a:lnTo>
                <a:lnTo>
                  <a:pt x="1163" y="198"/>
                </a:lnTo>
                <a:lnTo>
                  <a:pt x="1155" y="200"/>
                </a:lnTo>
                <a:lnTo>
                  <a:pt x="1145" y="202"/>
                </a:lnTo>
                <a:lnTo>
                  <a:pt x="1135" y="204"/>
                </a:lnTo>
                <a:lnTo>
                  <a:pt x="1129" y="206"/>
                </a:lnTo>
                <a:lnTo>
                  <a:pt x="1119" y="208"/>
                </a:lnTo>
                <a:lnTo>
                  <a:pt x="1109" y="210"/>
                </a:lnTo>
                <a:lnTo>
                  <a:pt x="1103" y="212"/>
                </a:lnTo>
                <a:lnTo>
                  <a:pt x="1093" y="214"/>
                </a:lnTo>
                <a:lnTo>
                  <a:pt x="1083" y="216"/>
                </a:lnTo>
                <a:lnTo>
                  <a:pt x="1075" y="218"/>
                </a:lnTo>
                <a:lnTo>
                  <a:pt x="1067" y="220"/>
                </a:lnTo>
                <a:lnTo>
                  <a:pt x="1058" y="222"/>
                </a:lnTo>
                <a:lnTo>
                  <a:pt x="1050" y="224"/>
                </a:lnTo>
                <a:lnTo>
                  <a:pt x="1042" y="226"/>
                </a:lnTo>
                <a:lnTo>
                  <a:pt x="1032" y="228"/>
                </a:lnTo>
                <a:lnTo>
                  <a:pt x="1024" y="230"/>
                </a:lnTo>
                <a:lnTo>
                  <a:pt x="1018" y="232"/>
                </a:lnTo>
                <a:lnTo>
                  <a:pt x="1008" y="232"/>
                </a:lnTo>
                <a:lnTo>
                  <a:pt x="1000" y="234"/>
                </a:lnTo>
                <a:lnTo>
                  <a:pt x="994" y="236"/>
                </a:lnTo>
                <a:lnTo>
                  <a:pt x="986" y="236"/>
                </a:lnTo>
                <a:lnTo>
                  <a:pt x="980" y="238"/>
                </a:lnTo>
                <a:lnTo>
                  <a:pt x="972" y="238"/>
                </a:lnTo>
                <a:lnTo>
                  <a:pt x="966" y="240"/>
                </a:lnTo>
                <a:lnTo>
                  <a:pt x="960" y="240"/>
                </a:lnTo>
                <a:lnTo>
                  <a:pt x="952" y="240"/>
                </a:lnTo>
                <a:lnTo>
                  <a:pt x="948" y="242"/>
                </a:lnTo>
                <a:lnTo>
                  <a:pt x="942" y="242"/>
                </a:lnTo>
                <a:lnTo>
                  <a:pt x="936" y="242"/>
                </a:lnTo>
                <a:lnTo>
                  <a:pt x="930" y="242"/>
                </a:lnTo>
                <a:lnTo>
                  <a:pt x="924" y="242"/>
                </a:lnTo>
                <a:lnTo>
                  <a:pt x="918" y="242"/>
                </a:lnTo>
                <a:lnTo>
                  <a:pt x="914" y="242"/>
                </a:lnTo>
                <a:lnTo>
                  <a:pt x="908" y="242"/>
                </a:lnTo>
                <a:lnTo>
                  <a:pt x="904" y="242"/>
                </a:lnTo>
                <a:lnTo>
                  <a:pt x="898" y="240"/>
                </a:lnTo>
                <a:lnTo>
                  <a:pt x="894" y="240"/>
                </a:lnTo>
                <a:lnTo>
                  <a:pt x="888" y="238"/>
                </a:lnTo>
                <a:lnTo>
                  <a:pt x="884" y="238"/>
                </a:lnTo>
                <a:lnTo>
                  <a:pt x="878" y="236"/>
                </a:lnTo>
                <a:lnTo>
                  <a:pt x="874" y="236"/>
                </a:lnTo>
                <a:lnTo>
                  <a:pt x="866" y="234"/>
                </a:lnTo>
                <a:lnTo>
                  <a:pt x="858" y="230"/>
                </a:lnTo>
                <a:lnTo>
                  <a:pt x="854" y="228"/>
                </a:lnTo>
                <a:lnTo>
                  <a:pt x="850" y="228"/>
                </a:lnTo>
                <a:lnTo>
                  <a:pt x="846" y="224"/>
                </a:lnTo>
                <a:lnTo>
                  <a:pt x="842" y="224"/>
                </a:lnTo>
                <a:lnTo>
                  <a:pt x="832" y="218"/>
                </a:lnTo>
                <a:lnTo>
                  <a:pt x="826" y="214"/>
                </a:lnTo>
                <a:lnTo>
                  <a:pt x="818" y="210"/>
                </a:lnTo>
                <a:lnTo>
                  <a:pt x="810" y="206"/>
                </a:lnTo>
                <a:lnTo>
                  <a:pt x="802" y="202"/>
                </a:lnTo>
                <a:lnTo>
                  <a:pt x="794" y="194"/>
                </a:lnTo>
                <a:lnTo>
                  <a:pt x="790" y="192"/>
                </a:lnTo>
                <a:lnTo>
                  <a:pt x="786" y="188"/>
                </a:lnTo>
                <a:lnTo>
                  <a:pt x="782" y="186"/>
                </a:lnTo>
                <a:lnTo>
                  <a:pt x="778" y="182"/>
                </a:lnTo>
                <a:lnTo>
                  <a:pt x="772" y="178"/>
                </a:lnTo>
                <a:lnTo>
                  <a:pt x="768" y="174"/>
                </a:lnTo>
                <a:lnTo>
                  <a:pt x="764" y="172"/>
                </a:lnTo>
                <a:lnTo>
                  <a:pt x="760" y="168"/>
                </a:lnTo>
                <a:lnTo>
                  <a:pt x="756" y="166"/>
                </a:lnTo>
                <a:lnTo>
                  <a:pt x="752" y="162"/>
                </a:lnTo>
                <a:lnTo>
                  <a:pt x="746" y="158"/>
                </a:lnTo>
                <a:lnTo>
                  <a:pt x="742" y="156"/>
                </a:lnTo>
                <a:lnTo>
                  <a:pt x="736" y="150"/>
                </a:lnTo>
                <a:lnTo>
                  <a:pt x="732" y="148"/>
                </a:lnTo>
                <a:lnTo>
                  <a:pt x="726" y="142"/>
                </a:lnTo>
                <a:lnTo>
                  <a:pt x="722" y="140"/>
                </a:lnTo>
                <a:lnTo>
                  <a:pt x="716" y="136"/>
                </a:lnTo>
                <a:lnTo>
                  <a:pt x="710" y="130"/>
                </a:lnTo>
                <a:lnTo>
                  <a:pt x="706" y="128"/>
                </a:lnTo>
                <a:lnTo>
                  <a:pt x="700" y="122"/>
                </a:lnTo>
                <a:lnTo>
                  <a:pt x="694" y="118"/>
                </a:lnTo>
                <a:lnTo>
                  <a:pt x="688" y="116"/>
                </a:lnTo>
                <a:lnTo>
                  <a:pt x="682" y="110"/>
                </a:lnTo>
                <a:lnTo>
                  <a:pt x="678" y="108"/>
                </a:lnTo>
                <a:lnTo>
                  <a:pt x="672" y="102"/>
                </a:lnTo>
                <a:lnTo>
                  <a:pt x="666" y="100"/>
                </a:lnTo>
                <a:lnTo>
                  <a:pt x="661" y="96"/>
                </a:lnTo>
                <a:lnTo>
                  <a:pt x="657" y="94"/>
                </a:lnTo>
                <a:lnTo>
                  <a:pt x="651" y="88"/>
                </a:lnTo>
                <a:lnTo>
                  <a:pt x="645" y="86"/>
                </a:lnTo>
                <a:lnTo>
                  <a:pt x="641" y="82"/>
                </a:lnTo>
                <a:lnTo>
                  <a:pt x="635" y="80"/>
                </a:lnTo>
                <a:lnTo>
                  <a:pt x="629" y="76"/>
                </a:lnTo>
                <a:lnTo>
                  <a:pt x="623" y="72"/>
                </a:lnTo>
                <a:lnTo>
                  <a:pt x="617" y="68"/>
                </a:lnTo>
                <a:lnTo>
                  <a:pt x="611" y="66"/>
                </a:lnTo>
                <a:lnTo>
                  <a:pt x="605" y="62"/>
                </a:lnTo>
                <a:lnTo>
                  <a:pt x="599" y="60"/>
                </a:lnTo>
                <a:lnTo>
                  <a:pt x="593" y="56"/>
                </a:lnTo>
                <a:lnTo>
                  <a:pt x="587" y="54"/>
                </a:lnTo>
                <a:lnTo>
                  <a:pt x="581" y="50"/>
                </a:lnTo>
                <a:lnTo>
                  <a:pt x="575" y="48"/>
                </a:lnTo>
                <a:lnTo>
                  <a:pt x="569" y="44"/>
                </a:lnTo>
                <a:lnTo>
                  <a:pt x="561" y="42"/>
                </a:lnTo>
                <a:lnTo>
                  <a:pt x="555" y="40"/>
                </a:lnTo>
                <a:lnTo>
                  <a:pt x="549" y="38"/>
                </a:lnTo>
                <a:lnTo>
                  <a:pt x="541" y="36"/>
                </a:lnTo>
                <a:lnTo>
                  <a:pt x="535" y="34"/>
                </a:lnTo>
                <a:lnTo>
                  <a:pt x="529" y="30"/>
                </a:lnTo>
                <a:lnTo>
                  <a:pt x="521" y="28"/>
                </a:lnTo>
                <a:lnTo>
                  <a:pt x="513" y="26"/>
                </a:lnTo>
                <a:lnTo>
                  <a:pt x="507" y="22"/>
                </a:lnTo>
                <a:lnTo>
                  <a:pt x="499" y="22"/>
                </a:lnTo>
                <a:lnTo>
                  <a:pt x="491" y="20"/>
                </a:lnTo>
                <a:lnTo>
                  <a:pt x="483" y="18"/>
                </a:lnTo>
                <a:lnTo>
                  <a:pt x="477" y="16"/>
                </a:lnTo>
                <a:lnTo>
                  <a:pt x="469" y="14"/>
                </a:lnTo>
                <a:lnTo>
                  <a:pt x="463" y="12"/>
                </a:lnTo>
                <a:lnTo>
                  <a:pt x="453" y="10"/>
                </a:lnTo>
                <a:lnTo>
                  <a:pt x="445" y="10"/>
                </a:lnTo>
                <a:lnTo>
                  <a:pt x="437" y="8"/>
                </a:lnTo>
                <a:lnTo>
                  <a:pt x="429" y="8"/>
                </a:lnTo>
                <a:lnTo>
                  <a:pt x="421" y="6"/>
                </a:lnTo>
                <a:lnTo>
                  <a:pt x="413" y="6"/>
                </a:lnTo>
                <a:lnTo>
                  <a:pt x="403" y="4"/>
                </a:lnTo>
                <a:lnTo>
                  <a:pt x="395" y="2"/>
                </a:lnTo>
                <a:lnTo>
                  <a:pt x="385" y="2"/>
                </a:lnTo>
                <a:lnTo>
                  <a:pt x="377" y="2"/>
                </a:lnTo>
                <a:lnTo>
                  <a:pt x="369" y="2"/>
                </a:lnTo>
                <a:lnTo>
                  <a:pt x="359" y="0"/>
                </a:lnTo>
                <a:lnTo>
                  <a:pt x="349" y="0"/>
                </a:lnTo>
                <a:lnTo>
                  <a:pt x="341" y="0"/>
                </a:lnTo>
                <a:lnTo>
                  <a:pt x="329" y="0"/>
                </a:lnTo>
                <a:lnTo>
                  <a:pt x="321" y="0"/>
                </a:lnTo>
                <a:lnTo>
                  <a:pt x="311" y="0"/>
                </a:lnTo>
                <a:lnTo>
                  <a:pt x="301" y="0"/>
                </a:lnTo>
                <a:lnTo>
                  <a:pt x="291" y="0"/>
                </a:lnTo>
                <a:lnTo>
                  <a:pt x="279" y="2"/>
                </a:lnTo>
                <a:lnTo>
                  <a:pt x="269" y="2"/>
                </a:lnTo>
                <a:lnTo>
                  <a:pt x="260" y="2"/>
                </a:lnTo>
                <a:lnTo>
                  <a:pt x="248" y="2"/>
                </a:lnTo>
                <a:lnTo>
                  <a:pt x="238" y="4"/>
                </a:lnTo>
                <a:lnTo>
                  <a:pt x="228" y="4"/>
                </a:lnTo>
                <a:lnTo>
                  <a:pt x="218" y="8"/>
                </a:lnTo>
                <a:lnTo>
                  <a:pt x="208" y="8"/>
                </a:lnTo>
                <a:lnTo>
                  <a:pt x="198" y="10"/>
                </a:lnTo>
                <a:lnTo>
                  <a:pt x="190" y="12"/>
                </a:lnTo>
                <a:lnTo>
                  <a:pt x="182" y="16"/>
                </a:lnTo>
                <a:lnTo>
                  <a:pt x="172" y="16"/>
                </a:lnTo>
                <a:lnTo>
                  <a:pt x="166" y="18"/>
                </a:lnTo>
                <a:lnTo>
                  <a:pt x="156" y="22"/>
                </a:lnTo>
                <a:lnTo>
                  <a:pt x="148" y="24"/>
                </a:lnTo>
                <a:lnTo>
                  <a:pt x="140" y="26"/>
                </a:lnTo>
                <a:lnTo>
                  <a:pt x="134" y="30"/>
                </a:lnTo>
                <a:lnTo>
                  <a:pt x="126" y="32"/>
                </a:lnTo>
                <a:lnTo>
                  <a:pt x="120" y="36"/>
                </a:lnTo>
                <a:lnTo>
                  <a:pt x="114" y="38"/>
                </a:lnTo>
                <a:lnTo>
                  <a:pt x="108" y="42"/>
                </a:lnTo>
                <a:lnTo>
                  <a:pt x="102" y="44"/>
                </a:lnTo>
                <a:lnTo>
                  <a:pt x="96" y="48"/>
                </a:lnTo>
                <a:lnTo>
                  <a:pt x="90" y="50"/>
                </a:lnTo>
                <a:lnTo>
                  <a:pt x="86" y="56"/>
                </a:lnTo>
                <a:lnTo>
                  <a:pt x="80" y="58"/>
                </a:lnTo>
                <a:lnTo>
                  <a:pt x="76" y="62"/>
                </a:lnTo>
                <a:lnTo>
                  <a:pt x="70" y="64"/>
                </a:lnTo>
                <a:lnTo>
                  <a:pt x="66" y="68"/>
                </a:lnTo>
                <a:lnTo>
                  <a:pt x="60" y="72"/>
                </a:lnTo>
                <a:lnTo>
                  <a:pt x="58" y="76"/>
                </a:lnTo>
                <a:lnTo>
                  <a:pt x="50" y="84"/>
                </a:lnTo>
                <a:lnTo>
                  <a:pt x="42" y="92"/>
                </a:lnTo>
                <a:lnTo>
                  <a:pt x="36" y="98"/>
                </a:lnTo>
                <a:lnTo>
                  <a:pt x="30" y="106"/>
                </a:lnTo>
                <a:lnTo>
                  <a:pt x="24" y="112"/>
                </a:lnTo>
                <a:lnTo>
                  <a:pt x="20" y="120"/>
                </a:lnTo>
                <a:lnTo>
                  <a:pt x="16" y="126"/>
                </a:lnTo>
                <a:lnTo>
                  <a:pt x="14" y="132"/>
                </a:lnTo>
                <a:lnTo>
                  <a:pt x="10" y="138"/>
                </a:lnTo>
                <a:lnTo>
                  <a:pt x="6" y="144"/>
                </a:lnTo>
                <a:lnTo>
                  <a:pt x="6" y="148"/>
                </a:lnTo>
                <a:lnTo>
                  <a:pt x="2" y="154"/>
                </a:lnTo>
                <a:lnTo>
                  <a:pt x="0" y="158"/>
                </a:lnTo>
                <a:lnTo>
                  <a:pt x="0" y="162"/>
                </a:lnTo>
                <a:lnTo>
                  <a:pt x="0" y="166"/>
                </a:lnTo>
                <a:lnTo>
                  <a:pt x="0" y="168"/>
                </a:lnTo>
                <a:close/>
              </a:path>
            </a:pathLst>
          </a:custGeom>
          <a:solidFill>
            <a:srgbClr val="006600"/>
          </a:solidFill>
          <a:ln w="9525">
            <a:noFill/>
            <a:round/>
            <a:headEnd/>
            <a:tailEnd/>
          </a:ln>
        </p:spPr>
        <p:txBody>
          <a:bodyPr/>
          <a:lstStyle/>
          <a:p>
            <a:endParaRPr lang="he-IL"/>
          </a:p>
        </p:txBody>
      </p:sp>
      <p:sp>
        <p:nvSpPr>
          <p:cNvPr id="9" name="Freeform 10"/>
          <p:cNvSpPr>
            <a:spLocks/>
          </p:cNvSpPr>
          <p:nvPr/>
        </p:nvSpPr>
        <p:spPr bwMode="auto">
          <a:xfrm rot="1060111">
            <a:off x="941995" y="286412"/>
            <a:ext cx="409528" cy="6075973"/>
          </a:xfrm>
          <a:custGeom>
            <a:avLst/>
            <a:gdLst>
              <a:gd name="T0" fmla="*/ 26 w 106"/>
              <a:gd name="T1" fmla="*/ 214 h 2052"/>
              <a:gd name="T2" fmla="*/ 10 w 106"/>
              <a:gd name="T3" fmla="*/ 383 h 2052"/>
              <a:gd name="T4" fmla="*/ 0 w 106"/>
              <a:gd name="T5" fmla="*/ 557 h 2052"/>
              <a:gd name="T6" fmla="*/ 0 w 106"/>
              <a:gd name="T7" fmla="*/ 730 h 2052"/>
              <a:gd name="T8" fmla="*/ 0 w 106"/>
              <a:gd name="T9" fmla="*/ 906 h 2052"/>
              <a:gd name="T10" fmla="*/ 4 w 106"/>
              <a:gd name="T11" fmla="*/ 1079 h 2052"/>
              <a:gd name="T12" fmla="*/ 12 w 106"/>
              <a:gd name="T13" fmla="*/ 1245 h 2052"/>
              <a:gd name="T14" fmla="*/ 22 w 106"/>
              <a:gd name="T15" fmla="*/ 1402 h 2052"/>
              <a:gd name="T16" fmla="*/ 34 w 106"/>
              <a:gd name="T17" fmla="*/ 1550 h 2052"/>
              <a:gd name="T18" fmla="*/ 46 w 106"/>
              <a:gd name="T19" fmla="*/ 1683 h 2052"/>
              <a:gd name="T20" fmla="*/ 60 w 106"/>
              <a:gd name="T21" fmla="*/ 1801 h 2052"/>
              <a:gd name="T22" fmla="*/ 72 w 106"/>
              <a:gd name="T23" fmla="*/ 1897 h 2052"/>
              <a:gd name="T24" fmla="*/ 86 w 106"/>
              <a:gd name="T25" fmla="*/ 1974 h 2052"/>
              <a:gd name="T26" fmla="*/ 94 w 106"/>
              <a:gd name="T27" fmla="*/ 2026 h 2052"/>
              <a:gd name="T28" fmla="*/ 100 w 106"/>
              <a:gd name="T29" fmla="*/ 2050 h 2052"/>
              <a:gd name="T30" fmla="*/ 106 w 106"/>
              <a:gd name="T31" fmla="*/ 2046 h 2052"/>
              <a:gd name="T32" fmla="*/ 106 w 106"/>
              <a:gd name="T33" fmla="*/ 2012 h 2052"/>
              <a:gd name="T34" fmla="*/ 106 w 106"/>
              <a:gd name="T35" fmla="*/ 1967 h 2052"/>
              <a:gd name="T36" fmla="*/ 106 w 106"/>
              <a:gd name="T37" fmla="*/ 1911 h 2052"/>
              <a:gd name="T38" fmla="*/ 102 w 106"/>
              <a:gd name="T39" fmla="*/ 1845 h 2052"/>
              <a:gd name="T40" fmla="*/ 98 w 106"/>
              <a:gd name="T41" fmla="*/ 1769 h 2052"/>
              <a:gd name="T42" fmla="*/ 94 w 106"/>
              <a:gd name="T43" fmla="*/ 1687 h 2052"/>
              <a:gd name="T44" fmla="*/ 92 w 106"/>
              <a:gd name="T45" fmla="*/ 1602 h 2052"/>
              <a:gd name="T46" fmla="*/ 86 w 106"/>
              <a:gd name="T47" fmla="*/ 1512 h 2052"/>
              <a:gd name="T48" fmla="*/ 82 w 106"/>
              <a:gd name="T49" fmla="*/ 1416 h 2052"/>
              <a:gd name="T50" fmla="*/ 78 w 106"/>
              <a:gd name="T51" fmla="*/ 1322 h 2052"/>
              <a:gd name="T52" fmla="*/ 72 w 106"/>
              <a:gd name="T53" fmla="*/ 1227 h 2052"/>
              <a:gd name="T54" fmla="*/ 68 w 106"/>
              <a:gd name="T55" fmla="*/ 1133 h 2052"/>
              <a:gd name="T56" fmla="*/ 66 w 106"/>
              <a:gd name="T57" fmla="*/ 1041 h 2052"/>
              <a:gd name="T58" fmla="*/ 62 w 106"/>
              <a:gd name="T59" fmla="*/ 954 h 2052"/>
              <a:gd name="T60" fmla="*/ 60 w 106"/>
              <a:gd name="T61" fmla="*/ 872 h 2052"/>
              <a:gd name="T62" fmla="*/ 60 w 106"/>
              <a:gd name="T63" fmla="*/ 796 h 2052"/>
              <a:gd name="T64" fmla="*/ 60 w 106"/>
              <a:gd name="T65" fmla="*/ 724 h 2052"/>
              <a:gd name="T66" fmla="*/ 60 w 106"/>
              <a:gd name="T67" fmla="*/ 656 h 2052"/>
              <a:gd name="T68" fmla="*/ 60 w 106"/>
              <a:gd name="T69" fmla="*/ 587 h 2052"/>
              <a:gd name="T70" fmla="*/ 62 w 106"/>
              <a:gd name="T71" fmla="*/ 521 h 2052"/>
              <a:gd name="T72" fmla="*/ 64 w 106"/>
              <a:gd name="T73" fmla="*/ 455 h 2052"/>
              <a:gd name="T74" fmla="*/ 66 w 106"/>
              <a:gd name="T75" fmla="*/ 393 h 2052"/>
              <a:gd name="T76" fmla="*/ 66 w 106"/>
              <a:gd name="T77" fmla="*/ 335 h 2052"/>
              <a:gd name="T78" fmla="*/ 70 w 106"/>
              <a:gd name="T79" fmla="*/ 280 h 2052"/>
              <a:gd name="T80" fmla="*/ 72 w 106"/>
              <a:gd name="T81" fmla="*/ 228 h 2052"/>
              <a:gd name="T82" fmla="*/ 72 w 106"/>
              <a:gd name="T83" fmla="*/ 180 h 2052"/>
              <a:gd name="T84" fmla="*/ 74 w 106"/>
              <a:gd name="T85" fmla="*/ 136 h 2052"/>
              <a:gd name="T86" fmla="*/ 76 w 106"/>
              <a:gd name="T87" fmla="*/ 100 h 2052"/>
              <a:gd name="T88" fmla="*/ 78 w 106"/>
              <a:gd name="T89" fmla="*/ 68 h 2052"/>
              <a:gd name="T90" fmla="*/ 80 w 106"/>
              <a:gd name="T91" fmla="*/ 42 h 2052"/>
              <a:gd name="T92" fmla="*/ 80 w 106"/>
              <a:gd name="T93" fmla="*/ 22 h 2052"/>
              <a:gd name="T94" fmla="*/ 80 w 106"/>
              <a:gd name="T95" fmla="*/ 2 h 2052"/>
              <a:gd name="T96" fmla="*/ 72 w 106"/>
              <a:gd name="T97" fmla="*/ 10 h 2052"/>
              <a:gd name="T98" fmla="*/ 62 w 106"/>
              <a:gd name="T99" fmla="*/ 32 h 2052"/>
              <a:gd name="T100" fmla="*/ 54 w 106"/>
              <a:gd name="T101" fmla="*/ 52 h 2052"/>
              <a:gd name="T102" fmla="*/ 48 w 106"/>
              <a:gd name="T103" fmla="*/ 70 h 2052"/>
              <a:gd name="T104" fmla="*/ 40 w 106"/>
              <a:gd name="T105" fmla="*/ 94 h 20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
              <a:gd name="T160" fmla="*/ 0 h 2052"/>
              <a:gd name="T161" fmla="*/ 106 w 106"/>
              <a:gd name="T162" fmla="*/ 2052 h 20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 h="2052">
                <a:moveTo>
                  <a:pt x="40" y="96"/>
                </a:moveTo>
                <a:lnTo>
                  <a:pt x="34" y="136"/>
                </a:lnTo>
                <a:lnTo>
                  <a:pt x="30" y="174"/>
                </a:lnTo>
                <a:lnTo>
                  <a:pt x="26" y="214"/>
                </a:lnTo>
                <a:lnTo>
                  <a:pt x="20" y="256"/>
                </a:lnTo>
                <a:lnTo>
                  <a:pt x="16" y="297"/>
                </a:lnTo>
                <a:lnTo>
                  <a:pt x="12" y="339"/>
                </a:lnTo>
                <a:lnTo>
                  <a:pt x="10" y="383"/>
                </a:lnTo>
                <a:lnTo>
                  <a:pt x="8" y="425"/>
                </a:lnTo>
                <a:lnTo>
                  <a:pt x="6" y="469"/>
                </a:lnTo>
                <a:lnTo>
                  <a:pt x="2" y="511"/>
                </a:lnTo>
                <a:lnTo>
                  <a:pt x="0" y="557"/>
                </a:lnTo>
                <a:lnTo>
                  <a:pt x="0" y="599"/>
                </a:lnTo>
                <a:lnTo>
                  <a:pt x="0" y="642"/>
                </a:lnTo>
                <a:lnTo>
                  <a:pt x="0" y="686"/>
                </a:lnTo>
                <a:lnTo>
                  <a:pt x="0" y="730"/>
                </a:lnTo>
                <a:lnTo>
                  <a:pt x="0" y="776"/>
                </a:lnTo>
                <a:lnTo>
                  <a:pt x="0" y="818"/>
                </a:lnTo>
                <a:lnTo>
                  <a:pt x="0" y="862"/>
                </a:lnTo>
                <a:lnTo>
                  <a:pt x="0" y="906"/>
                </a:lnTo>
                <a:lnTo>
                  <a:pt x="0" y="948"/>
                </a:lnTo>
                <a:lnTo>
                  <a:pt x="0" y="991"/>
                </a:lnTo>
                <a:lnTo>
                  <a:pt x="2" y="1035"/>
                </a:lnTo>
                <a:lnTo>
                  <a:pt x="4" y="1079"/>
                </a:lnTo>
                <a:lnTo>
                  <a:pt x="6" y="1119"/>
                </a:lnTo>
                <a:lnTo>
                  <a:pt x="8" y="1161"/>
                </a:lnTo>
                <a:lnTo>
                  <a:pt x="10" y="1203"/>
                </a:lnTo>
                <a:lnTo>
                  <a:pt x="12" y="1245"/>
                </a:lnTo>
                <a:lnTo>
                  <a:pt x="14" y="1285"/>
                </a:lnTo>
                <a:lnTo>
                  <a:pt x="18" y="1324"/>
                </a:lnTo>
                <a:lnTo>
                  <a:pt x="20" y="1364"/>
                </a:lnTo>
                <a:lnTo>
                  <a:pt x="22" y="1402"/>
                </a:lnTo>
                <a:lnTo>
                  <a:pt x="26" y="1442"/>
                </a:lnTo>
                <a:lnTo>
                  <a:pt x="28" y="1478"/>
                </a:lnTo>
                <a:lnTo>
                  <a:pt x="32" y="1514"/>
                </a:lnTo>
                <a:lnTo>
                  <a:pt x="34" y="1550"/>
                </a:lnTo>
                <a:lnTo>
                  <a:pt x="38" y="1586"/>
                </a:lnTo>
                <a:lnTo>
                  <a:pt x="40" y="1620"/>
                </a:lnTo>
                <a:lnTo>
                  <a:pt x="44" y="1651"/>
                </a:lnTo>
                <a:lnTo>
                  <a:pt x="46" y="1683"/>
                </a:lnTo>
                <a:lnTo>
                  <a:pt x="52" y="1715"/>
                </a:lnTo>
                <a:lnTo>
                  <a:pt x="52" y="1745"/>
                </a:lnTo>
                <a:lnTo>
                  <a:pt x="58" y="1773"/>
                </a:lnTo>
                <a:lnTo>
                  <a:pt x="60" y="1801"/>
                </a:lnTo>
                <a:lnTo>
                  <a:pt x="64" y="1827"/>
                </a:lnTo>
                <a:lnTo>
                  <a:pt x="66" y="1851"/>
                </a:lnTo>
                <a:lnTo>
                  <a:pt x="70" y="1877"/>
                </a:lnTo>
                <a:lnTo>
                  <a:pt x="72" y="1897"/>
                </a:lnTo>
                <a:lnTo>
                  <a:pt x="78" y="1921"/>
                </a:lnTo>
                <a:lnTo>
                  <a:pt x="80" y="1939"/>
                </a:lnTo>
                <a:lnTo>
                  <a:pt x="82" y="1959"/>
                </a:lnTo>
                <a:lnTo>
                  <a:pt x="86" y="1974"/>
                </a:lnTo>
                <a:lnTo>
                  <a:pt x="88" y="1990"/>
                </a:lnTo>
                <a:lnTo>
                  <a:pt x="90" y="2002"/>
                </a:lnTo>
                <a:lnTo>
                  <a:pt x="92" y="2016"/>
                </a:lnTo>
                <a:lnTo>
                  <a:pt x="94" y="2026"/>
                </a:lnTo>
                <a:lnTo>
                  <a:pt x="98" y="2036"/>
                </a:lnTo>
                <a:lnTo>
                  <a:pt x="98" y="2042"/>
                </a:lnTo>
                <a:lnTo>
                  <a:pt x="100" y="2048"/>
                </a:lnTo>
                <a:lnTo>
                  <a:pt x="100" y="2050"/>
                </a:lnTo>
                <a:lnTo>
                  <a:pt x="102" y="2052"/>
                </a:lnTo>
                <a:lnTo>
                  <a:pt x="104" y="2052"/>
                </a:lnTo>
                <a:lnTo>
                  <a:pt x="106" y="2050"/>
                </a:lnTo>
                <a:lnTo>
                  <a:pt x="106" y="2046"/>
                </a:lnTo>
                <a:lnTo>
                  <a:pt x="106" y="2040"/>
                </a:lnTo>
                <a:lnTo>
                  <a:pt x="106" y="2030"/>
                </a:lnTo>
                <a:lnTo>
                  <a:pt x="106" y="2022"/>
                </a:lnTo>
                <a:lnTo>
                  <a:pt x="106" y="2012"/>
                </a:lnTo>
                <a:lnTo>
                  <a:pt x="106" y="2002"/>
                </a:lnTo>
                <a:lnTo>
                  <a:pt x="106" y="1990"/>
                </a:lnTo>
                <a:lnTo>
                  <a:pt x="106" y="1978"/>
                </a:lnTo>
                <a:lnTo>
                  <a:pt x="106" y="1967"/>
                </a:lnTo>
                <a:lnTo>
                  <a:pt x="106" y="1955"/>
                </a:lnTo>
                <a:lnTo>
                  <a:pt x="106" y="1939"/>
                </a:lnTo>
                <a:lnTo>
                  <a:pt x="106" y="1925"/>
                </a:lnTo>
                <a:lnTo>
                  <a:pt x="106" y="1911"/>
                </a:lnTo>
                <a:lnTo>
                  <a:pt x="106" y="1895"/>
                </a:lnTo>
                <a:lnTo>
                  <a:pt x="104" y="1877"/>
                </a:lnTo>
                <a:lnTo>
                  <a:pt x="102" y="1861"/>
                </a:lnTo>
                <a:lnTo>
                  <a:pt x="102" y="1845"/>
                </a:lnTo>
                <a:lnTo>
                  <a:pt x="102" y="1827"/>
                </a:lnTo>
                <a:lnTo>
                  <a:pt x="100" y="1807"/>
                </a:lnTo>
                <a:lnTo>
                  <a:pt x="100" y="1789"/>
                </a:lnTo>
                <a:lnTo>
                  <a:pt x="98" y="1769"/>
                </a:lnTo>
                <a:lnTo>
                  <a:pt x="98" y="1751"/>
                </a:lnTo>
                <a:lnTo>
                  <a:pt x="98" y="1729"/>
                </a:lnTo>
                <a:lnTo>
                  <a:pt x="96" y="1709"/>
                </a:lnTo>
                <a:lnTo>
                  <a:pt x="94" y="1687"/>
                </a:lnTo>
                <a:lnTo>
                  <a:pt x="94" y="1667"/>
                </a:lnTo>
                <a:lnTo>
                  <a:pt x="92" y="1645"/>
                </a:lnTo>
                <a:lnTo>
                  <a:pt x="92" y="1626"/>
                </a:lnTo>
                <a:lnTo>
                  <a:pt x="92" y="1602"/>
                </a:lnTo>
                <a:lnTo>
                  <a:pt x="90" y="1582"/>
                </a:lnTo>
                <a:lnTo>
                  <a:pt x="88" y="1558"/>
                </a:lnTo>
                <a:lnTo>
                  <a:pt x="88" y="1534"/>
                </a:lnTo>
                <a:lnTo>
                  <a:pt x="86" y="1512"/>
                </a:lnTo>
                <a:lnTo>
                  <a:pt x="86" y="1488"/>
                </a:lnTo>
                <a:lnTo>
                  <a:pt x="84" y="1464"/>
                </a:lnTo>
                <a:lnTo>
                  <a:pt x="84" y="1442"/>
                </a:lnTo>
                <a:lnTo>
                  <a:pt x="82" y="1416"/>
                </a:lnTo>
                <a:lnTo>
                  <a:pt x="80" y="1394"/>
                </a:lnTo>
                <a:lnTo>
                  <a:pt x="80" y="1370"/>
                </a:lnTo>
                <a:lnTo>
                  <a:pt x="80" y="1346"/>
                </a:lnTo>
                <a:lnTo>
                  <a:pt x="78" y="1322"/>
                </a:lnTo>
                <a:lnTo>
                  <a:pt x="76" y="1298"/>
                </a:lnTo>
                <a:lnTo>
                  <a:pt x="74" y="1275"/>
                </a:lnTo>
                <a:lnTo>
                  <a:pt x="74" y="1251"/>
                </a:lnTo>
                <a:lnTo>
                  <a:pt x="72" y="1227"/>
                </a:lnTo>
                <a:lnTo>
                  <a:pt x="72" y="1205"/>
                </a:lnTo>
                <a:lnTo>
                  <a:pt x="70" y="1179"/>
                </a:lnTo>
                <a:lnTo>
                  <a:pt x="70" y="1157"/>
                </a:lnTo>
                <a:lnTo>
                  <a:pt x="68" y="1133"/>
                </a:lnTo>
                <a:lnTo>
                  <a:pt x="68" y="1111"/>
                </a:lnTo>
                <a:lnTo>
                  <a:pt x="66" y="1087"/>
                </a:lnTo>
                <a:lnTo>
                  <a:pt x="66" y="1065"/>
                </a:lnTo>
                <a:lnTo>
                  <a:pt x="66" y="1041"/>
                </a:lnTo>
                <a:lnTo>
                  <a:pt x="64" y="1019"/>
                </a:lnTo>
                <a:lnTo>
                  <a:pt x="64" y="997"/>
                </a:lnTo>
                <a:lnTo>
                  <a:pt x="62" y="975"/>
                </a:lnTo>
                <a:lnTo>
                  <a:pt x="62" y="954"/>
                </a:lnTo>
                <a:lnTo>
                  <a:pt x="62" y="934"/>
                </a:lnTo>
                <a:lnTo>
                  <a:pt x="60" y="912"/>
                </a:lnTo>
                <a:lnTo>
                  <a:pt x="60" y="892"/>
                </a:lnTo>
                <a:lnTo>
                  <a:pt x="60" y="872"/>
                </a:lnTo>
                <a:lnTo>
                  <a:pt x="60" y="854"/>
                </a:lnTo>
                <a:lnTo>
                  <a:pt x="60" y="834"/>
                </a:lnTo>
                <a:lnTo>
                  <a:pt x="60" y="816"/>
                </a:lnTo>
                <a:lnTo>
                  <a:pt x="60" y="796"/>
                </a:lnTo>
                <a:lnTo>
                  <a:pt x="60" y="778"/>
                </a:lnTo>
                <a:lnTo>
                  <a:pt x="60" y="760"/>
                </a:lnTo>
                <a:lnTo>
                  <a:pt x="60" y="742"/>
                </a:lnTo>
                <a:lnTo>
                  <a:pt x="60" y="724"/>
                </a:lnTo>
                <a:lnTo>
                  <a:pt x="60" y="708"/>
                </a:lnTo>
                <a:lnTo>
                  <a:pt x="60" y="690"/>
                </a:lnTo>
                <a:lnTo>
                  <a:pt x="60" y="672"/>
                </a:lnTo>
                <a:lnTo>
                  <a:pt x="60" y="656"/>
                </a:lnTo>
                <a:lnTo>
                  <a:pt x="60" y="638"/>
                </a:lnTo>
                <a:lnTo>
                  <a:pt x="60" y="623"/>
                </a:lnTo>
                <a:lnTo>
                  <a:pt x="60" y="605"/>
                </a:lnTo>
                <a:lnTo>
                  <a:pt x="60" y="587"/>
                </a:lnTo>
                <a:lnTo>
                  <a:pt x="60" y="571"/>
                </a:lnTo>
                <a:lnTo>
                  <a:pt x="60" y="553"/>
                </a:lnTo>
                <a:lnTo>
                  <a:pt x="62" y="537"/>
                </a:lnTo>
                <a:lnTo>
                  <a:pt x="62" y="521"/>
                </a:lnTo>
                <a:lnTo>
                  <a:pt x="62" y="505"/>
                </a:lnTo>
                <a:lnTo>
                  <a:pt x="62" y="487"/>
                </a:lnTo>
                <a:lnTo>
                  <a:pt x="62" y="471"/>
                </a:lnTo>
                <a:lnTo>
                  <a:pt x="64" y="455"/>
                </a:lnTo>
                <a:lnTo>
                  <a:pt x="64" y="439"/>
                </a:lnTo>
                <a:lnTo>
                  <a:pt x="64" y="425"/>
                </a:lnTo>
                <a:lnTo>
                  <a:pt x="64" y="409"/>
                </a:lnTo>
                <a:lnTo>
                  <a:pt x="66" y="393"/>
                </a:lnTo>
                <a:lnTo>
                  <a:pt x="66" y="379"/>
                </a:lnTo>
                <a:lnTo>
                  <a:pt x="66" y="365"/>
                </a:lnTo>
                <a:lnTo>
                  <a:pt x="66" y="349"/>
                </a:lnTo>
                <a:lnTo>
                  <a:pt x="66" y="335"/>
                </a:lnTo>
                <a:lnTo>
                  <a:pt x="68" y="321"/>
                </a:lnTo>
                <a:lnTo>
                  <a:pt x="68" y="307"/>
                </a:lnTo>
                <a:lnTo>
                  <a:pt x="68" y="293"/>
                </a:lnTo>
                <a:lnTo>
                  <a:pt x="70" y="280"/>
                </a:lnTo>
                <a:lnTo>
                  <a:pt x="70" y="268"/>
                </a:lnTo>
                <a:lnTo>
                  <a:pt x="70" y="254"/>
                </a:lnTo>
                <a:lnTo>
                  <a:pt x="70" y="242"/>
                </a:lnTo>
                <a:lnTo>
                  <a:pt x="72" y="228"/>
                </a:lnTo>
                <a:lnTo>
                  <a:pt x="72" y="216"/>
                </a:lnTo>
                <a:lnTo>
                  <a:pt x="72" y="204"/>
                </a:lnTo>
                <a:lnTo>
                  <a:pt x="72" y="192"/>
                </a:lnTo>
                <a:lnTo>
                  <a:pt x="72" y="180"/>
                </a:lnTo>
                <a:lnTo>
                  <a:pt x="72" y="168"/>
                </a:lnTo>
                <a:lnTo>
                  <a:pt x="72" y="158"/>
                </a:lnTo>
                <a:lnTo>
                  <a:pt x="74" y="148"/>
                </a:lnTo>
                <a:lnTo>
                  <a:pt x="74" y="136"/>
                </a:lnTo>
                <a:lnTo>
                  <a:pt x="74" y="128"/>
                </a:lnTo>
                <a:lnTo>
                  <a:pt x="74" y="118"/>
                </a:lnTo>
                <a:lnTo>
                  <a:pt x="76" y="108"/>
                </a:lnTo>
                <a:lnTo>
                  <a:pt x="76" y="100"/>
                </a:lnTo>
                <a:lnTo>
                  <a:pt x="78" y="92"/>
                </a:lnTo>
                <a:lnTo>
                  <a:pt x="78" y="82"/>
                </a:lnTo>
                <a:lnTo>
                  <a:pt x="78" y="76"/>
                </a:lnTo>
                <a:lnTo>
                  <a:pt x="78" y="68"/>
                </a:lnTo>
                <a:lnTo>
                  <a:pt x="78" y="62"/>
                </a:lnTo>
                <a:lnTo>
                  <a:pt x="78" y="54"/>
                </a:lnTo>
                <a:lnTo>
                  <a:pt x="80" y="48"/>
                </a:lnTo>
                <a:lnTo>
                  <a:pt x="80" y="42"/>
                </a:lnTo>
                <a:lnTo>
                  <a:pt x="80" y="36"/>
                </a:lnTo>
                <a:lnTo>
                  <a:pt x="80" y="30"/>
                </a:lnTo>
                <a:lnTo>
                  <a:pt x="80" y="26"/>
                </a:lnTo>
                <a:lnTo>
                  <a:pt x="80" y="22"/>
                </a:lnTo>
                <a:lnTo>
                  <a:pt x="80" y="18"/>
                </a:lnTo>
                <a:lnTo>
                  <a:pt x="80" y="12"/>
                </a:lnTo>
                <a:lnTo>
                  <a:pt x="80" y="10"/>
                </a:lnTo>
                <a:lnTo>
                  <a:pt x="80" y="2"/>
                </a:lnTo>
                <a:lnTo>
                  <a:pt x="80" y="0"/>
                </a:lnTo>
                <a:lnTo>
                  <a:pt x="76" y="2"/>
                </a:lnTo>
                <a:lnTo>
                  <a:pt x="74" y="4"/>
                </a:lnTo>
                <a:lnTo>
                  <a:pt x="72" y="10"/>
                </a:lnTo>
                <a:lnTo>
                  <a:pt x="68" y="18"/>
                </a:lnTo>
                <a:lnTo>
                  <a:pt x="66" y="22"/>
                </a:lnTo>
                <a:lnTo>
                  <a:pt x="64" y="26"/>
                </a:lnTo>
                <a:lnTo>
                  <a:pt x="62" y="32"/>
                </a:lnTo>
                <a:lnTo>
                  <a:pt x="60" y="36"/>
                </a:lnTo>
                <a:lnTo>
                  <a:pt x="60" y="42"/>
                </a:lnTo>
                <a:lnTo>
                  <a:pt x="56" y="46"/>
                </a:lnTo>
                <a:lnTo>
                  <a:pt x="54" y="52"/>
                </a:lnTo>
                <a:lnTo>
                  <a:pt x="52" y="56"/>
                </a:lnTo>
                <a:lnTo>
                  <a:pt x="52" y="62"/>
                </a:lnTo>
                <a:lnTo>
                  <a:pt x="50" y="66"/>
                </a:lnTo>
                <a:lnTo>
                  <a:pt x="48" y="70"/>
                </a:lnTo>
                <a:lnTo>
                  <a:pt x="46" y="76"/>
                </a:lnTo>
                <a:lnTo>
                  <a:pt x="44" y="82"/>
                </a:lnTo>
                <a:lnTo>
                  <a:pt x="42" y="88"/>
                </a:lnTo>
                <a:lnTo>
                  <a:pt x="40" y="94"/>
                </a:lnTo>
                <a:lnTo>
                  <a:pt x="40" y="96"/>
                </a:lnTo>
                <a:close/>
              </a:path>
            </a:pathLst>
          </a:custGeom>
          <a:solidFill>
            <a:srgbClr val="006600"/>
          </a:solidFill>
          <a:ln w="9525">
            <a:noFill/>
            <a:round/>
            <a:headEnd/>
            <a:tailEnd/>
          </a:ln>
        </p:spPr>
        <p:txBody>
          <a:bodyPr/>
          <a:lstStyle/>
          <a:p>
            <a:endParaRPr lang="he-IL"/>
          </a:p>
        </p:txBody>
      </p:sp>
      <p:sp>
        <p:nvSpPr>
          <p:cNvPr id="12" name="מלבן 11"/>
          <p:cNvSpPr/>
          <p:nvPr/>
        </p:nvSpPr>
        <p:spPr>
          <a:xfrm rot="1800139">
            <a:off x="2872592" y="2199842"/>
            <a:ext cx="4290405" cy="1200329"/>
          </a:xfrm>
          <a:prstGeom prst="rect">
            <a:avLst/>
          </a:prstGeom>
        </p:spPr>
        <p:txBody>
          <a:bodyPr wrap="square">
            <a:spAutoFit/>
          </a:bodyPr>
          <a:lstStyle/>
          <a:p>
            <a:pPr algn="ctr"/>
            <a:r>
              <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חיבור וקשר </a:t>
            </a:r>
          </a:p>
          <a:p>
            <a:pPr algn="ctr"/>
            <a:r>
              <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למצוות השמיטה</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rot="1060111">
            <a:off x="1333905" y="288347"/>
            <a:ext cx="645199" cy="6499396"/>
          </a:xfrm>
          <a:custGeom>
            <a:avLst/>
            <a:gdLst>
              <a:gd name="T0" fmla="*/ 0 w 167"/>
              <a:gd name="T1" fmla="*/ 711 h 2195"/>
              <a:gd name="T2" fmla="*/ 2 w 167"/>
              <a:gd name="T3" fmla="*/ 965 h 2195"/>
              <a:gd name="T4" fmla="*/ 6 w 167"/>
              <a:gd name="T5" fmla="*/ 1206 h 2195"/>
              <a:gd name="T6" fmla="*/ 14 w 167"/>
              <a:gd name="T7" fmla="*/ 1425 h 2195"/>
              <a:gd name="T8" fmla="*/ 24 w 167"/>
              <a:gd name="T9" fmla="*/ 1623 h 2195"/>
              <a:gd name="T10" fmla="*/ 34 w 167"/>
              <a:gd name="T11" fmla="*/ 1794 h 2195"/>
              <a:gd name="T12" fmla="*/ 48 w 167"/>
              <a:gd name="T13" fmla="*/ 1942 h 2195"/>
              <a:gd name="T14" fmla="*/ 62 w 167"/>
              <a:gd name="T15" fmla="*/ 2057 h 2195"/>
              <a:gd name="T16" fmla="*/ 80 w 167"/>
              <a:gd name="T17" fmla="*/ 2139 h 2195"/>
              <a:gd name="T18" fmla="*/ 95 w 167"/>
              <a:gd name="T19" fmla="*/ 2183 h 2195"/>
              <a:gd name="T20" fmla="*/ 111 w 167"/>
              <a:gd name="T21" fmla="*/ 2191 h 2195"/>
              <a:gd name="T22" fmla="*/ 131 w 167"/>
              <a:gd name="T23" fmla="*/ 2157 h 2195"/>
              <a:gd name="T24" fmla="*/ 149 w 167"/>
              <a:gd name="T25" fmla="*/ 2081 h 2195"/>
              <a:gd name="T26" fmla="*/ 155 w 167"/>
              <a:gd name="T27" fmla="*/ 2020 h 2195"/>
              <a:gd name="T28" fmla="*/ 161 w 167"/>
              <a:gd name="T29" fmla="*/ 1942 h 2195"/>
              <a:gd name="T30" fmla="*/ 165 w 167"/>
              <a:gd name="T31" fmla="*/ 1852 h 2195"/>
              <a:gd name="T32" fmla="*/ 167 w 167"/>
              <a:gd name="T33" fmla="*/ 1750 h 2195"/>
              <a:gd name="T34" fmla="*/ 167 w 167"/>
              <a:gd name="T35" fmla="*/ 1639 h 2195"/>
              <a:gd name="T36" fmla="*/ 165 w 167"/>
              <a:gd name="T37" fmla="*/ 1521 h 2195"/>
              <a:gd name="T38" fmla="*/ 163 w 167"/>
              <a:gd name="T39" fmla="*/ 1397 h 2195"/>
              <a:gd name="T40" fmla="*/ 161 w 167"/>
              <a:gd name="T41" fmla="*/ 1270 h 2195"/>
              <a:gd name="T42" fmla="*/ 155 w 167"/>
              <a:gd name="T43" fmla="*/ 1140 h 2195"/>
              <a:gd name="T44" fmla="*/ 151 w 167"/>
              <a:gd name="T45" fmla="*/ 1013 h 2195"/>
              <a:gd name="T46" fmla="*/ 147 w 167"/>
              <a:gd name="T47" fmla="*/ 887 h 2195"/>
              <a:gd name="T48" fmla="*/ 145 w 167"/>
              <a:gd name="T49" fmla="*/ 765 h 2195"/>
              <a:gd name="T50" fmla="*/ 141 w 167"/>
              <a:gd name="T51" fmla="*/ 662 h 2195"/>
              <a:gd name="T52" fmla="*/ 139 w 167"/>
              <a:gd name="T53" fmla="*/ 602 h 2195"/>
              <a:gd name="T54" fmla="*/ 135 w 167"/>
              <a:gd name="T55" fmla="*/ 546 h 2195"/>
              <a:gd name="T56" fmla="*/ 133 w 167"/>
              <a:gd name="T57" fmla="*/ 490 h 2195"/>
              <a:gd name="T58" fmla="*/ 129 w 167"/>
              <a:gd name="T59" fmla="*/ 434 h 2195"/>
              <a:gd name="T60" fmla="*/ 125 w 167"/>
              <a:gd name="T61" fmla="*/ 384 h 2195"/>
              <a:gd name="T62" fmla="*/ 121 w 167"/>
              <a:gd name="T63" fmla="*/ 335 h 2195"/>
              <a:gd name="T64" fmla="*/ 119 w 167"/>
              <a:gd name="T65" fmla="*/ 289 h 2195"/>
              <a:gd name="T66" fmla="*/ 113 w 167"/>
              <a:gd name="T67" fmla="*/ 243 h 2195"/>
              <a:gd name="T68" fmla="*/ 109 w 167"/>
              <a:gd name="T69" fmla="*/ 203 h 2195"/>
              <a:gd name="T70" fmla="*/ 105 w 167"/>
              <a:gd name="T71" fmla="*/ 165 h 2195"/>
              <a:gd name="T72" fmla="*/ 101 w 167"/>
              <a:gd name="T73" fmla="*/ 131 h 2195"/>
              <a:gd name="T74" fmla="*/ 97 w 167"/>
              <a:gd name="T75" fmla="*/ 99 h 2195"/>
              <a:gd name="T76" fmla="*/ 91 w 167"/>
              <a:gd name="T77" fmla="*/ 57 h 2195"/>
              <a:gd name="T78" fmla="*/ 80 w 167"/>
              <a:gd name="T79" fmla="*/ 11 h 2195"/>
              <a:gd name="T80" fmla="*/ 70 w 167"/>
              <a:gd name="T81" fmla="*/ 0 h 2195"/>
              <a:gd name="T82" fmla="*/ 60 w 167"/>
              <a:gd name="T83" fmla="*/ 13 h 2195"/>
              <a:gd name="T84" fmla="*/ 50 w 167"/>
              <a:gd name="T85" fmla="*/ 51 h 2195"/>
              <a:gd name="T86" fmla="*/ 40 w 167"/>
              <a:gd name="T87" fmla="*/ 103 h 2195"/>
              <a:gd name="T88" fmla="*/ 32 w 167"/>
              <a:gd name="T89" fmla="*/ 169 h 2195"/>
              <a:gd name="T90" fmla="*/ 22 w 167"/>
              <a:gd name="T91" fmla="*/ 237 h 2195"/>
              <a:gd name="T92" fmla="*/ 16 w 167"/>
              <a:gd name="T93" fmla="*/ 309 h 2195"/>
              <a:gd name="T94" fmla="*/ 10 w 167"/>
              <a:gd name="T95" fmla="*/ 374 h 2195"/>
              <a:gd name="T96" fmla="*/ 6 w 167"/>
              <a:gd name="T97" fmla="*/ 432 h 2195"/>
              <a:gd name="T98" fmla="*/ 2 w 167"/>
              <a:gd name="T99" fmla="*/ 472 h 2195"/>
              <a:gd name="T100" fmla="*/ 2 w 167"/>
              <a:gd name="T101" fmla="*/ 496 h 2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195"/>
              <a:gd name="T155" fmla="*/ 167 w 167"/>
              <a:gd name="T156" fmla="*/ 2195 h 21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195">
                <a:moveTo>
                  <a:pt x="2" y="498"/>
                </a:moveTo>
                <a:lnTo>
                  <a:pt x="0" y="552"/>
                </a:lnTo>
                <a:lnTo>
                  <a:pt x="0" y="606"/>
                </a:lnTo>
                <a:lnTo>
                  <a:pt x="0" y="660"/>
                </a:lnTo>
                <a:lnTo>
                  <a:pt x="0" y="711"/>
                </a:lnTo>
                <a:lnTo>
                  <a:pt x="0" y="763"/>
                </a:lnTo>
                <a:lnTo>
                  <a:pt x="0" y="815"/>
                </a:lnTo>
                <a:lnTo>
                  <a:pt x="0" y="865"/>
                </a:lnTo>
                <a:lnTo>
                  <a:pt x="2" y="917"/>
                </a:lnTo>
                <a:lnTo>
                  <a:pt x="2" y="965"/>
                </a:lnTo>
                <a:lnTo>
                  <a:pt x="2" y="1015"/>
                </a:lnTo>
                <a:lnTo>
                  <a:pt x="4" y="1062"/>
                </a:lnTo>
                <a:lnTo>
                  <a:pt x="4" y="1112"/>
                </a:lnTo>
                <a:lnTo>
                  <a:pt x="6" y="1160"/>
                </a:lnTo>
                <a:lnTo>
                  <a:pt x="6" y="1206"/>
                </a:lnTo>
                <a:lnTo>
                  <a:pt x="6" y="1250"/>
                </a:lnTo>
                <a:lnTo>
                  <a:pt x="10" y="1296"/>
                </a:lnTo>
                <a:lnTo>
                  <a:pt x="10" y="1340"/>
                </a:lnTo>
                <a:lnTo>
                  <a:pt x="12" y="1383"/>
                </a:lnTo>
                <a:lnTo>
                  <a:pt x="14" y="1425"/>
                </a:lnTo>
                <a:lnTo>
                  <a:pt x="16" y="1465"/>
                </a:lnTo>
                <a:lnTo>
                  <a:pt x="18" y="1505"/>
                </a:lnTo>
                <a:lnTo>
                  <a:pt x="20" y="1545"/>
                </a:lnTo>
                <a:lnTo>
                  <a:pt x="20" y="1585"/>
                </a:lnTo>
                <a:lnTo>
                  <a:pt x="24" y="1623"/>
                </a:lnTo>
                <a:lnTo>
                  <a:pt x="26" y="1659"/>
                </a:lnTo>
                <a:lnTo>
                  <a:pt x="28" y="1694"/>
                </a:lnTo>
                <a:lnTo>
                  <a:pt x="30" y="1728"/>
                </a:lnTo>
                <a:lnTo>
                  <a:pt x="34" y="1762"/>
                </a:lnTo>
                <a:lnTo>
                  <a:pt x="34" y="1794"/>
                </a:lnTo>
                <a:lnTo>
                  <a:pt x="38" y="1828"/>
                </a:lnTo>
                <a:lnTo>
                  <a:pt x="40" y="1858"/>
                </a:lnTo>
                <a:lnTo>
                  <a:pt x="44" y="1888"/>
                </a:lnTo>
                <a:lnTo>
                  <a:pt x="46" y="1914"/>
                </a:lnTo>
                <a:lnTo>
                  <a:pt x="48" y="1942"/>
                </a:lnTo>
                <a:lnTo>
                  <a:pt x="52" y="1966"/>
                </a:lnTo>
                <a:lnTo>
                  <a:pt x="54" y="1992"/>
                </a:lnTo>
                <a:lnTo>
                  <a:pt x="56" y="2014"/>
                </a:lnTo>
                <a:lnTo>
                  <a:pt x="60" y="2035"/>
                </a:lnTo>
                <a:lnTo>
                  <a:pt x="62" y="2057"/>
                </a:lnTo>
                <a:lnTo>
                  <a:pt x="66" y="2077"/>
                </a:lnTo>
                <a:lnTo>
                  <a:pt x="68" y="2093"/>
                </a:lnTo>
                <a:lnTo>
                  <a:pt x="72" y="2111"/>
                </a:lnTo>
                <a:lnTo>
                  <a:pt x="74" y="2123"/>
                </a:lnTo>
                <a:lnTo>
                  <a:pt x="80" y="2139"/>
                </a:lnTo>
                <a:lnTo>
                  <a:pt x="82" y="2151"/>
                </a:lnTo>
                <a:lnTo>
                  <a:pt x="86" y="2161"/>
                </a:lnTo>
                <a:lnTo>
                  <a:pt x="88" y="2171"/>
                </a:lnTo>
                <a:lnTo>
                  <a:pt x="91" y="2179"/>
                </a:lnTo>
                <a:lnTo>
                  <a:pt x="95" y="2183"/>
                </a:lnTo>
                <a:lnTo>
                  <a:pt x="99" y="2189"/>
                </a:lnTo>
                <a:lnTo>
                  <a:pt x="101" y="2191"/>
                </a:lnTo>
                <a:lnTo>
                  <a:pt x="105" y="2195"/>
                </a:lnTo>
                <a:lnTo>
                  <a:pt x="109" y="2193"/>
                </a:lnTo>
                <a:lnTo>
                  <a:pt x="111" y="2191"/>
                </a:lnTo>
                <a:lnTo>
                  <a:pt x="115" y="2189"/>
                </a:lnTo>
                <a:lnTo>
                  <a:pt x="119" y="2183"/>
                </a:lnTo>
                <a:lnTo>
                  <a:pt x="123" y="2177"/>
                </a:lnTo>
                <a:lnTo>
                  <a:pt x="125" y="2169"/>
                </a:lnTo>
                <a:lnTo>
                  <a:pt x="131" y="2157"/>
                </a:lnTo>
                <a:lnTo>
                  <a:pt x="133" y="2147"/>
                </a:lnTo>
                <a:lnTo>
                  <a:pt x="137" y="2133"/>
                </a:lnTo>
                <a:lnTo>
                  <a:pt x="141" y="2117"/>
                </a:lnTo>
                <a:lnTo>
                  <a:pt x="145" y="2099"/>
                </a:lnTo>
                <a:lnTo>
                  <a:pt x="149" y="2081"/>
                </a:lnTo>
                <a:lnTo>
                  <a:pt x="149" y="2069"/>
                </a:lnTo>
                <a:lnTo>
                  <a:pt x="151" y="2057"/>
                </a:lnTo>
                <a:lnTo>
                  <a:pt x="153" y="2045"/>
                </a:lnTo>
                <a:lnTo>
                  <a:pt x="155" y="2031"/>
                </a:lnTo>
                <a:lnTo>
                  <a:pt x="155" y="2020"/>
                </a:lnTo>
                <a:lnTo>
                  <a:pt x="159" y="2006"/>
                </a:lnTo>
                <a:lnTo>
                  <a:pt x="159" y="1990"/>
                </a:lnTo>
                <a:lnTo>
                  <a:pt x="161" y="1974"/>
                </a:lnTo>
                <a:lnTo>
                  <a:pt x="161" y="1958"/>
                </a:lnTo>
                <a:lnTo>
                  <a:pt x="161" y="1942"/>
                </a:lnTo>
                <a:lnTo>
                  <a:pt x="163" y="1924"/>
                </a:lnTo>
                <a:lnTo>
                  <a:pt x="163" y="1906"/>
                </a:lnTo>
                <a:lnTo>
                  <a:pt x="165" y="1888"/>
                </a:lnTo>
                <a:lnTo>
                  <a:pt x="165" y="1870"/>
                </a:lnTo>
                <a:lnTo>
                  <a:pt x="165" y="1852"/>
                </a:lnTo>
                <a:lnTo>
                  <a:pt x="167" y="1834"/>
                </a:lnTo>
                <a:lnTo>
                  <a:pt x="167" y="1812"/>
                </a:lnTo>
                <a:lnTo>
                  <a:pt x="167" y="1792"/>
                </a:lnTo>
                <a:lnTo>
                  <a:pt x="167" y="1770"/>
                </a:lnTo>
                <a:lnTo>
                  <a:pt x="167" y="1750"/>
                </a:lnTo>
                <a:lnTo>
                  <a:pt x="167" y="1728"/>
                </a:lnTo>
                <a:lnTo>
                  <a:pt x="167" y="1706"/>
                </a:lnTo>
                <a:lnTo>
                  <a:pt x="167" y="1683"/>
                </a:lnTo>
                <a:lnTo>
                  <a:pt x="167" y="1663"/>
                </a:lnTo>
                <a:lnTo>
                  <a:pt x="167" y="1639"/>
                </a:lnTo>
                <a:lnTo>
                  <a:pt x="167" y="1617"/>
                </a:lnTo>
                <a:lnTo>
                  <a:pt x="167" y="1591"/>
                </a:lnTo>
                <a:lnTo>
                  <a:pt x="167" y="1569"/>
                </a:lnTo>
                <a:lnTo>
                  <a:pt x="165" y="1543"/>
                </a:lnTo>
                <a:lnTo>
                  <a:pt x="165" y="1521"/>
                </a:lnTo>
                <a:lnTo>
                  <a:pt x="165" y="1497"/>
                </a:lnTo>
                <a:lnTo>
                  <a:pt x="165" y="1471"/>
                </a:lnTo>
                <a:lnTo>
                  <a:pt x="165" y="1447"/>
                </a:lnTo>
                <a:lnTo>
                  <a:pt x="165" y="1421"/>
                </a:lnTo>
                <a:lnTo>
                  <a:pt x="163" y="1397"/>
                </a:lnTo>
                <a:lnTo>
                  <a:pt x="163" y="1371"/>
                </a:lnTo>
                <a:lnTo>
                  <a:pt x="161" y="1346"/>
                </a:lnTo>
                <a:lnTo>
                  <a:pt x="161" y="1320"/>
                </a:lnTo>
                <a:lnTo>
                  <a:pt x="161" y="1294"/>
                </a:lnTo>
                <a:lnTo>
                  <a:pt x="161" y="1270"/>
                </a:lnTo>
                <a:lnTo>
                  <a:pt x="159" y="1244"/>
                </a:lnTo>
                <a:lnTo>
                  <a:pt x="159" y="1218"/>
                </a:lnTo>
                <a:lnTo>
                  <a:pt x="159" y="1192"/>
                </a:lnTo>
                <a:lnTo>
                  <a:pt x="159" y="1166"/>
                </a:lnTo>
                <a:lnTo>
                  <a:pt x="155" y="1140"/>
                </a:lnTo>
                <a:lnTo>
                  <a:pt x="155" y="1114"/>
                </a:lnTo>
                <a:lnTo>
                  <a:pt x="155" y="1088"/>
                </a:lnTo>
                <a:lnTo>
                  <a:pt x="155" y="1064"/>
                </a:lnTo>
                <a:lnTo>
                  <a:pt x="153" y="1038"/>
                </a:lnTo>
                <a:lnTo>
                  <a:pt x="151" y="1013"/>
                </a:lnTo>
                <a:lnTo>
                  <a:pt x="151" y="987"/>
                </a:lnTo>
                <a:lnTo>
                  <a:pt x="151" y="963"/>
                </a:lnTo>
                <a:lnTo>
                  <a:pt x="149" y="937"/>
                </a:lnTo>
                <a:lnTo>
                  <a:pt x="149" y="911"/>
                </a:lnTo>
                <a:lnTo>
                  <a:pt x="147" y="887"/>
                </a:lnTo>
                <a:lnTo>
                  <a:pt x="147" y="863"/>
                </a:lnTo>
                <a:lnTo>
                  <a:pt x="145" y="837"/>
                </a:lnTo>
                <a:lnTo>
                  <a:pt x="145" y="813"/>
                </a:lnTo>
                <a:lnTo>
                  <a:pt x="145" y="789"/>
                </a:lnTo>
                <a:lnTo>
                  <a:pt x="145" y="765"/>
                </a:lnTo>
                <a:lnTo>
                  <a:pt x="145" y="741"/>
                </a:lnTo>
                <a:lnTo>
                  <a:pt x="143" y="717"/>
                </a:lnTo>
                <a:lnTo>
                  <a:pt x="143" y="695"/>
                </a:lnTo>
                <a:lnTo>
                  <a:pt x="143" y="672"/>
                </a:lnTo>
                <a:lnTo>
                  <a:pt x="141" y="662"/>
                </a:lnTo>
                <a:lnTo>
                  <a:pt x="141" y="650"/>
                </a:lnTo>
                <a:lnTo>
                  <a:pt x="139" y="638"/>
                </a:lnTo>
                <a:lnTo>
                  <a:pt x="139" y="626"/>
                </a:lnTo>
                <a:lnTo>
                  <a:pt x="139" y="614"/>
                </a:lnTo>
                <a:lnTo>
                  <a:pt x="139" y="602"/>
                </a:lnTo>
                <a:lnTo>
                  <a:pt x="139" y="592"/>
                </a:lnTo>
                <a:lnTo>
                  <a:pt x="139" y="580"/>
                </a:lnTo>
                <a:lnTo>
                  <a:pt x="137" y="568"/>
                </a:lnTo>
                <a:lnTo>
                  <a:pt x="137" y="556"/>
                </a:lnTo>
                <a:lnTo>
                  <a:pt x="135" y="546"/>
                </a:lnTo>
                <a:lnTo>
                  <a:pt x="135" y="534"/>
                </a:lnTo>
                <a:lnTo>
                  <a:pt x="135" y="522"/>
                </a:lnTo>
                <a:lnTo>
                  <a:pt x="135" y="512"/>
                </a:lnTo>
                <a:lnTo>
                  <a:pt x="133" y="500"/>
                </a:lnTo>
                <a:lnTo>
                  <a:pt x="133" y="490"/>
                </a:lnTo>
                <a:lnTo>
                  <a:pt x="131" y="478"/>
                </a:lnTo>
                <a:lnTo>
                  <a:pt x="131" y="468"/>
                </a:lnTo>
                <a:lnTo>
                  <a:pt x="131" y="456"/>
                </a:lnTo>
                <a:lnTo>
                  <a:pt x="131" y="446"/>
                </a:lnTo>
                <a:lnTo>
                  <a:pt x="129" y="434"/>
                </a:lnTo>
                <a:lnTo>
                  <a:pt x="129" y="426"/>
                </a:lnTo>
                <a:lnTo>
                  <a:pt x="127" y="414"/>
                </a:lnTo>
                <a:lnTo>
                  <a:pt x="127" y="404"/>
                </a:lnTo>
                <a:lnTo>
                  <a:pt x="125" y="394"/>
                </a:lnTo>
                <a:lnTo>
                  <a:pt x="125" y="384"/>
                </a:lnTo>
                <a:lnTo>
                  <a:pt x="125" y="374"/>
                </a:lnTo>
                <a:lnTo>
                  <a:pt x="125" y="364"/>
                </a:lnTo>
                <a:lnTo>
                  <a:pt x="123" y="354"/>
                </a:lnTo>
                <a:lnTo>
                  <a:pt x="123" y="344"/>
                </a:lnTo>
                <a:lnTo>
                  <a:pt x="121" y="335"/>
                </a:lnTo>
                <a:lnTo>
                  <a:pt x="121" y="327"/>
                </a:lnTo>
                <a:lnTo>
                  <a:pt x="119" y="315"/>
                </a:lnTo>
                <a:lnTo>
                  <a:pt x="119" y="307"/>
                </a:lnTo>
                <a:lnTo>
                  <a:pt x="119" y="297"/>
                </a:lnTo>
                <a:lnTo>
                  <a:pt x="119" y="289"/>
                </a:lnTo>
                <a:lnTo>
                  <a:pt x="117" y="279"/>
                </a:lnTo>
                <a:lnTo>
                  <a:pt x="117" y="269"/>
                </a:lnTo>
                <a:lnTo>
                  <a:pt x="115" y="261"/>
                </a:lnTo>
                <a:lnTo>
                  <a:pt x="115" y="253"/>
                </a:lnTo>
                <a:lnTo>
                  <a:pt x="113" y="243"/>
                </a:lnTo>
                <a:lnTo>
                  <a:pt x="111" y="235"/>
                </a:lnTo>
                <a:lnTo>
                  <a:pt x="111" y="227"/>
                </a:lnTo>
                <a:lnTo>
                  <a:pt x="111" y="219"/>
                </a:lnTo>
                <a:lnTo>
                  <a:pt x="109" y="209"/>
                </a:lnTo>
                <a:lnTo>
                  <a:pt x="109" y="203"/>
                </a:lnTo>
                <a:lnTo>
                  <a:pt x="107" y="195"/>
                </a:lnTo>
                <a:lnTo>
                  <a:pt x="107" y="189"/>
                </a:lnTo>
                <a:lnTo>
                  <a:pt x="105" y="179"/>
                </a:lnTo>
                <a:lnTo>
                  <a:pt x="105" y="171"/>
                </a:lnTo>
                <a:lnTo>
                  <a:pt x="105" y="165"/>
                </a:lnTo>
                <a:lnTo>
                  <a:pt x="105" y="157"/>
                </a:lnTo>
                <a:lnTo>
                  <a:pt x="103" y="151"/>
                </a:lnTo>
                <a:lnTo>
                  <a:pt x="103" y="143"/>
                </a:lnTo>
                <a:lnTo>
                  <a:pt x="101" y="137"/>
                </a:lnTo>
                <a:lnTo>
                  <a:pt x="101" y="131"/>
                </a:lnTo>
                <a:lnTo>
                  <a:pt x="99" y="123"/>
                </a:lnTo>
                <a:lnTo>
                  <a:pt x="99" y="117"/>
                </a:lnTo>
                <a:lnTo>
                  <a:pt x="99" y="111"/>
                </a:lnTo>
                <a:lnTo>
                  <a:pt x="99" y="107"/>
                </a:lnTo>
                <a:lnTo>
                  <a:pt x="97" y="99"/>
                </a:lnTo>
                <a:lnTo>
                  <a:pt x="97" y="95"/>
                </a:lnTo>
                <a:lnTo>
                  <a:pt x="95" y="89"/>
                </a:lnTo>
                <a:lnTo>
                  <a:pt x="95" y="85"/>
                </a:lnTo>
                <a:lnTo>
                  <a:pt x="93" y="69"/>
                </a:lnTo>
                <a:lnTo>
                  <a:pt x="91" y="57"/>
                </a:lnTo>
                <a:lnTo>
                  <a:pt x="89" y="45"/>
                </a:lnTo>
                <a:lnTo>
                  <a:pt x="86" y="33"/>
                </a:lnTo>
                <a:lnTo>
                  <a:pt x="86" y="25"/>
                </a:lnTo>
                <a:lnTo>
                  <a:pt x="82" y="17"/>
                </a:lnTo>
                <a:lnTo>
                  <a:pt x="80" y="11"/>
                </a:lnTo>
                <a:lnTo>
                  <a:pt x="80" y="7"/>
                </a:lnTo>
                <a:lnTo>
                  <a:pt x="76" y="4"/>
                </a:lnTo>
                <a:lnTo>
                  <a:pt x="74" y="0"/>
                </a:lnTo>
                <a:lnTo>
                  <a:pt x="72" y="0"/>
                </a:lnTo>
                <a:lnTo>
                  <a:pt x="70" y="0"/>
                </a:lnTo>
                <a:lnTo>
                  <a:pt x="66" y="0"/>
                </a:lnTo>
                <a:lnTo>
                  <a:pt x="66" y="4"/>
                </a:lnTo>
                <a:lnTo>
                  <a:pt x="64" y="5"/>
                </a:lnTo>
                <a:lnTo>
                  <a:pt x="62" y="11"/>
                </a:lnTo>
                <a:lnTo>
                  <a:pt x="60" y="13"/>
                </a:lnTo>
                <a:lnTo>
                  <a:pt x="58" y="19"/>
                </a:lnTo>
                <a:lnTo>
                  <a:pt x="54" y="25"/>
                </a:lnTo>
                <a:lnTo>
                  <a:pt x="54" y="33"/>
                </a:lnTo>
                <a:lnTo>
                  <a:pt x="52" y="41"/>
                </a:lnTo>
                <a:lnTo>
                  <a:pt x="50" y="51"/>
                </a:lnTo>
                <a:lnTo>
                  <a:pt x="46" y="59"/>
                </a:lnTo>
                <a:lnTo>
                  <a:pt x="46" y="71"/>
                </a:lnTo>
                <a:lnTo>
                  <a:pt x="44" y="79"/>
                </a:lnTo>
                <a:lnTo>
                  <a:pt x="40" y="91"/>
                </a:lnTo>
                <a:lnTo>
                  <a:pt x="40" y="103"/>
                </a:lnTo>
                <a:lnTo>
                  <a:pt x="38" y="115"/>
                </a:lnTo>
                <a:lnTo>
                  <a:pt x="36" y="127"/>
                </a:lnTo>
                <a:lnTo>
                  <a:pt x="34" y="141"/>
                </a:lnTo>
                <a:lnTo>
                  <a:pt x="34" y="155"/>
                </a:lnTo>
                <a:lnTo>
                  <a:pt x="32" y="169"/>
                </a:lnTo>
                <a:lnTo>
                  <a:pt x="30" y="181"/>
                </a:lnTo>
                <a:lnTo>
                  <a:pt x="28" y="195"/>
                </a:lnTo>
                <a:lnTo>
                  <a:pt x="26" y="209"/>
                </a:lnTo>
                <a:lnTo>
                  <a:pt x="26" y="223"/>
                </a:lnTo>
                <a:lnTo>
                  <a:pt x="22" y="237"/>
                </a:lnTo>
                <a:lnTo>
                  <a:pt x="20" y="251"/>
                </a:lnTo>
                <a:lnTo>
                  <a:pt x="20" y="265"/>
                </a:lnTo>
                <a:lnTo>
                  <a:pt x="20" y="281"/>
                </a:lnTo>
                <a:lnTo>
                  <a:pt x="16" y="295"/>
                </a:lnTo>
                <a:lnTo>
                  <a:pt x="16" y="309"/>
                </a:lnTo>
                <a:lnTo>
                  <a:pt x="14" y="323"/>
                </a:lnTo>
                <a:lnTo>
                  <a:pt x="14" y="335"/>
                </a:lnTo>
                <a:lnTo>
                  <a:pt x="12" y="348"/>
                </a:lnTo>
                <a:lnTo>
                  <a:pt x="12" y="362"/>
                </a:lnTo>
                <a:lnTo>
                  <a:pt x="10" y="374"/>
                </a:lnTo>
                <a:lnTo>
                  <a:pt x="10" y="388"/>
                </a:lnTo>
                <a:lnTo>
                  <a:pt x="8" y="398"/>
                </a:lnTo>
                <a:lnTo>
                  <a:pt x="6" y="410"/>
                </a:lnTo>
                <a:lnTo>
                  <a:pt x="6" y="420"/>
                </a:lnTo>
                <a:lnTo>
                  <a:pt x="6" y="432"/>
                </a:lnTo>
                <a:lnTo>
                  <a:pt x="6" y="440"/>
                </a:lnTo>
                <a:lnTo>
                  <a:pt x="4" y="450"/>
                </a:lnTo>
                <a:lnTo>
                  <a:pt x="4" y="458"/>
                </a:lnTo>
                <a:lnTo>
                  <a:pt x="4" y="466"/>
                </a:lnTo>
                <a:lnTo>
                  <a:pt x="2" y="472"/>
                </a:lnTo>
                <a:lnTo>
                  <a:pt x="2" y="480"/>
                </a:lnTo>
                <a:lnTo>
                  <a:pt x="2" y="484"/>
                </a:lnTo>
                <a:lnTo>
                  <a:pt x="2" y="488"/>
                </a:lnTo>
                <a:lnTo>
                  <a:pt x="2" y="494"/>
                </a:lnTo>
                <a:lnTo>
                  <a:pt x="2" y="496"/>
                </a:lnTo>
                <a:lnTo>
                  <a:pt x="2" y="498"/>
                </a:lnTo>
                <a:close/>
              </a:path>
            </a:pathLst>
          </a:custGeom>
          <a:solidFill>
            <a:srgbClr val="006600"/>
          </a:solidFill>
          <a:ln w="9525">
            <a:noFill/>
            <a:round/>
            <a:headEnd/>
            <a:tailEnd/>
          </a:ln>
        </p:spPr>
        <p:txBody>
          <a:bodyPr/>
          <a:lstStyle/>
          <a:p>
            <a:endParaRPr lang="he-IL"/>
          </a:p>
        </p:txBody>
      </p:sp>
      <p:sp>
        <p:nvSpPr>
          <p:cNvPr id="3" name="Freeform 9"/>
          <p:cNvSpPr>
            <a:spLocks/>
          </p:cNvSpPr>
          <p:nvPr/>
        </p:nvSpPr>
        <p:spPr bwMode="auto">
          <a:xfrm rot="1060111">
            <a:off x="2046646" y="3919761"/>
            <a:ext cx="5918834" cy="1003779"/>
          </a:xfrm>
          <a:custGeom>
            <a:avLst/>
            <a:gdLst>
              <a:gd name="T0" fmla="*/ 202 w 1532"/>
              <a:gd name="T1" fmla="*/ 20 h 339"/>
              <a:gd name="T2" fmla="*/ 323 w 1532"/>
              <a:gd name="T3" fmla="*/ 2 h 339"/>
              <a:gd name="T4" fmla="*/ 431 w 1532"/>
              <a:gd name="T5" fmla="*/ 6 h 339"/>
              <a:gd name="T6" fmla="*/ 527 w 1532"/>
              <a:gd name="T7" fmla="*/ 26 h 339"/>
              <a:gd name="T8" fmla="*/ 611 w 1532"/>
              <a:gd name="T9" fmla="*/ 58 h 339"/>
              <a:gd name="T10" fmla="*/ 686 w 1532"/>
              <a:gd name="T11" fmla="*/ 98 h 339"/>
              <a:gd name="T12" fmla="*/ 758 w 1532"/>
              <a:gd name="T13" fmla="*/ 136 h 339"/>
              <a:gd name="T14" fmla="*/ 826 w 1532"/>
              <a:gd name="T15" fmla="*/ 171 h 339"/>
              <a:gd name="T16" fmla="*/ 894 w 1532"/>
              <a:gd name="T17" fmla="*/ 193 h 339"/>
              <a:gd name="T18" fmla="*/ 962 w 1532"/>
              <a:gd name="T19" fmla="*/ 201 h 339"/>
              <a:gd name="T20" fmla="*/ 1038 w 1532"/>
              <a:gd name="T21" fmla="*/ 189 h 339"/>
              <a:gd name="T22" fmla="*/ 1113 w 1532"/>
              <a:gd name="T23" fmla="*/ 167 h 339"/>
              <a:gd name="T24" fmla="*/ 1191 w 1532"/>
              <a:gd name="T25" fmla="*/ 149 h 339"/>
              <a:gd name="T26" fmla="*/ 1267 w 1532"/>
              <a:gd name="T27" fmla="*/ 134 h 339"/>
              <a:gd name="T28" fmla="*/ 1339 w 1532"/>
              <a:gd name="T29" fmla="*/ 120 h 339"/>
              <a:gd name="T30" fmla="*/ 1401 w 1532"/>
              <a:gd name="T31" fmla="*/ 110 h 339"/>
              <a:gd name="T32" fmla="*/ 1455 w 1532"/>
              <a:gd name="T33" fmla="*/ 102 h 339"/>
              <a:gd name="T34" fmla="*/ 1496 w 1532"/>
              <a:gd name="T35" fmla="*/ 96 h 339"/>
              <a:gd name="T36" fmla="*/ 1524 w 1532"/>
              <a:gd name="T37" fmla="*/ 94 h 339"/>
              <a:gd name="T38" fmla="*/ 1522 w 1532"/>
              <a:gd name="T39" fmla="*/ 98 h 339"/>
              <a:gd name="T40" fmla="*/ 1494 w 1532"/>
              <a:gd name="T41" fmla="*/ 106 h 339"/>
              <a:gd name="T42" fmla="*/ 1463 w 1532"/>
              <a:gd name="T43" fmla="*/ 120 h 339"/>
              <a:gd name="T44" fmla="*/ 1429 w 1532"/>
              <a:gd name="T45" fmla="*/ 144 h 339"/>
              <a:gd name="T46" fmla="*/ 1393 w 1532"/>
              <a:gd name="T47" fmla="*/ 171 h 339"/>
              <a:gd name="T48" fmla="*/ 1357 w 1532"/>
              <a:gd name="T49" fmla="*/ 201 h 339"/>
              <a:gd name="T50" fmla="*/ 1315 w 1532"/>
              <a:gd name="T51" fmla="*/ 233 h 339"/>
              <a:gd name="T52" fmla="*/ 1267 w 1532"/>
              <a:gd name="T53" fmla="*/ 265 h 339"/>
              <a:gd name="T54" fmla="*/ 1213 w 1532"/>
              <a:gd name="T55" fmla="*/ 291 h 339"/>
              <a:gd name="T56" fmla="*/ 1153 w 1532"/>
              <a:gd name="T57" fmla="*/ 315 h 339"/>
              <a:gd name="T58" fmla="*/ 1082 w 1532"/>
              <a:gd name="T59" fmla="*/ 331 h 339"/>
              <a:gd name="T60" fmla="*/ 1004 w 1532"/>
              <a:gd name="T61" fmla="*/ 337 h 339"/>
              <a:gd name="T62" fmla="*/ 922 w 1532"/>
              <a:gd name="T63" fmla="*/ 335 h 339"/>
              <a:gd name="T64" fmla="*/ 850 w 1532"/>
              <a:gd name="T65" fmla="*/ 327 h 339"/>
              <a:gd name="T66" fmla="*/ 790 w 1532"/>
              <a:gd name="T67" fmla="*/ 313 h 339"/>
              <a:gd name="T68" fmla="*/ 734 w 1532"/>
              <a:gd name="T69" fmla="*/ 297 h 339"/>
              <a:gd name="T70" fmla="*/ 684 w 1532"/>
              <a:gd name="T71" fmla="*/ 275 h 339"/>
              <a:gd name="T72" fmla="*/ 639 w 1532"/>
              <a:gd name="T73" fmla="*/ 251 h 339"/>
              <a:gd name="T74" fmla="*/ 597 w 1532"/>
              <a:gd name="T75" fmla="*/ 227 h 339"/>
              <a:gd name="T76" fmla="*/ 555 w 1532"/>
              <a:gd name="T77" fmla="*/ 205 h 339"/>
              <a:gd name="T78" fmla="*/ 511 w 1532"/>
              <a:gd name="T79" fmla="*/ 181 h 339"/>
              <a:gd name="T80" fmla="*/ 467 w 1532"/>
              <a:gd name="T81" fmla="*/ 159 h 339"/>
              <a:gd name="T82" fmla="*/ 419 w 1532"/>
              <a:gd name="T83" fmla="*/ 146 h 339"/>
              <a:gd name="T84" fmla="*/ 367 w 1532"/>
              <a:gd name="T85" fmla="*/ 132 h 339"/>
              <a:gd name="T86" fmla="*/ 315 w 1532"/>
              <a:gd name="T87" fmla="*/ 126 h 339"/>
              <a:gd name="T88" fmla="*/ 266 w 1532"/>
              <a:gd name="T89" fmla="*/ 122 h 339"/>
              <a:gd name="T90" fmla="*/ 216 w 1532"/>
              <a:gd name="T91" fmla="*/ 124 h 339"/>
              <a:gd name="T92" fmla="*/ 172 w 1532"/>
              <a:gd name="T93" fmla="*/ 126 h 339"/>
              <a:gd name="T94" fmla="*/ 130 w 1532"/>
              <a:gd name="T95" fmla="*/ 132 h 339"/>
              <a:gd name="T96" fmla="*/ 92 w 1532"/>
              <a:gd name="T97" fmla="*/ 136 h 339"/>
              <a:gd name="T98" fmla="*/ 60 w 1532"/>
              <a:gd name="T99" fmla="*/ 142 h 339"/>
              <a:gd name="T100" fmla="*/ 34 w 1532"/>
              <a:gd name="T101" fmla="*/ 146 h 339"/>
              <a:gd name="T102" fmla="*/ 4 w 1532"/>
              <a:gd name="T103" fmla="*/ 146 h 339"/>
              <a:gd name="T104" fmla="*/ 18 w 1532"/>
              <a:gd name="T105" fmla="*/ 112 h 339"/>
              <a:gd name="T106" fmla="*/ 48 w 1532"/>
              <a:gd name="T107" fmla="*/ 88 h 339"/>
              <a:gd name="T108" fmla="*/ 78 w 1532"/>
              <a:gd name="T109" fmla="*/ 64 h 3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32"/>
              <a:gd name="T166" fmla="*/ 0 h 339"/>
              <a:gd name="T167" fmla="*/ 1532 w 1532"/>
              <a:gd name="T168" fmla="*/ 339 h 3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32" h="339">
                <a:moveTo>
                  <a:pt x="88" y="58"/>
                </a:moveTo>
                <a:lnTo>
                  <a:pt x="112" y="48"/>
                </a:lnTo>
                <a:lnTo>
                  <a:pt x="136" y="40"/>
                </a:lnTo>
                <a:lnTo>
                  <a:pt x="156" y="32"/>
                </a:lnTo>
                <a:lnTo>
                  <a:pt x="180" y="26"/>
                </a:lnTo>
                <a:lnTo>
                  <a:pt x="202" y="20"/>
                </a:lnTo>
                <a:lnTo>
                  <a:pt x="224" y="14"/>
                </a:lnTo>
                <a:lnTo>
                  <a:pt x="244" y="10"/>
                </a:lnTo>
                <a:lnTo>
                  <a:pt x="266" y="8"/>
                </a:lnTo>
                <a:lnTo>
                  <a:pt x="285" y="4"/>
                </a:lnTo>
                <a:lnTo>
                  <a:pt x="303" y="2"/>
                </a:lnTo>
                <a:lnTo>
                  <a:pt x="323" y="2"/>
                </a:lnTo>
                <a:lnTo>
                  <a:pt x="343" y="2"/>
                </a:lnTo>
                <a:lnTo>
                  <a:pt x="361" y="0"/>
                </a:lnTo>
                <a:lnTo>
                  <a:pt x="379" y="2"/>
                </a:lnTo>
                <a:lnTo>
                  <a:pt x="397" y="2"/>
                </a:lnTo>
                <a:lnTo>
                  <a:pt x="415" y="4"/>
                </a:lnTo>
                <a:lnTo>
                  <a:pt x="431" y="6"/>
                </a:lnTo>
                <a:lnTo>
                  <a:pt x="447" y="8"/>
                </a:lnTo>
                <a:lnTo>
                  <a:pt x="465" y="10"/>
                </a:lnTo>
                <a:lnTo>
                  <a:pt x="481" y="14"/>
                </a:lnTo>
                <a:lnTo>
                  <a:pt x="495" y="18"/>
                </a:lnTo>
                <a:lnTo>
                  <a:pt x="511" y="20"/>
                </a:lnTo>
                <a:lnTo>
                  <a:pt x="527" y="26"/>
                </a:lnTo>
                <a:lnTo>
                  <a:pt x="541" y="32"/>
                </a:lnTo>
                <a:lnTo>
                  <a:pt x="555" y="36"/>
                </a:lnTo>
                <a:lnTo>
                  <a:pt x="569" y="40"/>
                </a:lnTo>
                <a:lnTo>
                  <a:pt x="583" y="48"/>
                </a:lnTo>
                <a:lnTo>
                  <a:pt x="597" y="54"/>
                </a:lnTo>
                <a:lnTo>
                  <a:pt x="611" y="58"/>
                </a:lnTo>
                <a:lnTo>
                  <a:pt x="625" y="64"/>
                </a:lnTo>
                <a:lnTo>
                  <a:pt x="637" y="72"/>
                </a:lnTo>
                <a:lnTo>
                  <a:pt x="651" y="78"/>
                </a:lnTo>
                <a:lnTo>
                  <a:pt x="663" y="84"/>
                </a:lnTo>
                <a:lnTo>
                  <a:pt x="675" y="90"/>
                </a:lnTo>
                <a:lnTo>
                  <a:pt x="686" y="98"/>
                </a:lnTo>
                <a:lnTo>
                  <a:pt x="698" y="104"/>
                </a:lnTo>
                <a:lnTo>
                  <a:pt x="710" y="110"/>
                </a:lnTo>
                <a:lnTo>
                  <a:pt x="722" y="118"/>
                </a:lnTo>
                <a:lnTo>
                  <a:pt x="734" y="124"/>
                </a:lnTo>
                <a:lnTo>
                  <a:pt x="746" y="130"/>
                </a:lnTo>
                <a:lnTo>
                  <a:pt x="758" y="136"/>
                </a:lnTo>
                <a:lnTo>
                  <a:pt x="770" y="142"/>
                </a:lnTo>
                <a:lnTo>
                  <a:pt x="780" y="147"/>
                </a:lnTo>
                <a:lnTo>
                  <a:pt x="792" y="153"/>
                </a:lnTo>
                <a:lnTo>
                  <a:pt x="804" y="159"/>
                </a:lnTo>
                <a:lnTo>
                  <a:pt x="816" y="165"/>
                </a:lnTo>
                <a:lnTo>
                  <a:pt x="826" y="171"/>
                </a:lnTo>
                <a:lnTo>
                  <a:pt x="836" y="175"/>
                </a:lnTo>
                <a:lnTo>
                  <a:pt x="850" y="179"/>
                </a:lnTo>
                <a:lnTo>
                  <a:pt x="860" y="185"/>
                </a:lnTo>
                <a:lnTo>
                  <a:pt x="870" y="187"/>
                </a:lnTo>
                <a:lnTo>
                  <a:pt x="882" y="191"/>
                </a:lnTo>
                <a:lnTo>
                  <a:pt x="894" y="193"/>
                </a:lnTo>
                <a:lnTo>
                  <a:pt x="904" y="197"/>
                </a:lnTo>
                <a:lnTo>
                  <a:pt x="916" y="199"/>
                </a:lnTo>
                <a:lnTo>
                  <a:pt x="930" y="201"/>
                </a:lnTo>
                <a:lnTo>
                  <a:pt x="940" y="201"/>
                </a:lnTo>
                <a:lnTo>
                  <a:pt x="952" y="203"/>
                </a:lnTo>
                <a:lnTo>
                  <a:pt x="962" y="201"/>
                </a:lnTo>
                <a:lnTo>
                  <a:pt x="976" y="201"/>
                </a:lnTo>
                <a:lnTo>
                  <a:pt x="988" y="199"/>
                </a:lnTo>
                <a:lnTo>
                  <a:pt x="1000" y="199"/>
                </a:lnTo>
                <a:lnTo>
                  <a:pt x="1012" y="195"/>
                </a:lnTo>
                <a:lnTo>
                  <a:pt x="1026" y="193"/>
                </a:lnTo>
                <a:lnTo>
                  <a:pt x="1038" y="189"/>
                </a:lnTo>
                <a:lnTo>
                  <a:pt x="1050" y="185"/>
                </a:lnTo>
                <a:lnTo>
                  <a:pt x="1062" y="181"/>
                </a:lnTo>
                <a:lnTo>
                  <a:pt x="1076" y="179"/>
                </a:lnTo>
                <a:lnTo>
                  <a:pt x="1087" y="173"/>
                </a:lnTo>
                <a:lnTo>
                  <a:pt x="1101" y="171"/>
                </a:lnTo>
                <a:lnTo>
                  <a:pt x="1113" y="167"/>
                </a:lnTo>
                <a:lnTo>
                  <a:pt x="1127" y="165"/>
                </a:lnTo>
                <a:lnTo>
                  <a:pt x="1141" y="161"/>
                </a:lnTo>
                <a:lnTo>
                  <a:pt x="1153" y="159"/>
                </a:lnTo>
                <a:lnTo>
                  <a:pt x="1167" y="155"/>
                </a:lnTo>
                <a:lnTo>
                  <a:pt x="1179" y="153"/>
                </a:lnTo>
                <a:lnTo>
                  <a:pt x="1191" y="149"/>
                </a:lnTo>
                <a:lnTo>
                  <a:pt x="1205" y="146"/>
                </a:lnTo>
                <a:lnTo>
                  <a:pt x="1217" y="146"/>
                </a:lnTo>
                <a:lnTo>
                  <a:pt x="1231" y="142"/>
                </a:lnTo>
                <a:lnTo>
                  <a:pt x="1243" y="140"/>
                </a:lnTo>
                <a:lnTo>
                  <a:pt x="1255" y="136"/>
                </a:lnTo>
                <a:lnTo>
                  <a:pt x="1267" y="134"/>
                </a:lnTo>
                <a:lnTo>
                  <a:pt x="1279" y="132"/>
                </a:lnTo>
                <a:lnTo>
                  <a:pt x="1291" y="130"/>
                </a:lnTo>
                <a:lnTo>
                  <a:pt x="1303" y="126"/>
                </a:lnTo>
                <a:lnTo>
                  <a:pt x="1315" y="126"/>
                </a:lnTo>
                <a:lnTo>
                  <a:pt x="1327" y="124"/>
                </a:lnTo>
                <a:lnTo>
                  <a:pt x="1339" y="120"/>
                </a:lnTo>
                <a:lnTo>
                  <a:pt x="1349" y="120"/>
                </a:lnTo>
                <a:lnTo>
                  <a:pt x="1359" y="118"/>
                </a:lnTo>
                <a:lnTo>
                  <a:pt x="1371" y="116"/>
                </a:lnTo>
                <a:lnTo>
                  <a:pt x="1379" y="114"/>
                </a:lnTo>
                <a:lnTo>
                  <a:pt x="1391" y="112"/>
                </a:lnTo>
                <a:lnTo>
                  <a:pt x="1401" y="110"/>
                </a:lnTo>
                <a:lnTo>
                  <a:pt x="1411" y="110"/>
                </a:lnTo>
                <a:lnTo>
                  <a:pt x="1419" y="106"/>
                </a:lnTo>
                <a:lnTo>
                  <a:pt x="1429" y="106"/>
                </a:lnTo>
                <a:lnTo>
                  <a:pt x="1439" y="104"/>
                </a:lnTo>
                <a:lnTo>
                  <a:pt x="1447" y="104"/>
                </a:lnTo>
                <a:lnTo>
                  <a:pt x="1455" y="102"/>
                </a:lnTo>
                <a:lnTo>
                  <a:pt x="1463" y="100"/>
                </a:lnTo>
                <a:lnTo>
                  <a:pt x="1471" y="100"/>
                </a:lnTo>
                <a:lnTo>
                  <a:pt x="1479" y="100"/>
                </a:lnTo>
                <a:lnTo>
                  <a:pt x="1485" y="98"/>
                </a:lnTo>
                <a:lnTo>
                  <a:pt x="1490" y="98"/>
                </a:lnTo>
                <a:lnTo>
                  <a:pt x="1496" y="96"/>
                </a:lnTo>
                <a:lnTo>
                  <a:pt x="1502" y="96"/>
                </a:lnTo>
                <a:lnTo>
                  <a:pt x="1506" y="96"/>
                </a:lnTo>
                <a:lnTo>
                  <a:pt x="1510" y="94"/>
                </a:lnTo>
                <a:lnTo>
                  <a:pt x="1516" y="94"/>
                </a:lnTo>
                <a:lnTo>
                  <a:pt x="1520" y="94"/>
                </a:lnTo>
                <a:lnTo>
                  <a:pt x="1524" y="94"/>
                </a:lnTo>
                <a:lnTo>
                  <a:pt x="1530" y="94"/>
                </a:lnTo>
                <a:lnTo>
                  <a:pt x="1532" y="94"/>
                </a:lnTo>
                <a:lnTo>
                  <a:pt x="1530" y="96"/>
                </a:lnTo>
                <a:lnTo>
                  <a:pt x="1526" y="98"/>
                </a:lnTo>
                <a:lnTo>
                  <a:pt x="1522" y="98"/>
                </a:lnTo>
                <a:lnTo>
                  <a:pt x="1518" y="100"/>
                </a:lnTo>
                <a:lnTo>
                  <a:pt x="1514" y="100"/>
                </a:lnTo>
                <a:lnTo>
                  <a:pt x="1510" y="102"/>
                </a:lnTo>
                <a:lnTo>
                  <a:pt x="1504" y="102"/>
                </a:lnTo>
                <a:lnTo>
                  <a:pt x="1498" y="104"/>
                </a:lnTo>
                <a:lnTo>
                  <a:pt x="1494" y="106"/>
                </a:lnTo>
                <a:lnTo>
                  <a:pt x="1490" y="106"/>
                </a:lnTo>
                <a:lnTo>
                  <a:pt x="1485" y="110"/>
                </a:lnTo>
                <a:lnTo>
                  <a:pt x="1479" y="112"/>
                </a:lnTo>
                <a:lnTo>
                  <a:pt x="1473" y="114"/>
                </a:lnTo>
                <a:lnTo>
                  <a:pt x="1469" y="118"/>
                </a:lnTo>
                <a:lnTo>
                  <a:pt x="1463" y="120"/>
                </a:lnTo>
                <a:lnTo>
                  <a:pt x="1457" y="124"/>
                </a:lnTo>
                <a:lnTo>
                  <a:pt x="1451" y="126"/>
                </a:lnTo>
                <a:lnTo>
                  <a:pt x="1445" y="132"/>
                </a:lnTo>
                <a:lnTo>
                  <a:pt x="1439" y="134"/>
                </a:lnTo>
                <a:lnTo>
                  <a:pt x="1435" y="140"/>
                </a:lnTo>
                <a:lnTo>
                  <a:pt x="1429" y="144"/>
                </a:lnTo>
                <a:lnTo>
                  <a:pt x="1425" y="147"/>
                </a:lnTo>
                <a:lnTo>
                  <a:pt x="1419" y="153"/>
                </a:lnTo>
                <a:lnTo>
                  <a:pt x="1411" y="157"/>
                </a:lnTo>
                <a:lnTo>
                  <a:pt x="1405" y="161"/>
                </a:lnTo>
                <a:lnTo>
                  <a:pt x="1401" y="165"/>
                </a:lnTo>
                <a:lnTo>
                  <a:pt x="1393" y="171"/>
                </a:lnTo>
                <a:lnTo>
                  <a:pt x="1389" y="175"/>
                </a:lnTo>
                <a:lnTo>
                  <a:pt x="1383" y="181"/>
                </a:lnTo>
                <a:lnTo>
                  <a:pt x="1377" y="185"/>
                </a:lnTo>
                <a:lnTo>
                  <a:pt x="1371" y="191"/>
                </a:lnTo>
                <a:lnTo>
                  <a:pt x="1365" y="197"/>
                </a:lnTo>
                <a:lnTo>
                  <a:pt x="1357" y="201"/>
                </a:lnTo>
                <a:lnTo>
                  <a:pt x="1351" y="207"/>
                </a:lnTo>
                <a:lnTo>
                  <a:pt x="1345" y="211"/>
                </a:lnTo>
                <a:lnTo>
                  <a:pt x="1337" y="219"/>
                </a:lnTo>
                <a:lnTo>
                  <a:pt x="1331" y="223"/>
                </a:lnTo>
                <a:lnTo>
                  <a:pt x="1323" y="229"/>
                </a:lnTo>
                <a:lnTo>
                  <a:pt x="1315" y="233"/>
                </a:lnTo>
                <a:lnTo>
                  <a:pt x="1307" y="239"/>
                </a:lnTo>
                <a:lnTo>
                  <a:pt x="1299" y="245"/>
                </a:lnTo>
                <a:lnTo>
                  <a:pt x="1293" y="249"/>
                </a:lnTo>
                <a:lnTo>
                  <a:pt x="1285" y="253"/>
                </a:lnTo>
                <a:lnTo>
                  <a:pt x="1275" y="259"/>
                </a:lnTo>
                <a:lnTo>
                  <a:pt x="1267" y="265"/>
                </a:lnTo>
                <a:lnTo>
                  <a:pt x="1259" y="271"/>
                </a:lnTo>
                <a:lnTo>
                  <a:pt x="1251" y="275"/>
                </a:lnTo>
                <a:lnTo>
                  <a:pt x="1241" y="279"/>
                </a:lnTo>
                <a:lnTo>
                  <a:pt x="1233" y="285"/>
                </a:lnTo>
                <a:lnTo>
                  <a:pt x="1223" y="289"/>
                </a:lnTo>
                <a:lnTo>
                  <a:pt x="1213" y="291"/>
                </a:lnTo>
                <a:lnTo>
                  <a:pt x="1203" y="297"/>
                </a:lnTo>
                <a:lnTo>
                  <a:pt x="1193" y="301"/>
                </a:lnTo>
                <a:lnTo>
                  <a:pt x="1185" y="305"/>
                </a:lnTo>
                <a:lnTo>
                  <a:pt x="1173" y="309"/>
                </a:lnTo>
                <a:lnTo>
                  <a:pt x="1163" y="311"/>
                </a:lnTo>
                <a:lnTo>
                  <a:pt x="1153" y="315"/>
                </a:lnTo>
                <a:lnTo>
                  <a:pt x="1141" y="317"/>
                </a:lnTo>
                <a:lnTo>
                  <a:pt x="1129" y="321"/>
                </a:lnTo>
                <a:lnTo>
                  <a:pt x="1119" y="325"/>
                </a:lnTo>
                <a:lnTo>
                  <a:pt x="1107" y="325"/>
                </a:lnTo>
                <a:lnTo>
                  <a:pt x="1095" y="329"/>
                </a:lnTo>
                <a:lnTo>
                  <a:pt x="1082" y="331"/>
                </a:lnTo>
                <a:lnTo>
                  <a:pt x="1070" y="333"/>
                </a:lnTo>
                <a:lnTo>
                  <a:pt x="1058" y="335"/>
                </a:lnTo>
                <a:lnTo>
                  <a:pt x="1046" y="337"/>
                </a:lnTo>
                <a:lnTo>
                  <a:pt x="1032" y="337"/>
                </a:lnTo>
                <a:lnTo>
                  <a:pt x="1018" y="337"/>
                </a:lnTo>
                <a:lnTo>
                  <a:pt x="1004" y="337"/>
                </a:lnTo>
                <a:lnTo>
                  <a:pt x="992" y="339"/>
                </a:lnTo>
                <a:lnTo>
                  <a:pt x="976" y="337"/>
                </a:lnTo>
                <a:lnTo>
                  <a:pt x="962" y="337"/>
                </a:lnTo>
                <a:lnTo>
                  <a:pt x="950" y="337"/>
                </a:lnTo>
                <a:lnTo>
                  <a:pt x="936" y="337"/>
                </a:lnTo>
                <a:lnTo>
                  <a:pt x="922" y="335"/>
                </a:lnTo>
                <a:lnTo>
                  <a:pt x="910" y="335"/>
                </a:lnTo>
                <a:lnTo>
                  <a:pt x="896" y="333"/>
                </a:lnTo>
                <a:lnTo>
                  <a:pt x="886" y="331"/>
                </a:lnTo>
                <a:lnTo>
                  <a:pt x="874" y="331"/>
                </a:lnTo>
                <a:lnTo>
                  <a:pt x="862" y="329"/>
                </a:lnTo>
                <a:lnTo>
                  <a:pt x="850" y="327"/>
                </a:lnTo>
                <a:lnTo>
                  <a:pt x="840" y="325"/>
                </a:lnTo>
                <a:lnTo>
                  <a:pt x="830" y="323"/>
                </a:lnTo>
                <a:lnTo>
                  <a:pt x="820" y="321"/>
                </a:lnTo>
                <a:lnTo>
                  <a:pt x="810" y="317"/>
                </a:lnTo>
                <a:lnTo>
                  <a:pt x="800" y="317"/>
                </a:lnTo>
                <a:lnTo>
                  <a:pt x="790" y="313"/>
                </a:lnTo>
                <a:lnTo>
                  <a:pt x="778" y="311"/>
                </a:lnTo>
                <a:lnTo>
                  <a:pt x="770" y="307"/>
                </a:lnTo>
                <a:lnTo>
                  <a:pt x="760" y="305"/>
                </a:lnTo>
                <a:lnTo>
                  <a:pt x="750" y="303"/>
                </a:lnTo>
                <a:lnTo>
                  <a:pt x="742" y="297"/>
                </a:lnTo>
                <a:lnTo>
                  <a:pt x="734" y="297"/>
                </a:lnTo>
                <a:lnTo>
                  <a:pt x="724" y="293"/>
                </a:lnTo>
                <a:lnTo>
                  <a:pt x="716" y="289"/>
                </a:lnTo>
                <a:lnTo>
                  <a:pt x="708" y="285"/>
                </a:lnTo>
                <a:lnTo>
                  <a:pt x="700" y="281"/>
                </a:lnTo>
                <a:lnTo>
                  <a:pt x="692" y="279"/>
                </a:lnTo>
                <a:lnTo>
                  <a:pt x="684" y="275"/>
                </a:lnTo>
                <a:lnTo>
                  <a:pt x="677" y="271"/>
                </a:lnTo>
                <a:lnTo>
                  <a:pt x="669" y="267"/>
                </a:lnTo>
                <a:lnTo>
                  <a:pt x="663" y="265"/>
                </a:lnTo>
                <a:lnTo>
                  <a:pt x="655" y="259"/>
                </a:lnTo>
                <a:lnTo>
                  <a:pt x="647" y="257"/>
                </a:lnTo>
                <a:lnTo>
                  <a:pt x="639" y="251"/>
                </a:lnTo>
                <a:lnTo>
                  <a:pt x="633" y="249"/>
                </a:lnTo>
                <a:lnTo>
                  <a:pt x="625" y="245"/>
                </a:lnTo>
                <a:lnTo>
                  <a:pt x="619" y="239"/>
                </a:lnTo>
                <a:lnTo>
                  <a:pt x="611" y="237"/>
                </a:lnTo>
                <a:lnTo>
                  <a:pt x="605" y="231"/>
                </a:lnTo>
                <a:lnTo>
                  <a:pt x="597" y="227"/>
                </a:lnTo>
                <a:lnTo>
                  <a:pt x="589" y="225"/>
                </a:lnTo>
                <a:lnTo>
                  <a:pt x="583" y="219"/>
                </a:lnTo>
                <a:lnTo>
                  <a:pt x="575" y="217"/>
                </a:lnTo>
                <a:lnTo>
                  <a:pt x="569" y="211"/>
                </a:lnTo>
                <a:lnTo>
                  <a:pt x="561" y="207"/>
                </a:lnTo>
                <a:lnTo>
                  <a:pt x="555" y="205"/>
                </a:lnTo>
                <a:lnTo>
                  <a:pt x="547" y="201"/>
                </a:lnTo>
                <a:lnTo>
                  <a:pt x="539" y="197"/>
                </a:lnTo>
                <a:lnTo>
                  <a:pt x="533" y="193"/>
                </a:lnTo>
                <a:lnTo>
                  <a:pt x="527" y="189"/>
                </a:lnTo>
                <a:lnTo>
                  <a:pt x="519" y="185"/>
                </a:lnTo>
                <a:lnTo>
                  <a:pt x="511" y="181"/>
                </a:lnTo>
                <a:lnTo>
                  <a:pt x="505" y="179"/>
                </a:lnTo>
                <a:lnTo>
                  <a:pt x="497" y="173"/>
                </a:lnTo>
                <a:lnTo>
                  <a:pt x="489" y="171"/>
                </a:lnTo>
                <a:lnTo>
                  <a:pt x="481" y="167"/>
                </a:lnTo>
                <a:lnTo>
                  <a:pt x="475" y="165"/>
                </a:lnTo>
                <a:lnTo>
                  <a:pt x="467" y="159"/>
                </a:lnTo>
                <a:lnTo>
                  <a:pt x="461" y="159"/>
                </a:lnTo>
                <a:lnTo>
                  <a:pt x="451" y="155"/>
                </a:lnTo>
                <a:lnTo>
                  <a:pt x="443" y="153"/>
                </a:lnTo>
                <a:lnTo>
                  <a:pt x="435" y="149"/>
                </a:lnTo>
                <a:lnTo>
                  <a:pt x="427" y="147"/>
                </a:lnTo>
                <a:lnTo>
                  <a:pt x="419" y="146"/>
                </a:lnTo>
                <a:lnTo>
                  <a:pt x="409" y="142"/>
                </a:lnTo>
                <a:lnTo>
                  <a:pt x="401" y="140"/>
                </a:lnTo>
                <a:lnTo>
                  <a:pt x="393" y="138"/>
                </a:lnTo>
                <a:lnTo>
                  <a:pt x="383" y="136"/>
                </a:lnTo>
                <a:lnTo>
                  <a:pt x="375" y="134"/>
                </a:lnTo>
                <a:lnTo>
                  <a:pt x="367" y="132"/>
                </a:lnTo>
                <a:lnTo>
                  <a:pt x="357" y="132"/>
                </a:lnTo>
                <a:lnTo>
                  <a:pt x="347" y="128"/>
                </a:lnTo>
                <a:lnTo>
                  <a:pt x="341" y="128"/>
                </a:lnTo>
                <a:lnTo>
                  <a:pt x="331" y="126"/>
                </a:lnTo>
                <a:lnTo>
                  <a:pt x="323" y="126"/>
                </a:lnTo>
                <a:lnTo>
                  <a:pt x="315" y="126"/>
                </a:lnTo>
                <a:lnTo>
                  <a:pt x="307" y="124"/>
                </a:lnTo>
                <a:lnTo>
                  <a:pt x="299" y="124"/>
                </a:lnTo>
                <a:lnTo>
                  <a:pt x="291" y="124"/>
                </a:lnTo>
                <a:lnTo>
                  <a:pt x="281" y="124"/>
                </a:lnTo>
                <a:lnTo>
                  <a:pt x="274" y="122"/>
                </a:lnTo>
                <a:lnTo>
                  <a:pt x="266" y="122"/>
                </a:lnTo>
                <a:lnTo>
                  <a:pt x="256" y="122"/>
                </a:lnTo>
                <a:lnTo>
                  <a:pt x="250" y="122"/>
                </a:lnTo>
                <a:lnTo>
                  <a:pt x="242" y="122"/>
                </a:lnTo>
                <a:lnTo>
                  <a:pt x="232" y="122"/>
                </a:lnTo>
                <a:lnTo>
                  <a:pt x="226" y="124"/>
                </a:lnTo>
                <a:lnTo>
                  <a:pt x="216" y="124"/>
                </a:lnTo>
                <a:lnTo>
                  <a:pt x="210" y="124"/>
                </a:lnTo>
                <a:lnTo>
                  <a:pt x="202" y="124"/>
                </a:lnTo>
                <a:lnTo>
                  <a:pt x="194" y="126"/>
                </a:lnTo>
                <a:lnTo>
                  <a:pt x="186" y="126"/>
                </a:lnTo>
                <a:lnTo>
                  <a:pt x="178" y="126"/>
                </a:lnTo>
                <a:lnTo>
                  <a:pt x="172" y="126"/>
                </a:lnTo>
                <a:lnTo>
                  <a:pt x="164" y="128"/>
                </a:lnTo>
                <a:lnTo>
                  <a:pt x="156" y="128"/>
                </a:lnTo>
                <a:lnTo>
                  <a:pt x="150" y="128"/>
                </a:lnTo>
                <a:lnTo>
                  <a:pt x="144" y="130"/>
                </a:lnTo>
                <a:lnTo>
                  <a:pt x="136" y="130"/>
                </a:lnTo>
                <a:lnTo>
                  <a:pt x="130" y="132"/>
                </a:lnTo>
                <a:lnTo>
                  <a:pt x="124" y="132"/>
                </a:lnTo>
                <a:lnTo>
                  <a:pt x="118" y="134"/>
                </a:lnTo>
                <a:lnTo>
                  <a:pt x="110" y="134"/>
                </a:lnTo>
                <a:lnTo>
                  <a:pt x="104" y="134"/>
                </a:lnTo>
                <a:lnTo>
                  <a:pt x="98" y="136"/>
                </a:lnTo>
                <a:lnTo>
                  <a:pt x="92" y="136"/>
                </a:lnTo>
                <a:lnTo>
                  <a:pt x="86" y="138"/>
                </a:lnTo>
                <a:lnTo>
                  <a:pt x="80" y="138"/>
                </a:lnTo>
                <a:lnTo>
                  <a:pt x="76" y="140"/>
                </a:lnTo>
                <a:lnTo>
                  <a:pt x="70" y="140"/>
                </a:lnTo>
                <a:lnTo>
                  <a:pt x="64" y="142"/>
                </a:lnTo>
                <a:lnTo>
                  <a:pt x="60" y="142"/>
                </a:lnTo>
                <a:lnTo>
                  <a:pt x="54" y="142"/>
                </a:lnTo>
                <a:lnTo>
                  <a:pt x="50" y="144"/>
                </a:lnTo>
                <a:lnTo>
                  <a:pt x="46" y="144"/>
                </a:lnTo>
                <a:lnTo>
                  <a:pt x="42" y="144"/>
                </a:lnTo>
                <a:lnTo>
                  <a:pt x="38" y="146"/>
                </a:lnTo>
                <a:lnTo>
                  <a:pt x="34" y="146"/>
                </a:lnTo>
                <a:lnTo>
                  <a:pt x="32" y="146"/>
                </a:lnTo>
                <a:lnTo>
                  <a:pt x="24" y="146"/>
                </a:lnTo>
                <a:lnTo>
                  <a:pt x="18" y="146"/>
                </a:lnTo>
                <a:lnTo>
                  <a:pt x="12" y="146"/>
                </a:lnTo>
                <a:lnTo>
                  <a:pt x="10" y="147"/>
                </a:lnTo>
                <a:lnTo>
                  <a:pt x="4" y="146"/>
                </a:lnTo>
                <a:lnTo>
                  <a:pt x="0" y="142"/>
                </a:lnTo>
                <a:lnTo>
                  <a:pt x="0" y="136"/>
                </a:lnTo>
                <a:lnTo>
                  <a:pt x="4" y="132"/>
                </a:lnTo>
                <a:lnTo>
                  <a:pt x="8" y="124"/>
                </a:lnTo>
                <a:lnTo>
                  <a:pt x="16" y="116"/>
                </a:lnTo>
                <a:lnTo>
                  <a:pt x="18" y="112"/>
                </a:lnTo>
                <a:lnTo>
                  <a:pt x="24" y="108"/>
                </a:lnTo>
                <a:lnTo>
                  <a:pt x="28" y="104"/>
                </a:lnTo>
                <a:lnTo>
                  <a:pt x="34" y="100"/>
                </a:lnTo>
                <a:lnTo>
                  <a:pt x="38" y="96"/>
                </a:lnTo>
                <a:lnTo>
                  <a:pt x="44" y="92"/>
                </a:lnTo>
                <a:lnTo>
                  <a:pt x="48" y="88"/>
                </a:lnTo>
                <a:lnTo>
                  <a:pt x="52" y="84"/>
                </a:lnTo>
                <a:lnTo>
                  <a:pt x="56" y="80"/>
                </a:lnTo>
                <a:lnTo>
                  <a:pt x="60" y="76"/>
                </a:lnTo>
                <a:lnTo>
                  <a:pt x="64" y="74"/>
                </a:lnTo>
                <a:lnTo>
                  <a:pt x="70" y="70"/>
                </a:lnTo>
                <a:lnTo>
                  <a:pt x="78" y="64"/>
                </a:lnTo>
                <a:lnTo>
                  <a:pt x="84" y="60"/>
                </a:lnTo>
                <a:lnTo>
                  <a:pt x="86" y="58"/>
                </a:lnTo>
                <a:lnTo>
                  <a:pt x="88" y="58"/>
                </a:lnTo>
                <a:close/>
              </a:path>
            </a:pathLst>
          </a:custGeom>
          <a:solidFill>
            <a:srgbClr val="006600"/>
          </a:solidFill>
          <a:ln w="9525">
            <a:noFill/>
            <a:round/>
            <a:headEnd/>
            <a:tailEnd/>
          </a:ln>
        </p:spPr>
        <p:txBody>
          <a:bodyPr/>
          <a:lstStyle/>
          <a:p>
            <a:endParaRPr lang="he-IL"/>
          </a:p>
        </p:txBody>
      </p:sp>
      <p:sp>
        <p:nvSpPr>
          <p:cNvPr id="4" name="Freeform 13"/>
          <p:cNvSpPr>
            <a:spLocks/>
          </p:cNvSpPr>
          <p:nvPr/>
        </p:nvSpPr>
        <p:spPr bwMode="auto">
          <a:xfrm rot="1060111">
            <a:off x="7914621" y="2497295"/>
            <a:ext cx="382483" cy="2576070"/>
          </a:xfrm>
          <a:custGeom>
            <a:avLst/>
            <a:gdLst>
              <a:gd name="T0" fmla="*/ 28 w 99"/>
              <a:gd name="T1" fmla="*/ 116 h 870"/>
              <a:gd name="T2" fmla="*/ 14 w 99"/>
              <a:gd name="T3" fmla="*/ 204 h 870"/>
              <a:gd name="T4" fmla="*/ 4 w 99"/>
              <a:gd name="T5" fmla="*/ 287 h 870"/>
              <a:gd name="T6" fmla="*/ 0 w 99"/>
              <a:gd name="T7" fmla="*/ 371 h 870"/>
              <a:gd name="T8" fmla="*/ 2 w 99"/>
              <a:gd name="T9" fmla="*/ 449 h 870"/>
              <a:gd name="T10" fmla="*/ 8 w 99"/>
              <a:gd name="T11" fmla="*/ 523 h 870"/>
              <a:gd name="T12" fmla="*/ 18 w 99"/>
              <a:gd name="T13" fmla="*/ 591 h 870"/>
              <a:gd name="T14" fmla="*/ 28 w 99"/>
              <a:gd name="T15" fmla="*/ 654 h 870"/>
              <a:gd name="T16" fmla="*/ 40 w 99"/>
              <a:gd name="T17" fmla="*/ 710 h 870"/>
              <a:gd name="T18" fmla="*/ 54 w 99"/>
              <a:gd name="T19" fmla="*/ 760 h 870"/>
              <a:gd name="T20" fmla="*/ 65 w 99"/>
              <a:gd name="T21" fmla="*/ 800 h 870"/>
              <a:gd name="T22" fmla="*/ 79 w 99"/>
              <a:gd name="T23" fmla="*/ 832 h 870"/>
              <a:gd name="T24" fmla="*/ 87 w 99"/>
              <a:gd name="T25" fmla="*/ 856 h 870"/>
              <a:gd name="T26" fmla="*/ 99 w 99"/>
              <a:gd name="T27" fmla="*/ 870 h 870"/>
              <a:gd name="T28" fmla="*/ 99 w 99"/>
              <a:gd name="T29" fmla="*/ 854 h 870"/>
              <a:gd name="T30" fmla="*/ 93 w 99"/>
              <a:gd name="T31" fmla="*/ 830 h 870"/>
              <a:gd name="T32" fmla="*/ 89 w 99"/>
              <a:gd name="T33" fmla="*/ 804 h 870"/>
              <a:gd name="T34" fmla="*/ 85 w 99"/>
              <a:gd name="T35" fmla="*/ 772 h 870"/>
              <a:gd name="T36" fmla="*/ 79 w 99"/>
              <a:gd name="T37" fmla="*/ 736 h 870"/>
              <a:gd name="T38" fmla="*/ 75 w 99"/>
              <a:gd name="T39" fmla="*/ 698 h 870"/>
              <a:gd name="T40" fmla="*/ 71 w 99"/>
              <a:gd name="T41" fmla="*/ 658 h 870"/>
              <a:gd name="T42" fmla="*/ 65 w 99"/>
              <a:gd name="T43" fmla="*/ 616 h 870"/>
              <a:gd name="T44" fmla="*/ 63 w 99"/>
              <a:gd name="T45" fmla="*/ 577 h 870"/>
              <a:gd name="T46" fmla="*/ 59 w 99"/>
              <a:gd name="T47" fmla="*/ 533 h 870"/>
              <a:gd name="T48" fmla="*/ 57 w 99"/>
              <a:gd name="T49" fmla="*/ 493 h 870"/>
              <a:gd name="T50" fmla="*/ 54 w 99"/>
              <a:gd name="T51" fmla="*/ 451 h 870"/>
              <a:gd name="T52" fmla="*/ 54 w 99"/>
              <a:gd name="T53" fmla="*/ 413 h 870"/>
              <a:gd name="T54" fmla="*/ 50 w 99"/>
              <a:gd name="T55" fmla="*/ 375 h 870"/>
              <a:gd name="T56" fmla="*/ 48 w 99"/>
              <a:gd name="T57" fmla="*/ 345 h 870"/>
              <a:gd name="T58" fmla="*/ 48 w 99"/>
              <a:gd name="T59" fmla="*/ 315 h 870"/>
              <a:gd name="T60" fmla="*/ 48 w 99"/>
              <a:gd name="T61" fmla="*/ 293 h 870"/>
              <a:gd name="T62" fmla="*/ 48 w 99"/>
              <a:gd name="T63" fmla="*/ 269 h 870"/>
              <a:gd name="T64" fmla="*/ 48 w 99"/>
              <a:gd name="T65" fmla="*/ 248 h 870"/>
              <a:gd name="T66" fmla="*/ 50 w 99"/>
              <a:gd name="T67" fmla="*/ 224 h 870"/>
              <a:gd name="T68" fmla="*/ 52 w 99"/>
              <a:gd name="T69" fmla="*/ 202 h 870"/>
              <a:gd name="T70" fmla="*/ 52 w 99"/>
              <a:gd name="T71" fmla="*/ 180 h 870"/>
              <a:gd name="T72" fmla="*/ 54 w 99"/>
              <a:gd name="T73" fmla="*/ 158 h 870"/>
              <a:gd name="T74" fmla="*/ 56 w 99"/>
              <a:gd name="T75" fmla="*/ 136 h 870"/>
              <a:gd name="T76" fmla="*/ 59 w 99"/>
              <a:gd name="T77" fmla="*/ 116 h 870"/>
              <a:gd name="T78" fmla="*/ 59 w 99"/>
              <a:gd name="T79" fmla="*/ 98 h 870"/>
              <a:gd name="T80" fmla="*/ 63 w 99"/>
              <a:gd name="T81" fmla="*/ 80 h 870"/>
              <a:gd name="T82" fmla="*/ 65 w 99"/>
              <a:gd name="T83" fmla="*/ 60 h 870"/>
              <a:gd name="T84" fmla="*/ 71 w 99"/>
              <a:gd name="T85" fmla="*/ 32 h 870"/>
              <a:gd name="T86" fmla="*/ 75 w 99"/>
              <a:gd name="T87" fmla="*/ 12 h 870"/>
              <a:gd name="T88" fmla="*/ 77 w 99"/>
              <a:gd name="T89" fmla="*/ 0 h 870"/>
              <a:gd name="T90" fmla="*/ 65 w 99"/>
              <a:gd name="T91" fmla="*/ 12 h 870"/>
              <a:gd name="T92" fmla="*/ 52 w 99"/>
              <a:gd name="T93" fmla="*/ 34 h 870"/>
              <a:gd name="T94" fmla="*/ 44 w 99"/>
              <a:gd name="T95" fmla="*/ 50 h 8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870"/>
              <a:gd name="T146" fmla="*/ 99 w 99"/>
              <a:gd name="T147" fmla="*/ 870 h 8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870">
                <a:moveTo>
                  <a:pt x="44" y="50"/>
                </a:moveTo>
                <a:lnTo>
                  <a:pt x="36" y="72"/>
                </a:lnTo>
                <a:lnTo>
                  <a:pt x="32" y="96"/>
                </a:lnTo>
                <a:lnTo>
                  <a:pt x="28" y="116"/>
                </a:lnTo>
                <a:lnTo>
                  <a:pt x="22" y="138"/>
                </a:lnTo>
                <a:lnTo>
                  <a:pt x="18" y="160"/>
                </a:lnTo>
                <a:lnTo>
                  <a:pt x="14" y="182"/>
                </a:lnTo>
                <a:lnTo>
                  <a:pt x="14" y="204"/>
                </a:lnTo>
                <a:lnTo>
                  <a:pt x="10" y="226"/>
                </a:lnTo>
                <a:lnTo>
                  <a:pt x="8" y="248"/>
                </a:lnTo>
                <a:lnTo>
                  <a:pt x="6" y="267"/>
                </a:lnTo>
                <a:lnTo>
                  <a:pt x="4" y="287"/>
                </a:lnTo>
                <a:lnTo>
                  <a:pt x="2" y="309"/>
                </a:lnTo>
                <a:lnTo>
                  <a:pt x="2" y="331"/>
                </a:lnTo>
                <a:lnTo>
                  <a:pt x="0" y="351"/>
                </a:lnTo>
                <a:lnTo>
                  <a:pt x="0" y="371"/>
                </a:lnTo>
                <a:lnTo>
                  <a:pt x="2" y="393"/>
                </a:lnTo>
                <a:lnTo>
                  <a:pt x="2" y="411"/>
                </a:lnTo>
                <a:lnTo>
                  <a:pt x="2" y="431"/>
                </a:lnTo>
                <a:lnTo>
                  <a:pt x="2" y="449"/>
                </a:lnTo>
                <a:lnTo>
                  <a:pt x="4" y="469"/>
                </a:lnTo>
                <a:lnTo>
                  <a:pt x="6" y="487"/>
                </a:lnTo>
                <a:lnTo>
                  <a:pt x="8" y="505"/>
                </a:lnTo>
                <a:lnTo>
                  <a:pt x="8" y="523"/>
                </a:lnTo>
                <a:lnTo>
                  <a:pt x="12" y="541"/>
                </a:lnTo>
                <a:lnTo>
                  <a:pt x="14" y="559"/>
                </a:lnTo>
                <a:lnTo>
                  <a:pt x="16" y="577"/>
                </a:lnTo>
                <a:lnTo>
                  <a:pt x="18" y="591"/>
                </a:lnTo>
                <a:lnTo>
                  <a:pt x="20" y="608"/>
                </a:lnTo>
                <a:lnTo>
                  <a:pt x="22" y="624"/>
                </a:lnTo>
                <a:lnTo>
                  <a:pt x="26" y="638"/>
                </a:lnTo>
                <a:lnTo>
                  <a:pt x="28" y="654"/>
                </a:lnTo>
                <a:lnTo>
                  <a:pt x="34" y="670"/>
                </a:lnTo>
                <a:lnTo>
                  <a:pt x="34" y="684"/>
                </a:lnTo>
                <a:lnTo>
                  <a:pt x="38" y="696"/>
                </a:lnTo>
                <a:lnTo>
                  <a:pt x="40" y="710"/>
                </a:lnTo>
                <a:lnTo>
                  <a:pt x="46" y="722"/>
                </a:lnTo>
                <a:lnTo>
                  <a:pt x="48" y="736"/>
                </a:lnTo>
                <a:lnTo>
                  <a:pt x="52" y="748"/>
                </a:lnTo>
                <a:lnTo>
                  <a:pt x="54" y="760"/>
                </a:lnTo>
                <a:lnTo>
                  <a:pt x="57" y="770"/>
                </a:lnTo>
                <a:lnTo>
                  <a:pt x="59" y="782"/>
                </a:lnTo>
                <a:lnTo>
                  <a:pt x="63" y="790"/>
                </a:lnTo>
                <a:lnTo>
                  <a:pt x="65" y="800"/>
                </a:lnTo>
                <a:lnTo>
                  <a:pt x="71" y="808"/>
                </a:lnTo>
                <a:lnTo>
                  <a:pt x="73" y="816"/>
                </a:lnTo>
                <a:lnTo>
                  <a:pt x="75" y="826"/>
                </a:lnTo>
                <a:lnTo>
                  <a:pt x="79" y="832"/>
                </a:lnTo>
                <a:lnTo>
                  <a:pt x="81" y="840"/>
                </a:lnTo>
                <a:lnTo>
                  <a:pt x="83" y="846"/>
                </a:lnTo>
                <a:lnTo>
                  <a:pt x="85" y="850"/>
                </a:lnTo>
                <a:lnTo>
                  <a:pt x="87" y="856"/>
                </a:lnTo>
                <a:lnTo>
                  <a:pt x="91" y="860"/>
                </a:lnTo>
                <a:lnTo>
                  <a:pt x="93" y="866"/>
                </a:lnTo>
                <a:lnTo>
                  <a:pt x="97" y="870"/>
                </a:lnTo>
                <a:lnTo>
                  <a:pt x="99" y="870"/>
                </a:lnTo>
                <a:lnTo>
                  <a:pt x="99" y="866"/>
                </a:lnTo>
                <a:lnTo>
                  <a:pt x="99" y="858"/>
                </a:lnTo>
                <a:lnTo>
                  <a:pt x="99" y="854"/>
                </a:lnTo>
                <a:lnTo>
                  <a:pt x="97" y="848"/>
                </a:lnTo>
                <a:lnTo>
                  <a:pt x="95" y="842"/>
                </a:lnTo>
                <a:lnTo>
                  <a:pt x="95" y="838"/>
                </a:lnTo>
                <a:lnTo>
                  <a:pt x="93" y="830"/>
                </a:lnTo>
                <a:lnTo>
                  <a:pt x="93" y="824"/>
                </a:lnTo>
                <a:lnTo>
                  <a:pt x="91" y="818"/>
                </a:lnTo>
                <a:lnTo>
                  <a:pt x="91" y="812"/>
                </a:lnTo>
                <a:lnTo>
                  <a:pt x="89" y="804"/>
                </a:lnTo>
                <a:lnTo>
                  <a:pt x="87" y="796"/>
                </a:lnTo>
                <a:lnTo>
                  <a:pt x="85" y="788"/>
                </a:lnTo>
                <a:lnTo>
                  <a:pt x="85" y="780"/>
                </a:lnTo>
                <a:lnTo>
                  <a:pt x="85" y="772"/>
                </a:lnTo>
                <a:lnTo>
                  <a:pt x="83" y="762"/>
                </a:lnTo>
                <a:lnTo>
                  <a:pt x="81" y="756"/>
                </a:lnTo>
                <a:lnTo>
                  <a:pt x="81" y="746"/>
                </a:lnTo>
                <a:lnTo>
                  <a:pt x="79" y="736"/>
                </a:lnTo>
                <a:lnTo>
                  <a:pt x="79" y="728"/>
                </a:lnTo>
                <a:lnTo>
                  <a:pt x="77" y="718"/>
                </a:lnTo>
                <a:lnTo>
                  <a:pt x="77" y="710"/>
                </a:lnTo>
                <a:lnTo>
                  <a:pt x="75" y="698"/>
                </a:lnTo>
                <a:lnTo>
                  <a:pt x="73" y="690"/>
                </a:lnTo>
                <a:lnTo>
                  <a:pt x="73" y="678"/>
                </a:lnTo>
                <a:lnTo>
                  <a:pt x="73" y="670"/>
                </a:lnTo>
                <a:lnTo>
                  <a:pt x="71" y="658"/>
                </a:lnTo>
                <a:lnTo>
                  <a:pt x="71" y="648"/>
                </a:lnTo>
                <a:lnTo>
                  <a:pt x="69" y="636"/>
                </a:lnTo>
                <a:lnTo>
                  <a:pt x="67" y="628"/>
                </a:lnTo>
                <a:lnTo>
                  <a:pt x="65" y="616"/>
                </a:lnTo>
                <a:lnTo>
                  <a:pt x="65" y="608"/>
                </a:lnTo>
                <a:lnTo>
                  <a:pt x="65" y="598"/>
                </a:lnTo>
                <a:lnTo>
                  <a:pt x="65" y="587"/>
                </a:lnTo>
                <a:lnTo>
                  <a:pt x="63" y="577"/>
                </a:lnTo>
                <a:lnTo>
                  <a:pt x="63" y="565"/>
                </a:lnTo>
                <a:lnTo>
                  <a:pt x="61" y="555"/>
                </a:lnTo>
                <a:lnTo>
                  <a:pt x="59" y="545"/>
                </a:lnTo>
                <a:lnTo>
                  <a:pt x="59" y="533"/>
                </a:lnTo>
                <a:lnTo>
                  <a:pt x="59" y="523"/>
                </a:lnTo>
                <a:lnTo>
                  <a:pt x="57" y="511"/>
                </a:lnTo>
                <a:lnTo>
                  <a:pt x="57" y="503"/>
                </a:lnTo>
                <a:lnTo>
                  <a:pt x="57" y="493"/>
                </a:lnTo>
                <a:lnTo>
                  <a:pt x="56" y="481"/>
                </a:lnTo>
                <a:lnTo>
                  <a:pt x="56" y="471"/>
                </a:lnTo>
                <a:lnTo>
                  <a:pt x="56" y="461"/>
                </a:lnTo>
                <a:lnTo>
                  <a:pt x="54" y="451"/>
                </a:lnTo>
                <a:lnTo>
                  <a:pt x="54" y="439"/>
                </a:lnTo>
                <a:lnTo>
                  <a:pt x="54" y="431"/>
                </a:lnTo>
                <a:lnTo>
                  <a:pt x="54" y="421"/>
                </a:lnTo>
                <a:lnTo>
                  <a:pt x="54" y="413"/>
                </a:lnTo>
                <a:lnTo>
                  <a:pt x="52" y="403"/>
                </a:lnTo>
                <a:lnTo>
                  <a:pt x="52" y="393"/>
                </a:lnTo>
                <a:lnTo>
                  <a:pt x="52" y="385"/>
                </a:lnTo>
                <a:lnTo>
                  <a:pt x="50" y="375"/>
                </a:lnTo>
                <a:lnTo>
                  <a:pt x="50" y="367"/>
                </a:lnTo>
                <a:lnTo>
                  <a:pt x="50" y="359"/>
                </a:lnTo>
                <a:lnTo>
                  <a:pt x="50" y="353"/>
                </a:lnTo>
                <a:lnTo>
                  <a:pt x="48" y="345"/>
                </a:lnTo>
                <a:lnTo>
                  <a:pt x="48" y="337"/>
                </a:lnTo>
                <a:lnTo>
                  <a:pt x="48" y="329"/>
                </a:lnTo>
                <a:lnTo>
                  <a:pt x="48" y="323"/>
                </a:lnTo>
                <a:lnTo>
                  <a:pt x="48" y="315"/>
                </a:lnTo>
                <a:lnTo>
                  <a:pt x="48" y="309"/>
                </a:lnTo>
                <a:lnTo>
                  <a:pt x="48" y="303"/>
                </a:lnTo>
                <a:lnTo>
                  <a:pt x="48" y="299"/>
                </a:lnTo>
                <a:lnTo>
                  <a:pt x="48" y="293"/>
                </a:lnTo>
                <a:lnTo>
                  <a:pt x="48" y="287"/>
                </a:lnTo>
                <a:lnTo>
                  <a:pt x="48" y="281"/>
                </a:lnTo>
                <a:lnTo>
                  <a:pt x="48" y="275"/>
                </a:lnTo>
                <a:lnTo>
                  <a:pt x="48" y="269"/>
                </a:lnTo>
                <a:lnTo>
                  <a:pt x="48" y="265"/>
                </a:lnTo>
                <a:lnTo>
                  <a:pt x="48" y="260"/>
                </a:lnTo>
                <a:lnTo>
                  <a:pt x="48" y="254"/>
                </a:lnTo>
                <a:lnTo>
                  <a:pt x="48" y="248"/>
                </a:lnTo>
                <a:lnTo>
                  <a:pt x="48" y="242"/>
                </a:lnTo>
                <a:lnTo>
                  <a:pt x="48" y="236"/>
                </a:lnTo>
                <a:lnTo>
                  <a:pt x="50" y="230"/>
                </a:lnTo>
                <a:lnTo>
                  <a:pt x="50" y="224"/>
                </a:lnTo>
                <a:lnTo>
                  <a:pt x="50" y="220"/>
                </a:lnTo>
                <a:lnTo>
                  <a:pt x="50" y="214"/>
                </a:lnTo>
                <a:lnTo>
                  <a:pt x="52" y="208"/>
                </a:lnTo>
                <a:lnTo>
                  <a:pt x="52" y="202"/>
                </a:lnTo>
                <a:lnTo>
                  <a:pt x="52" y="196"/>
                </a:lnTo>
                <a:lnTo>
                  <a:pt x="52" y="190"/>
                </a:lnTo>
                <a:lnTo>
                  <a:pt x="52" y="186"/>
                </a:lnTo>
                <a:lnTo>
                  <a:pt x="52" y="180"/>
                </a:lnTo>
                <a:lnTo>
                  <a:pt x="54" y="174"/>
                </a:lnTo>
                <a:lnTo>
                  <a:pt x="54" y="168"/>
                </a:lnTo>
                <a:lnTo>
                  <a:pt x="54" y="162"/>
                </a:lnTo>
                <a:lnTo>
                  <a:pt x="54" y="158"/>
                </a:lnTo>
                <a:lnTo>
                  <a:pt x="54" y="152"/>
                </a:lnTo>
                <a:lnTo>
                  <a:pt x="56" y="148"/>
                </a:lnTo>
                <a:lnTo>
                  <a:pt x="56" y="142"/>
                </a:lnTo>
                <a:lnTo>
                  <a:pt x="56" y="136"/>
                </a:lnTo>
                <a:lnTo>
                  <a:pt x="57" y="132"/>
                </a:lnTo>
                <a:lnTo>
                  <a:pt x="57" y="128"/>
                </a:lnTo>
                <a:lnTo>
                  <a:pt x="59" y="122"/>
                </a:lnTo>
                <a:lnTo>
                  <a:pt x="59" y="116"/>
                </a:lnTo>
                <a:lnTo>
                  <a:pt x="59" y="112"/>
                </a:lnTo>
                <a:lnTo>
                  <a:pt x="59" y="108"/>
                </a:lnTo>
                <a:lnTo>
                  <a:pt x="59" y="102"/>
                </a:lnTo>
                <a:lnTo>
                  <a:pt x="59" y="98"/>
                </a:lnTo>
                <a:lnTo>
                  <a:pt x="61" y="94"/>
                </a:lnTo>
                <a:lnTo>
                  <a:pt x="61" y="90"/>
                </a:lnTo>
                <a:lnTo>
                  <a:pt x="63" y="84"/>
                </a:lnTo>
                <a:lnTo>
                  <a:pt x="63" y="80"/>
                </a:lnTo>
                <a:lnTo>
                  <a:pt x="63" y="76"/>
                </a:lnTo>
                <a:lnTo>
                  <a:pt x="65" y="72"/>
                </a:lnTo>
                <a:lnTo>
                  <a:pt x="65" y="68"/>
                </a:lnTo>
                <a:lnTo>
                  <a:pt x="65" y="60"/>
                </a:lnTo>
                <a:lnTo>
                  <a:pt x="67" y="52"/>
                </a:lnTo>
                <a:lnTo>
                  <a:pt x="67" y="44"/>
                </a:lnTo>
                <a:lnTo>
                  <a:pt x="69" y="38"/>
                </a:lnTo>
                <a:lnTo>
                  <a:pt x="71" y="32"/>
                </a:lnTo>
                <a:lnTo>
                  <a:pt x="73" y="28"/>
                </a:lnTo>
                <a:lnTo>
                  <a:pt x="73" y="22"/>
                </a:lnTo>
                <a:lnTo>
                  <a:pt x="73" y="16"/>
                </a:lnTo>
                <a:lnTo>
                  <a:pt x="75" y="12"/>
                </a:lnTo>
                <a:lnTo>
                  <a:pt x="77" y="10"/>
                </a:lnTo>
                <a:lnTo>
                  <a:pt x="79" y="4"/>
                </a:lnTo>
                <a:lnTo>
                  <a:pt x="79" y="2"/>
                </a:lnTo>
                <a:lnTo>
                  <a:pt x="77" y="0"/>
                </a:lnTo>
                <a:lnTo>
                  <a:pt x="75" y="2"/>
                </a:lnTo>
                <a:lnTo>
                  <a:pt x="73" y="4"/>
                </a:lnTo>
                <a:lnTo>
                  <a:pt x="69" y="8"/>
                </a:lnTo>
                <a:lnTo>
                  <a:pt x="65" y="12"/>
                </a:lnTo>
                <a:lnTo>
                  <a:pt x="63" y="16"/>
                </a:lnTo>
                <a:lnTo>
                  <a:pt x="59" y="22"/>
                </a:lnTo>
                <a:lnTo>
                  <a:pt x="56" y="28"/>
                </a:lnTo>
                <a:lnTo>
                  <a:pt x="52" y="34"/>
                </a:lnTo>
                <a:lnTo>
                  <a:pt x="50" y="38"/>
                </a:lnTo>
                <a:lnTo>
                  <a:pt x="48" y="42"/>
                </a:lnTo>
                <a:lnTo>
                  <a:pt x="46" y="46"/>
                </a:lnTo>
                <a:lnTo>
                  <a:pt x="44" y="50"/>
                </a:lnTo>
                <a:close/>
              </a:path>
            </a:pathLst>
          </a:custGeom>
          <a:solidFill>
            <a:srgbClr val="006600"/>
          </a:solidFill>
          <a:ln w="9525">
            <a:noFill/>
            <a:round/>
            <a:headEnd/>
            <a:tailEnd/>
          </a:ln>
        </p:spPr>
        <p:txBody>
          <a:bodyPr/>
          <a:lstStyle/>
          <a:p>
            <a:endParaRPr lang="he-IL"/>
          </a:p>
        </p:txBody>
      </p:sp>
      <p:sp>
        <p:nvSpPr>
          <p:cNvPr id="5" name="Freeform 8"/>
          <p:cNvSpPr>
            <a:spLocks/>
          </p:cNvSpPr>
          <p:nvPr/>
        </p:nvSpPr>
        <p:spPr bwMode="auto">
          <a:xfrm rot="1060111">
            <a:off x="2820811" y="1311800"/>
            <a:ext cx="5965195" cy="1009701"/>
          </a:xfrm>
          <a:custGeom>
            <a:avLst/>
            <a:gdLst>
              <a:gd name="T0" fmla="*/ 212 w 1544"/>
              <a:gd name="T1" fmla="*/ 24 h 341"/>
              <a:gd name="T2" fmla="*/ 333 w 1544"/>
              <a:gd name="T3" fmla="*/ 2 h 341"/>
              <a:gd name="T4" fmla="*/ 439 w 1544"/>
              <a:gd name="T5" fmla="*/ 4 h 341"/>
              <a:gd name="T6" fmla="*/ 531 w 1544"/>
              <a:gd name="T7" fmla="*/ 20 h 341"/>
              <a:gd name="T8" fmla="*/ 613 w 1544"/>
              <a:gd name="T9" fmla="*/ 50 h 341"/>
              <a:gd name="T10" fmla="*/ 685 w 1544"/>
              <a:gd name="T11" fmla="*/ 85 h 341"/>
              <a:gd name="T12" fmla="*/ 752 w 1544"/>
              <a:gd name="T13" fmla="*/ 123 h 341"/>
              <a:gd name="T14" fmla="*/ 818 w 1544"/>
              <a:gd name="T15" fmla="*/ 157 h 341"/>
              <a:gd name="T16" fmla="*/ 880 w 1544"/>
              <a:gd name="T17" fmla="*/ 185 h 341"/>
              <a:gd name="T18" fmla="*/ 946 w 1544"/>
              <a:gd name="T19" fmla="*/ 199 h 341"/>
              <a:gd name="T20" fmla="*/ 1016 w 1544"/>
              <a:gd name="T21" fmla="*/ 195 h 341"/>
              <a:gd name="T22" fmla="*/ 1092 w 1544"/>
              <a:gd name="T23" fmla="*/ 181 h 341"/>
              <a:gd name="T24" fmla="*/ 1169 w 1544"/>
              <a:gd name="T25" fmla="*/ 159 h 341"/>
              <a:gd name="T26" fmla="*/ 1247 w 1544"/>
              <a:gd name="T27" fmla="*/ 137 h 341"/>
              <a:gd name="T28" fmla="*/ 1321 w 1544"/>
              <a:gd name="T29" fmla="*/ 111 h 341"/>
              <a:gd name="T30" fmla="*/ 1391 w 1544"/>
              <a:gd name="T31" fmla="*/ 89 h 341"/>
              <a:gd name="T32" fmla="*/ 1449 w 1544"/>
              <a:gd name="T33" fmla="*/ 67 h 341"/>
              <a:gd name="T34" fmla="*/ 1497 w 1544"/>
              <a:gd name="T35" fmla="*/ 52 h 341"/>
              <a:gd name="T36" fmla="*/ 1530 w 1544"/>
              <a:gd name="T37" fmla="*/ 44 h 341"/>
              <a:gd name="T38" fmla="*/ 1536 w 1544"/>
              <a:gd name="T39" fmla="*/ 56 h 341"/>
              <a:gd name="T40" fmla="*/ 1508 w 1544"/>
              <a:gd name="T41" fmla="*/ 79 h 341"/>
              <a:gd name="T42" fmla="*/ 1481 w 1544"/>
              <a:gd name="T43" fmla="*/ 107 h 341"/>
              <a:gd name="T44" fmla="*/ 1453 w 1544"/>
              <a:gd name="T45" fmla="*/ 137 h 341"/>
              <a:gd name="T46" fmla="*/ 1423 w 1544"/>
              <a:gd name="T47" fmla="*/ 169 h 341"/>
              <a:gd name="T48" fmla="*/ 1391 w 1544"/>
              <a:gd name="T49" fmla="*/ 203 h 341"/>
              <a:gd name="T50" fmla="*/ 1353 w 1544"/>
              <a:gd name="T51" fmla="*/ 235 h 341"/>
              <a:gd name="T52" fmla="*/ 1305 w 1544"/>
              <a:gd name="T53" fmla="*/ 261 h 341"/>
              <a:gd name="T54" fmla="*/ 1249 w 1544"/>
              <a:gd name="T55" fmla="*/ 289 h 341"/>
              <a:gd name="T56" fmla="*/ 1185 w 1544"/>
              <a:gd name="T57" fmla="*/ 309 h 341"/>
              <a:gd name="T58" fmla="*/ 1105 w 1544"/>
              <a:gd name="T59" fmla="*/ 327 h 341"/>
              <a:gd name="T60" fmla="*/ 1014 w 1544"/>
              <a:gd name="T61" fmla="*/ 337 h 341"/>
              <a:gd name="T62" fmla="*/ 914 w 1544"/>
              <a:gd name="T63" fmla="*/ 339 h 341"/>
              <a:gd name="T64" fmla="*/ 834 w 1544"/>
              <a:gd name="T65" fmla="*/ 335 h 341"/>
              <a:gd name="T66" fmla="*/ 766 w 1544"/>
              <a:gd name="T67" fmla="*/ 321 h 341"/>
              <a:gd name="T68" fmla="*/ 710 w 1544"/>
              <a:gd name="T69" fmla="*/ 303 h 341"/>
              <a:gd name="T70" fmla="*/ 665 w 1544"/>
              <a:gd name="T71" fmla="*/ 281 h 341"/>
              <a:gd name="T72" fmla="*/ 623 w 1544"/>
              <a:gd name="T73" fmla="*/ 257 h 341"/>
              <a:gd name="T74" fmla="*/ 587 w 1544"/>
              <a:gd name="T75" fmla="*/ 233 h 341"/>
              <a:gd name="T76" fmla="*/ 551 w 1544"/>
              <a:gd name="T77" fmla="*/ 207 h 341"/>
              <a:gd name="T78" fmla="*/ 513 w 1544"/>
              <a:gd name="T79" fmla="*/ 183 h 341"/>
              <a:gd name="T80" fmla="*/ 471 w 1544"/>
              <a:gd name="T81" fmla="*/ 161 h 341"/>
              <a:gd name="T82" fmla="*/ 423 w 1544"/>
              <a:gd name="T83" fmla="*/ 143 h 341"/>
              <a:gd name="T84" fmla="*/ 373 w 1544"/>
              <a:gd name="T85" fmla="*/ 131 h 341"/>
              <a:gd name="T86" fmla="*/ 323 w 1544"/>
              <a:gd name="T87" fmla="*/ 123 h 341"/>
              <a:gd name="T88" fmla="*/ 274 w 1544"/>
              <a:gd name="T89" fmla="*/ 121 h 341"/>
              <a:gd name="T90" fmla="*/ 228 w 1544"/>
              <a:gd name="T91" fmla="*/ 123 h 341"/>
              <a:gd name="T92" fmla="*/ 184 w 1544"/>
              <a:gd name="T93" fmla="*/ 123 h 341"/>
              <a:gd name="T94" fmla="*/ 142 w 1544"/>
              <a:gd name="T95" fmla="*/ 129 h 341"/>
              <a:gd name="T96" fmla="*/ 104 w 1544"/>
              <a:gd name="T97" fmla="*/ 133 h 341"/>
              <a:gd name="T98" fmla="*/ 72 w 1544"/>
              <a:gd name="T99" fmla="*/ 139 h 341"/>
              <a:gd name="T100" fmla="*/ 46 w 1544"/>
              <a:gd name="T101" fmla="*/ 143 h 341"/>
              <a:gd name="T102" fmla="*/ 10 w 1544"/>
              <a:gd name="T103" fmla="*/ 147 h 341"/>
              <a:gd name="T104" fmla="*/ 8 w 1544"/>
              <a:gd name="T105" fmla="*/ 127 h 341"/>
              <a:gd name="T106" fmla="*/ 40 w 1544"/>
              <a:gd name="T107" fmla="*/ 99 h 341"/>
              <a:gd name="T108" fmla="*/ 72 w 1544"/>
              <a:gd name="T109" fmla="*/ 77 h 341"/>
              <a:gd name="T110" fmla="*/ 98 w 1544"/>
              <a:gd name="T111" fmla="*/ 61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44"/>
              <a:gd name="T169" fmla="*/ 0 h 341"/>
              <a:gd name="T170" fmla="*/ 1544 w 1544"/>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44" h="341">
                <a:moveTo>
                  <a:pt x="98" y="61"/>
                </a:moveTo>
                <a:lnTo>
                  <a:pt x="124" y="52"/>
                </a:lnTo>
                <a:lnTo>
                  <a:pt x="146" y="44"/>
                </a:lnTo>
                <a:lnTo>
                  <a:pt x="168" y="36"/>
                </a:lnTo>
                <a:lnTo>
                  <a:pt x="190" y="30"/>
                </a:lnTo>
                <a:lnTo>
                  <a:pt x="212" y="24"/>
                </a:lnTo>
                <a:lnTo>
                  <a:pt x="236" y="18"/>
                </a:lnTo>
                <a:lnTo>
                  <a:pt x="256" y="14"/>
                </a:lnTo>
                <a:lnTo>
                  <a:pt x="276" y="10"/>
                </a:lnTo>
                <a:lnTo>
                  <a:pt x="295" y="6"/>
                </a:lnTo>
                <a:lnTo>
                  <a:pt x="315" y="4"/>
                </a:lnTo>
                <a:lnTo>
                  <a:pt x="333" y="2"/>
                </a:lnTo>
                <a:lnTo>
                  <a:pt x="351" y="2"/>
                </a:lnTo>
                <a:lnTo>
                  <a:pt x="369" y="0"/>
                </a:lnTo>
                <a:lnTo>
                  <a:pt x="389" y="2"/>
                </a:lnTo>
                <a:lnTo>
                  <a:pt x="405" y="2"/>
                </a:lnTo>
                <a:lnTo>
                  <a:pt x="423" y="2"/>
                </a:lnTo>
                <a:lnTo>
                  <a:pt x="439" y="4"/>
                </a:lnTo>
                <a:lnTo>
                  <a:pt x="455" y="4"/>
                </a:lnTo>
                <a:lnTo>
                  <a:pt x="471" y="8"/>
                </a:lnTo>
                <a:lnTo>
                  <a:pt x="487" y="10"/>
                </a:lnTo>
                <a:lnTo>
                  <a:pt x="501" y="14"/>
                </a:lnTo>
                <a:lnTo>
                  <a:pt x="515" y="18"/>
                </a:lnTo>
                <a:lnTo>
                  <a:pt x="531" y="20"/>
                </a:lnTo>
                <a:lnTo>
                  <a:pt x="547" y="24"/>
                </a:lnTo>
                <a:lnTo>
                  <a:pt x="559" y="30"/>
                </a:lnTo>
                <a:lnTo>
                  <a:pt x="573" y="34"/>
                </a:lnTo>
                <a:lnTo>
                  <a:pt x="587" y="38"/>
                </a:lnTo>
                <a:lnTo>
                  <a:pt x="601" y="44"/>
                </a:lnTo>
                <a:lnTo>
                  <a:pt x="613" y="50"/>
                </a:lnTo>
                <a:lnTo>
                  <a:pt x="625" y="56"/>
                </a:lnTo>
                <a:lnTo>
                  <a:pt x="639" y="61"/>
                </a:lnTo>
                <a:lnTo>
                  <a:pt x="651" y="67"/>
                </a:lnTo>
                <a:lnTo>
                  <a:pt x="663" y="73"/>
                </a:lnTo>
                <a:lnTo>
                  <a:pt x="673" y="79"/>
                </a:lnTo>
                <a:lnTo>
                  <a:pt x="685" y="85"/>
                </a:lnTo>
                <a:lnTo>
                  <a:pt x="696" y="91"/>
                </a:lnTo>
                <a:lnTo>
                  <a:pt x="706" y="97"/>
                </a:lnTo>
                <a:lnTo>
                  <a:pt x="718" y="103"/>
                </a:lnTo>
                <a:lnTo>
                  <a:pt x="730" y="109"/>
                </a:lnTo>
                <a:lnTo>
                  <a:pt x="742" y="117"/>
                </a:lnTo>
                <a:lnTo>
                  <a:pt x="752" y="123"/>
                </a:lnTo>
                <a:lnTo>
                  <a:pt x="764" y="129"/>
                </a:lnTo>
                <a:lnTo>
                  <a:pt x="774" y="135"/>
                </a:lnTo>
                <a:lnTo>
                  <a:pt x="784" y="143"/>
                </a:lnTo>
                <a:lnTo>
                  <a:pt x="796" y="147"/>
                </a:lnTo>
                <a:lnTo>
                  <a:pt x="806" y="153"/>
                </a:lnTo>
                <a:lnTo>
                  <a:pt x="818" y="157"/>
                </a:lnTo>
                <a:lnTo>
                  <a:pt x="828" y="163"/>
                </a:lnTo>
                <a:lnTo>
                  <a:pt x="838" y="169"/>
                </a:lnTo>
                <a:lnTo>
                  <a:pt x="850" y="173"/>
                </a:lnTo>
                <a:lnTo>
                  <a:pt x="858" y="177"/>
                </a:lnTo>
                <a:lnTo>
                  <a:pt x="870" y="183"/>
                </a:lnTo>
                <a:lnTo>
                  <a:pt x="880" y="185"/>
                </a:lnTo>
                <a:lnTo>
                  <a:pt x="890" y="189"/>
                </a:lnTo>
                <a:lnTo>
                  <a:pt x="902" y="191"/>
                </a:lnTo>
                <a:lnTo>
                  <a:pt x="914" y="195"/>
                </a:lnTo>
                <a:lnTo>
                  <a:pt x="924" y="195"/>
                </a:lnTo>
                <a:lnTo>
                  <a:pt x="936" y="197"/>
                </a:lnTo>
                <a:lnTo>
                  <a:pt x="946" y="199"/>
                </a:lnTo>
                <a:lnTo>
                  <a:pt x="958" y="201"/>
                </a:lnTo>
                <a:lnTo>
                  <a:pt x="970" y="201"/>
                </a:lnTo>
                <a:lnTo>
                  <a:pt x="982" y="201"/>
                </a:lnTo>
                <a:lnTo>
                  <a:pt x="994" y="199"/>
                </a:lnTo>
                <a:lnTo>
                  <a:pt x="1006" y="199"/>
                </a:lnTo>
                <a:lnTo>
                  <a:pt x="1016" y="195"/>
                </a:lnTo>
                <a:lnTo>
                  <a:pt x="1030" y="193"/>
                </a:lnTo>
                <a:lnTo>
                  <a:pt x="1042" y="191"/>
                </a:lnTo>
                <a:lnTo>
                  <a:pt x="1054" y="189"/>
                </a:lnTo>
                <a:lnTo>
                  <a:pt x="1066" y="185"/>
                </a:lnTo>
                <a:lnTo>
                  <a:pt x="1080" y="183"/>
                </a:lnTo>
                <a:lnTo>
                  <a:pt x="1092" y="181"/>
                </a:lnTo>
                <a:lnTo>
                  <a:pt x="1105" y="177"/>
                </a:lnTo>
                <a:lnTo>
                  <a:pt x="1117" y="173"/>
                </a:lnTo>
                <a:lnTo>
                  <a:pt x="1131" y="169"/>
                </a:lnTo>
                <a:lnTo>
                  <a:pt x="1143" y="167"/>
                </a:lnTo>
                <a:lnTo>
                  <a:pt x="1157" y="163"/>
                </a:lnTo>
                <a:lnTo>
                  <a:pt x="1169" y="159"/>
                </a:lnTo>
                <a:lnTo>
                  <a:pt x="1183" y="157"/>
                </a:lnTo>
                <a:lnTo>
                  <a:pt x="1195" y="151"/>
                </a:lnTo>
                <a:lnTo>
                  <a:pt x="1209" y="149"/>
                </a:lnTo>
                <a:lnTo>
                  <a:pt x="1221" y="143"/>
                </a:lnTo>
                <a:lnTo>
                  <a:pt x="1233" y="141"/>
                </a:lnTo>
                <a:lnTo>
                  <a:pt x="1247" y="137"/>
                </a:lnTo>
                <a:lnTo>
                  <a:pt x="1261" y="131"/>
                </a:lnTo>
                <a:lnTo>
                  <a:pt x="1273" y="127"/>
                </a:lnTo>
                <a:lnTo>
                  <a:pt x="1285" y="123"/>
                </a:lnTo>
                <a:lnTo>
                  <a:pt x="1297" y="119"/>
                </a:lnTo>
                <a:lnTo>
                  <a:pt x="1311" y="117"/>
                </a:lnTo>
                <a:lnTo>
                  <a:pt x="1321" y="111"/>
                </a:lnTo>
                <a:lnTo>
                  <a:pt x="1333" y="107"/>
                </a:lnTo>
                <a:lnTo>
                  <a:pt x="1347" y="103"/>
                </a:lnTo>
                <a:lnTo>
                  <a:pt x="1359" y="99"/>
                </a:lnTo>
                <a:lnTo>
                  <a:pt x="1369" y="95"/>
                </a:lnTo>
                <a:lnTo>
                  <a:pt x="1379" y="91"/>
                </a:lnTo>
                <a:lnTo>
                  <a:pt x="1391" y="89"/>
                </a:lnTo>
                <a:lnTo>
                  <a:pt x="1401" y="85"/>
                </a:lnTo>
                <a:lnTo>
                  <a:pt x="1413" y="81"/>
                </a:lnTo>
                <a:lnTo>
                  <a:pt x="1421" y="77"/>
                </a:lnTo>
                <a:lnTo>
                  <a:pt x="1431" y="73"/>
                </a:lnTo>
                <a:lnTo>
                  <a:pt x="1439" y="69"/>
                </a:lnTo>
                <a:lnTo>
                  <a:pt x="1449" y="67"/>
                </a:lnTo>
                <a:lnTo>
                  <a:pt x="1459" y="63"/>
                </a:lnTo>
                <a:lnTo>
                  <a:pt x="1465" y="61"/>
                </a:lnTo>
                <a:lnTo>
                  <a:pt x="1475" y="59"/>
                </a:lnTo>
                <a:lnTo>
                  <a:pt x="1481" y="57"/>
                </a:lnTo>
                <a:lnTo>
                  <a:pt x="1489" y="54"/>
                </a:lnTo>
                <a:lnTo>
                  <a:pt x="1497" y="52"/>
                </a:lnTo>
                <a:lnTo>
                  <a:pt x="1502" y="52"/>
                </a:lnTo>
                <a:lnTo>
                  <a:pt x="1508" y="48"/>
                </a:lnTo>
                <a:lnTo>
                  <a:pt x="1514" y="48"/>
                </a:lnTo>
                <a:lnTo>
                  <a:pt x="1518" y="46"/>
                </a:lnTo>
                <a:lnTo>
                  <a:pt x="1524" y="46"/>
                </a:lnTo>
                <a:lnTo>
                  <a:pt x="1530" y="44"/>
                </a:lnTo>
                <a:lnTo>
                  <a:pt x="1538" y="44"/>
                </a:lnTo>
                <a:lnTo>
                  <a:pt x="1542" y="44"/>
                </a:lnTo>
                <a:lnTo>
                  <a:pt x="1544" y="46"/>
                </a:lnTo>
                <a:lnTo>
                  <a:pt x="1542" y="50"/>
                </a:lnTo>
                <a:lnTo>
                  <a:pt x="1538" y="54"/>
                </a:lnTo>
                <a:lnTo>
                  <a:pt x="1536" y="56"/>
                </a:lnTo>
                <a:lnTo>
                  <a:pt x="1532" y="59"/>
                </a:lnTo>
                <a:lnTo>
                  <a:pt x="1528" y="63"/>
                </a:lnTo>
                <a:lnTo>
                  <a:pt x="1524" y="67"/>
                </a:lnTo>
                <a:lnTo>
                  <a:pt x="1518" y="71"/>
                </a:lnTo>
                <a:lnTo>
                  <a:pt x="1514" y="75"/>
                </a:lnTo>
                <a:lnTo>
                  <a:pt x="1508" y="79"/>
                </a:lnTo>
                <a:lnTo>
                  <a:pt x="1504" y="83"/>
                </a:lnTo>
                <a:lnTo>
                  <a:pt x="1499" y="89"/>
                </a:lnTo>
                <a:lnTo>
                  <a:pt x="1495" y="93"/>
                </a:lnTo>
                <a:lnTo>
                  <a:pt x="1491" y="97"/>
                </a:lnTo>
                <a:lnTo>
                  <a:pt x="1485" y="103"/>
                </a:lnTo>
                <a:lnTo>
                  <a:pt x="1481" y="107"/>
                </a:lnTo>
                <a:lnTo>
                  <a:pt x="1477" y="111"/>
                </a:lnTo>
                <a:lnTo>
                  <a:pt x="1473" y="117"/>
                </a:lnTo>
                <a:lnTo>
                  <a:pt x="1467" y="123"/>
                </a:lnTo>
                <a:lnTo>
                  <a:pt x="1463" y="127"/>
                </a:lnTo>
                <a:lnTo>
                  <a:pt x="1459" y="133"/>
                </a:lnTo>
                <a:lnTo>
                  <a:pt x="1453" y="137"/>
                </a:lnTo>
                <a:lnTo>
                  <a:pt x="1449" y="143"/>
                </a:lnTo>
                <a:lnTo>
                  <a:pt x="1443" y="149"/>
                </a:lnTo>
                <a:lnTo>
                  <a:pt x="1439" y="155"/>
                </a:lnTo>
                <a:lnTo>
                  <a:pt x="1433" y="159"/>
                </a:lnTo>
                <a:lnTo>
                  <a:pt x="1427" y="165"/>
                </a:lnTo>
                <a:lnTo>
                  <a:pt x="1423" y="169"/>
                </a:lnTo>
                <a:lnTo>
                  <a:pt x="1417" y="175"/>
                </a:lnTo>
                <a:lnTo>
                  <a:pt x="1413" y="181"/>
                </a:lnTo>
                <a:lnTo>
                  <a:pt x="1407" y="187"/>
                </a:lnTo>
                <a:lnTo>
                  <a:pt x="1401" y="191"/>
                </a:lnTo>
                <a:lnTo>
                  <a:pt x="1397" y="197"/>
                </a:lnTo>
                <a:lnTo>
                  <a:pt x="1391" y="203"/>
                </a:lnTo>
                <a:lnTo>
                  <a:pt x="1385" y="209"/>
                </a:lnTo>
                <a:lnTo>
                  <a:pt x="1379" y="213"/>
                </a:lnTo>
                <a:lnTo>
                  <a:pt x="1373" y="219"/>
                </a:lnTo>
                <a:lnTo>
                  <a:pt x="1367" y="223"/>
                </a:lnTo>
                <a:lnTo>
                  <a:pt x="1359" y="229"/>
                </a:lnTo>
                <a:lnTo>
                  <a:pt x="1353" y="235"/>
                </a:lnTo>
                <a:lnTo>
                  <a:pt x="1345" y="237"/>
                </a:lnTo>
                <a:lnTo>
                  <a:pt x="1337" y="243"/>
                </a:lnTo>
                <a:lnTo>
                  <a:pt x="1329" y="249"/>
                </a:lnTo>
                <a:lnTo>
                  <a:pt x="1321" y="253"/>
                </a:lnTo>
                <a:lnTo>
                  <a:pt x="1313" y="257"/>
                </a:lnTo>
                <a:lnTo>
                  <a:pt x="1305" y="261"/>
                </a:lnTo>
                <a:lnTo>
                  <a:pt x="1297" y="267"/>
                </a:lnTo>
                <a:lnTo>
                  <a:pt x="1287" y="271"/>
                </a:lnTo>
                <a:lnTo>
                  <a:pt x="1279" y="275"/>
                </a:lnTo>
                <a:lnTo>
                  <a:pt x="1269" y="279"/>
                </a:lnTo>
                <a:lnTo>
                  <a:pt x="1261" y="283"/>
                </a:lnTo>
                <a:lnTo>
                  <a:pt x="1249" y="289"/>
                </a:lnTo>
                <a:lnTo>
                  <a:pt x="1241" y="291"/>
                </a:lnTo>
                <a:lnTo>
                  <a:pt x="1229" y="295"/>
                </a:lnTo>
                <a:lnTo>
                  <a:pt x="1219" y="301"/>
                </a:lnTo>
                <a:lnTo>
                  <a:pt x="1207" y="303"/>
                </a:lnTo>
                <a:lnTo>
                  <a:pt x="1197" y="307"/>
                </a:lnTo>
                <a:lnTo>
                  <a:pt x="1185" y="309"/>
                </a:lnTo>
                <a:lnTo>
                  <a:pt x="1173" y="313"/>
                </a:lnTo>
                <a:lnTo>
                  <a:pt x="1161" y="315"/>
                </a:lnTo>
                <a:lnTo>
                  <a:pt x="1147" y="319"/>
                </a:lnTo>
                <a:lnTo>
                  <a:pt x="1133" y="321"/>
                </a:lnTo>
                <a:lnTo>
                  <a:pt x="1121" y="325"/>
                </a:lnTo>
                <a:lnTo>
                  <a:pt x="1105" y="327"/>
                </a:lnTo>
                <a:lnTo>
                  <a:pt x="1092" y="329"/>
                </a:lnTo>
                <a:lnTo>
                  <a:pt x="1076" y="331"/>
                </a:lnTo>
                <a:lnTo>
                  <a:pt x="1062" y="333"/>
                </a:lnTo>
                <a:lnTo>
                  <a:pt x="1046" y="335"/>
                </a:lnTo>
                <a:lnTo>
                  <a:pt x="1030" y="335"/>
                </a:lnTo>
                <a:lnTo>
                  <a:pt x="1014" y="337"/>
                </a:lnTo>
                <a:lnTo>
                  <a:pt x="996" y="339"/>
                </a:lnTo>
                <a:lnTo>
                  <a:pt x="978" y="339"/>
                </a:lnTo>
                <a:lnTo>
                  <a:pt x="964" y="341"/>
                </a:lnTo>
                <a:lnTo>
                  <a:pt x="946" y="341"/>
                </a:lnTo>
                <a:lnTo>
                  <a:pt x="930" y="341"/>
                </a:lnTo>
                <a:lnTo>
                  <a:pt x="914" y="339"/>
                </a:lnTo>
                <a:lnTo>
                  <a:pt x="900" y="339"/>
                </a:lnTo>
                <a:lnTo>
                  <a:pt x="886" y="339"/>
                </a:lnTo>
                <a:lnTo>
                  <a:pt x="872" y="339"/>
                </a:lnTo>
                <a:lnTo>
                  <a:pt x="858" y="337"/>
                </a:lnTo>
                <a:lnTo>
                  <a:pt x="846" y="335"/>
                </a:lnTo>
                <a:lnTo>
                  <a:pt x="834" y="335"/>
                </a:lnTo>
                <a:lnTo>
                  <a:pt x="822" y="333"/>
                </a:lnTo>
                <a:lnTo>
                  <a:pt x="810" y="329"/>
                </a:lnTo>
                <a:lnTo>
                  <a:pt x="798" y="329"/>
                </a:lnTo>
                <a:lnTo>
                  <a:pt x="788" y="327"/>
                </a:lnTo>
                <a:lnTo>
                  <a:pt x="778" y="325"/>
                </a:lnTo>
                <a:lnTo>
                  <a:pt x="766" y="321"/>
                </a:lnTo>
                <a:lnTo>
                  <a:pt x="756" y="319"/>
                </a:lnTo>
                <a:lnTo>
                  <a:pt x="746" y="315"/>
                </a:lnTo>
                <a:lnTo>
                  <a:pt x="738" y="313"/>
                </a:lnTo>
                <a:lnTo>
                  <a:pt x="728" y="309"/>
                </a:lnTo>
                <a:lnTo>
                  <a:pt x="718" y="307"/>
                </a:lnTo>
                <a:lnTo>
                  <a:pt x="710" y="303"/>
                </a:lnTo>
                <a:lnTo>
                  <a:pt x="702" y="301"/>
                </a:lnTo>
                <a:lnTo>
                  <a:pt x="693" y="297"/>
                </a:lnTo>
                <a:lnTo>
                  <a:pt x="687" y="293"/>
                </a:lnTo>
                <a:lnTo>
                  <a:pt x="679" y="289"/>
                </a:lnTo>
                <a:lnTo>
                  <a:pt x="671" y="287"/>
                </a:lnTo>
                <a:lnTo>
                  <a:pt x="665" y="281"/>
                </a:lnTo>
                <a:lnTo>
                  <a:pt x="657" y="279"/>
                </a:lnTo>
                <a:lnTo>
                  <a:pt x="651" y="275"/>
                </a:lnTo>
                <a:lnTo>
                  <a:pt x="645" y="271"/>
                </a:lnTo>
                <a:lnTo>
                  <a:pt x="637" y="267"/>
                </a:lnTo>
                <a:lnTo>
                  <a:pt x="631" y="261"/>
                </a:lnTo>
                <a:lnTo>
                  <a:pt x="623" y="257"/>
                </a:lnTo>
                <a:lnTo>
                  <a:pt x="617" y="255"/>
                </a:lnTo>
                <a:lnTo>
                  <a:pt x="611" y="249"/>
                </a:lnTo>
                <a:lnTo>
                  <a:pt x="605" y="245"/>
                </a:lnTo>
                <a:lnTo>
                  <a:pt x="599" y="241"/>
                </a:lnTo>
                <a:lnTo>
                  <a:pt x="593" y="235"/>
                </a:lnTo>
                <a:lnTo>
                  <a:pt x="587" y="233"/>
                </a:lnTo>
                <a:lnTo>
                  <a:pt x="581" y="229"/>
                </a:lnTo>
                <a:lnTo>
                  <a:pt x="573" y="223"/>
                </a:lnTo>
                <a:lnTo>
                  <a:pt x="569" y="219"/>
                </a:lnTo>
                <a:lnTo>
                  <a:pt x="561" y="215"/>
                </a:lnTo>
                <a:lnTo>
                  <a:pt x="557" y="211"/>
                </a:lnTo>
                <a:lnTo>
                  <a:pt x="551" y="207"/>
                </a:lnTo>
                <a:lnTo>
                  <a:pt x="545" y="203"/>
                </a:lnTo>
                <a:lnTo>
                  <a:pt x="539" y="199"/>
                </a:lnTo>
                <a:lnTo>
                  <a:pt x="533" y="195"/>
                </a:lnTo>
                <a:lnTo>
                  <a:pt x="525" y="191"/>
                </a:lnTo>
                <a:lnTo>
                  <a:pt x="519" y="187"/>
                </a:lnTo>
                <a:lnTo>
                  <a:pt x="513" y="183"/>
                </a:lnTo>
                <a:lnTo>
                  <a:pt x="507" y="179"/>
                </a:lnTo>
                <a:lnTo>
                  <a:pt x="499" y="175"/>
                </a:lnTo>
                <a:lnTo>
                  <a:pt x="495" y="171"/>
                </a:lnTo>
                <a:lnTo>
                  <a:pt x="487" y="169"/>
                </a:lnTo>
                <a:lnTo>
                  <a:pt x="479" y="165"/>
                </a:lnTo>
                <a:lnTo>
                  <a:pt x="471" y="161"/>
                </a:lnTo>
                <a:lnTo>
                  <a:pt x="465" y="157"/>
                </a:lnTo>
                <a:lnTo>
                  <a:pt x="455" y="155"/>
                </a:lnTo>
                <a:lnTo>
                  <a:pt x="449" y="151"/>
                </a:lnTo>
                <a:lnTo>
                  <a:pt x="441" y="149"/>
                </a:lnTo>
                <a:lnTo>
                  <a:pt x="433" y="147"/>
                </a:lnTo>
                <a:lnTo>
                  <a:pt x="423" y="143"/>
                </a:lnTo>
                <a:lnTo>
                  <a:pt x="415" y="141"/>
                </a:lnTo>
                <a:lnTo>
                  <a:pt x="407" y="139"/>
                </a:lnTo>
                <a:lnTo>
                  <a:pt x="399" y="137"/>
                </a:lnTo>
                <a:lnTo>
                  <a:pt x="389" y="135"/>
                </a:lnTo>
                <a:lnTo>
                  <a:pt x="381" y="133"/>
                </a:lnTo>
                <a:lnTo>
                  <a:pt x="373" y="131"/>
                </a:lnTo>
                <a:lnTo>
                  <a:pt x="363" y="129"/>
                </a:lnTo>
                <a:lnTo>
                  <a:pt x="355" y="129"/>
                </a:lnTo>
                <a:lnTo>
                  <a:pt x="347" y="127"/>
                </a:lnTo>
                <a:lnTo>
                  <a:pt x="337" y="125"/>
                </a:lnTo>
                <a:lnTo>
                  <a:pt x="329" y="125"/>
                </a:lnTo>
                <a:lnTo>
                  <a:pt x="323" y="123"/>
                </a:lnTo>
                <a:lnTo>
                  <a:pt x="315" y="123"/>
                </a:lnTo>
                <a:lnTo>
                  <a:pt x="307" y="123"/>
                </a:lnTo>
                <a:lnTo>
                  <a:pt x="299" y="123"/>
                </a:lnTo>
                <a:lnTo>
                  <a:pt x="290" y="123"/>
                </a:lnTo>
                <a:lnTo>
                  <a:pt x="284" y="121"/>
                </a:lnTo>
                <a:lnTo>
                  <a:pt x="274" y="121"/>
                </a:lnTo>
                <a:lnTo>
                  <a:pt x="266" y="121"/>
                </a:lnTo>
                <a:lnTo>
                  <a:pt x="258" y="121"/>
                </a:lnTo>
                <a:lnTo>
                  <a:pt x="250" y="121"/>
                </a:lnTo>
                <a:lnTo>
                  <a:pt x="244" y="121"/>
                </a:lnTo>
                <a:lnTo>
                  <a:pt x="236" y="123"/>
                </a:lnTo>
                <a:lnTo>
                  <a:pt x="228" y="123"/>
                </a:lnTo>
                <a:lnTo>
                  <a:pt x="220" y="123"/>
                </a:lnTo>
                <a:lnTo>
                  <a:pt x="212" y="123"/>
                </a:lnTo>
                <a:lnTo>
                  <a:pt x="204" y="123"/>
                </a:lnTo>
                <a:lnTo>
                  <a:pt x="198" y="123"/>
                </a:lnTo>
                <a:lnTo>
                  <a:pt x="190" y="123"/>
                </a:lnTo>
                <a:lnTo>
                  <a:pt x="184" y="123"/>
                </a:lnTo>
                <a:lnTo>
                  <a:pt x="178" y="125"/>
                </a:lnTo>
                <a:lnTo>
                  <a:pt x="170" y="125"/>
                </a:lnTo>
                <a:lnTo>
                  <a:pt x="162" y="127"/>
                </a:lnTo>
                <a:lnTo>
                  <a:pt x="156" y="127"/>
                </a:lnTo>
                <a:lnTo>
                  <a:pt x="150" y="129"/>
                </a:lnTo>
                <a:lnTo>
                  <a:pt x="142" y="129"/>
                </a:lnTo>
                <a:lnTo>
                  <a:pt x="136" y="129"/>
                </a:lnTo>
                <a:lnTo>
                  <a:pt x="130" y="129"/>
                </a:lnTo>
                <a:lnTo>
                  <a:pt x="124" y="131"/>
                </a:lnTo>
                <a:lnTo>
                  <a:pt x="118" y="131"/>
                </a:lnTo>
                <a:lnTo>
                  <a:pt x="112" y="133"/>
                </a:lnTo>
                <a:lnTo>
                  <a:pt x="104" y="133"/>
                </a:lnTo>
                <a:lnTo>
                  <a:pt x="100" y="135"/>
                </a:lnTo>
                <a:lnTo>
                  <a:pt x="94" y="135"/>
                </a:lnTo>
                <a:lnTo>
                  <a:pt x="88" y="137"/>
                </a:lnTo>
                <a:lnTo>
                  <a:pt x="84" y="137"/>
                </a:lnTo>
                <a:lnTo>
                  <a:pt x="78" y="139"/>
                </a:lnTo>
                <a:lnTo>
                  <a:pt x="72" y="139"/>
                </a:lnTo>
                <a:lnTo>
                  <a:pt x="68" y="139"/>
                </a:lnTo>
                <a:lnTo>
                  <a:pt x="64" y="141"/>
                </a:lnTo>
                <a:lnTo>
                  <a:pt x="58" y="141"/>
                </a:lnTo>
                <a:lnTo>
                  <a:pt x="52" y="143"/>
                </a:lnTo>
                <a:lnTo>
                  <a:pt x="48" y="143"/>
                </a:lnTo>
                <a:lnTo>
                  <a:pt x="46" y="143"/>
                </a:lnTo>
                <a:lnTo>
                  <a:pt x="40" y="143"/>
                </a:lnTo>
                <a:lnTo>
                  <a:pt x="32" y="145"/>
                </a:lnTo>
                <a:lnTo>
                  <a:pt x="26" y="145"/>
                </a:lnTo>
                <a:lnTo>
                  <a:pt x="18" y="147"/>
                </a:lnTo>
                <a:lnTo>
                  <a:pt x="14" y="147"/>
                </a:lnTo>
                <a:lnTo>
                  <a:pt x="10" y="147"/>
                </a:lnTo>
                <a:lnTo>
                  <a:pt x="6" y="145"/>
                </a:lnTo>
                <a:lnTo>
                  <a:pt x="2" y="143"/>
                </a:lnTo>
                <a:lnTo>
                  <a:pt x="0" y="139"/>
                </a:lnTo>
                <a:lnTo>
                  <a:pt x="4" y="133"/>
                </a:lnTo>
                <a:lnTo>
                  <a:pt x="8" y="127"/>
                </a:lnTo>
                <a:lnTo>
                  <a:pt x="16" y="119"/>
                </a:lnTo>
                <a:lnTo>
                  <a:pt x="18" y="117"/>
                </a:lnTo>
                <a:lnTo>
                  <a:pt x="24" y="111"/>
                </a:lnTo>
                <a:lnTo>
                  <a:pt x="30" y="109"/>
                </a:lnTo>
                <a:lnTo>
                  <a:pt x="36" y="103"/>
                </a:lnTo>
                <a:lnTo>
                  <a:pt x="40" y="99"/>
                </a:lnTo>
                <a:lnTo>
                  <a:pt x="46" y="97"/>
                </a:lnTo>
                <a:lnTo>
                  <a:pt x="52" y="91"/>
                </a:lnTo>
                <a:lnTo>
                  <a:pt x="58" y="89"/>
                </a:lnTo>
                <a:lnTo>
                  <a:pt x="62" y="83"/>
                </a:lnTo>
                <a:lnTo>
                  <a:pt x="66" y="81"/>
                </a:lnTo>
                <a:lnTo>
                  <a:pt x="72" y="77"/>
                </a:lnTo>
                <a:lnTo>
                  <a:pt x="78" y="75"/>
                </a:lnTo>
                <a:lnTo>
                  <a:pt x="82" y="71"/>
                </a:lnTo>
                <a:lnTo>
                  <a:pt x="86" y="69"/>
                </a:lnTo>
                <a:lnTo>
                  <a:pt x="90" y="65"/>
                </a:lnTo>
                <a:lnTo>
                  <a:pt x="92" y="63"/>
                </a:lnTo>
                <a:lnTo>
                  <a:pt x="98" y="61"/>
                </a:lnTo>
                <a:close/>
              </a:path>
            </a:pathLst>
          </a:custGeom>
          <a:solidFill>
            <a:srgbClr val="006600"/>
          </a:solidFill>
          <a:ln w="9525">
            <a:noFill/>
            <a:round/>
            <a:headEnd/>
            <a:tailEnd/>
          </a:ln>
        </p:spPr>
        <p:txBody>
          <a:bodyPr/>
          <a:lstStyle/>
          <a:p>
            <a:endParaRPr lang="he-IL"/>
          </a:p>
        </p:txBody>
      </p:sp>
      <p:sp>
        <p:nvSpPr>
          <p:cNvPr id="6" name="Freeform 12"/>
          <p:cNvSpPr>
            <a:spLocks/>
          </p:cNvSpPr>
          <p:nvPr/>
        </p:nvSpPr>
        <p:spPr bwMode="auto">
          <a:xfrm rot="1060111">
            <a:off x="2280718" y="3456312"/>
            <a:ext cx="5567258" cy="864612"/>
          </a:xfrm>
          <a:custGeom>
            <a:avLst/>
            <a:gdLst>
              <a:gd name="T0" fmla="*/ 76 w 1441"/>
              <a:gd name="T1" fmla="*/ 116 h 292"/>
              <a:gd name="T2" fmla="*/ 166 w 1441"/>
              <a:gd name="T3" fmla="*/ 76 h 292"/>
              <a:gd name="T4" fmla="*/ 256 w 1441"/>
              <a:gd name="T5" fmla="*/ 56 h 292"/>
              <a:gd name="T6" fmla="*/ 341 w 1441"/>
              <a:gd name="T7" fmla="*/ 56 h 292"/>
              <a:gd name="T8" fmla="*/ 423 w 1441"/>
              <a:gd name="T9" fmla="*/ 70 h 292"/>
              <a:gd name="T10" fmla="*/ 501 w 1441"/>
              <a:gd name="T11" fmla="*/ 96 h 292"/>
              <a:gd name="T12" fmla="*/ 575 w 1441"/>
              <a:gd name="T13" fmla="*/ 128 h 292"/>
              <a:gd name="T14" fmla="*/ 645 w 1441"/>
              <a:gd name="T15" fmla="*/ 166 h 292"/>
              <a:gd name="T16" fmla="*/ 706 w 1441"/>
              <a:gd name="T17" fmla="*/ 202 h 292"/>
              <a:gd name="T18" fmla="*/ 764 w 1441"/>
              <a:gd name="T19" fmla="*/ 234 h 292"/>
              <a:gd name="T20" fmla="*/ 816 w 1441"/>
              <a:gd name="T21" fmla="*/ 260 h 292"/>
              <a:gd name="T22" fmla="*/ 862 w 1441"/>
              <a:gd name="T23" fmla="*/ 278 h 292"/>
              <a:gd name="T24" fmla="*/ 908 w 1441"/>
              <a:gd name="T25" fmla="*/ 288 h 292"/>
              <a:gd name="T26" fmla="*/ 954 w 1441"/>
              <a:gd name="T27" fmla="*/ 292 h 292"/>
              <a:gd name="T28" fmla="*/ 998 w 1441"/>
              <a:gd name="T29" fmla="*/ 288 h 292"/>
              <a:gd name="T30" fmla="*/ 1044 w 1441"/>
              <a:gd name="T31" fmla="*/ 282 h 292"/>
              <a:gd name="T32" fmla="*/ 1085 w 1441"/>
              <a:gd name="T33" fmla="*/ 274 h 292"/>
              <a:gd name="T34" fmla="*/ 1129 w 1441"/>
              <a:gd name="T35" fmla="*/ 260 h 292"/>
              <a:gd name="T36" fmla="*/ 1173 w 1441"/>
              <a:gd name="T37" fmla="*/ 248 h 292"/>
              <a:gd name="T38" fmla="*/ 1217 w 1441"/>
              <a:gd name="T39" fmla="*/ 236 h 292"/>
              <a:gd name="T40" fmla="*/ 1263 w 1441"/>
              <a:gd name="T41" fmla="*/ 224 h 292"/>
              <a:gd name="T42" fmla="*/ 1307 w 1441"/>
              <a:gd name="T43" fmla="*/ 214 h 292"/>
              <a:gd name="T44" fmla="*/ 1347 w 1441"/>
              <a:gd name="T45" fmla="*/ 204 h 292"/>
              <a:gd name="T46" fmla="*/ 1375 w 1441"/>
              <a:gd name="T47" fmla="*/ 194 h 292"/>
              <a:gd name="T48" fmla="*/ 1411 w 1441"/>
              <a:gd name="T49" fmla="*/ 176 h 292"/>
              <a:gd name="T50" fmla="*/ 1435 w 1441"/>
              <a:gd name="T51" fmla="*/ 156 h 292"/>
              <a:gd name="T52" fmla="*/ 1433 w 1441"/>
              <a:gd name="T53" fmla="*/ 146 h 292"/>
              <a:gd name="T54" fmla="*/ 1399 w 1441"/>
              <a:gd name="T55" fmla="*/ 150 h 292"/>
              <a:gd name="T56" fmla="*/ 1369 w 1441"/>
              <a:gd name="T57" fmla="*/ 156 h 292"/>
              <a:gd name="T58" fmla="*/ 1335 w 1441"/>
              <a:gd name="T59" fmla="*/ 162 h 292"/>
              <a:gd name="T60" fmla="*/ 1291 w 1441"/>
              <a:gd name="T61" fmla="*/ 170 h 292"/>
              <a:gd name="T62" fmla="*/ 1245 w 1441"/>
              <a:gd name="T63" fmla="*/ 180 h 292"/>
              <a:gd name="T64" fmla="*/ 1195 w 1441"/>
              <a:gd name="T65" fmla="*/ 190 h 292"/>
              <a:gd name="T66" fmla="*/ 1145 w 1441"/>
              <a:gd name="T67" fmla="*/ 202 h 292"/>
              <a:gd name="T68" fmla="*/ 1093 w 1441"/>
              <a:gd name="T69" fmla="*/ 214 h 292"/>
              <a:gd name="T70" fmla="*/ 1042 w 1441"/>
              <a:gd name="T71" fmla="*/ 226 h 292"/>
              <a:gd name="T72" fmla="*/ 994 w 1441"/>
              <a:gd name="T73" fmla="*/ 236 h 292"/>
              <a:gd name="T74" fmla="*/ 952 w 1441"/>
              <a:gd name="T75" fmla="*/ 240 h 292"/>
              <a:gd name="T76" fmla="*/ 918 w 1441"/>
              <a:gd name="T77" fmla="*/ 242 h 292"/>
              <a:gd name="T78" fmla="*/ 888 w 1441"/>
              <a:gd name="T79" fmla="*/ 238 h 292"/>
              <a:gd name="T80" fmla="*/ 854 w 1441"/>
              <a:gd name="T81" fmla="*/ 228 h 292"/>
              <a:gd name="T82" fmla="*/ 818 w 1441"/>
              <a:gd name="T83" fmla="*/ 210 h 292"/>
              <a:gd name="T84" fmla="*/ 782 w 1441"/>
              <a:gd name="T85" fmla="*/ 186 h 292"/>
              <a:gd name="T86" fmla="*/ 756 w 1441"/>
              <a:gd name="T87" fmla="*/ 166 h 292"/>
              <a:gd name="T88" fmla="*/ 726 w 1441"/>
              <a:gd name="T89" fmla="*/ 142 h 292"/>
              <a:gd name="T90" fmla="*/ 694 w 1441"/>
              <a:gd name="T91" fmla="*/ 118 h 292"/>
              <a:gd name="T92" fmla="*/ 661 w 1441"/>
              <a:gd name="T93" fmla="*/ 96 h 292"/>
              <a:gd name="T94" fmla="*/ 629 w 1441"/>
              <a:gd name="T95" fmla="*/ 76 h 292"/>
              <a:gd name="T96" fmla="*/ 593 w 1441"/>
              <a:gd name="T97" fmla="*/ 56 h 292"/>
              <a:gd name="T98" fmla="*/ 555 w 1441"/>
              <a:gd name="T99" fmla="*/ 40 h 292"/>
              <a:gd name="T100" fmla="*/ 513 w 1441"/>
              <a:gd name="T101" fmla="*/ 26 h 292"/>
              <a:gd name="T102" fmla="*/ 469 w 1441"/>
              <a:gd name="T103" fmla="*/ 14 h 292"/>
              <a:gd name="T104" fmla="*/ 421 w 1441"/>
              <a:gd name="T105" fmla="*/ 6 h 292"/>
              <a:gd name="T106" fmla="*/ 369 w 1441"/>
              <a:gd name="T107" fmla="*/ 2 h 292"/>
              <a:gd name="T108" fmla="*/ 311 w 1441"/>
              <a:gd name="T109" fmla="*/ 0 h 292"/>
              <a:gd name="T110" fmla="*/ 248 w 1441"/>
              <a:gd name="T111" fmla="*/ 2 h 292"/>
              <a:gd name="T112" fmla="*/ 190 w 1441"/>
              <a:gd name="T113" fmla="*/ 12 h 292"/>
              <a:gd name="T114" fmla="*/ 140 w 1441"/>
              <a:gd name="T115" fmla="*/ 26 h 292"/>
              <a:gd name="T116" fmla="*/ 102 w 1441"/>
              <a:gd name="T117" fmla="*/ 44 h 292"/>
              <a:gd name="T118" fmla="*/ 70 w 1441"/>
              <a:gd name="T119" fmla="*/ 64 h 292"/>
              <a:gd name="T120" fmla="*/ 36 w 1441"/>
              <a:gd name="T121" fmla="*/ 98 h 292"/>
              <a:gd name="T122" fmla="*/ 10 w 1441"/>
              <a:gd name="T123" fmla="*/ 138 h 292"/>
              <a:gd name="T124" fmla="*/ 0 w 1441"/>
              <a:gd name="T125" fmla="*/ 166 h 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1"/>
              <a:gd name="T190" fmla="*/ 0 h 292"/>
              <a:gd name="T191" fmla="*/ 1441 w 1441"/>
              <a:gd name="T192" fmla="*/ 292 h 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1" h="292">
                <a:moveTo>
                  <a:pt x="0" y="168"/>
                </a:moveTo>
                <a:lnTo>
                  <a:pt x="14" y="156"/>
                </a:lnTo>
                <a:lnTo>
                  <a:pt x="30" y="144"/>
                </a:lnTo>
                <a:lnTo>
                  <a:pt x="46" y="134"/>
                </a:lnTo>
                <a:lnTo>
                  <a:pt x="60" y="124"/>
                </a:lnTo>
                <a:lnTo>
                  <a:pt x="76" y="116"/>
                </a:lnTo>
                <a:lnTo>
                  <a:pt x="92" y="108"/>
                </a:lnTo>
                <a:lnTo>
                  <a:pt x="106" y="100"/>
                </a:lnTo>
                <a:lnTo>
                  <a:pt x="124" y="94"/>
                </a:lnTo>
                <a:lnTo>
                  <a:pt x="138" y="86"/>
                </a:lnTo>
                <a:lnTo>
                  <a:pt x="152" y="82"/>
                </a:lnTo>
                <a:lnTo>
                  <a:pt x="166" y="76"/>
                </a:lnTo>
                <a:lnTo>
                  <a:pt x="182" y="72"/>
                </a:lnTo>
                <a:lnTo>
                  <a:pt x="198" y="68"/>
                </a:lnTo>
                <a:lnTo>
                  <a:pt x="212" y="64"/>
                </a:lnTo>
                <a:lnTo>
                  <a:pt x="226" y="62"/>
                </a:lnTo>
                <a:lnTo>
                  <a:pt x="242" y="60"/>
                </a:lnTo>
                <a:lnTo>
                  <a:pt x="256" y="56"/>
                </a:lnTo>
                <a:lnTo>
                  <a:pt x="271" y="56"/>
                </a:lnTo>
                <a:lnTo>
                  <a:pt x="283" y="56"/>
                </a:lnTo>
                <a:lnTo>
                  <a:pt x="297" y="56"/>
                </a:lnTo>
                <a:lnTo>
                  <a:pt x="311" y="56"/>
                </a:lnTo>
                <a:lnTo>
                  <a:pt x="327" y="56"/>
                </a:lnTo>
                <a:lnTo>
                  <a:pt x="341" y="56"/>
                </a:lnTo>
                <a:lnTo>
                  <a:pt x="355" y="58"/>
                </a:lnTo>
                <a:lnTo>
                  <a:pt x="369" y="60"/>
                </a:lnTo>
                <a:lnTo>
                  <a:pt x="383" y="62"/>
                </a:lnTo>
                <a:lnTo>
                  <a:pt x="397" y="64"/>
                </a:lnTo>
                <a:lnTo>
                  <a:pt x="409" y="68"/>
                </a:lnTo>
                <a:lnTo>
                  <a:pt x="423" y="70"/>
                </a:lnTo>
                <a:lnTo>
                  <a:pt x="437" y="76"/>
                </a:lnTo>
                <a:lnTo>
                  <a:pt x="449" y="80"/>
                </a:lnTo>
                <a:lnTo>
                  <a:pt x="463" y="84"/>
                </a:lnTo>
                <a:lnTo>
                  <a:pt x="475" y="88"/>
                </a:lnTo>
                <a:lnTo>
                  <a:pt x="489" y="92"/>
                </a:lnTo>
                <a:lnTo>
                  <a:pt x="501" y="96"/>
                </a:lnTo>
                <a:lnTo>
                  <a:pt x="515" y="102"/>
                </a:lnTo>
                <a:lnTo>
                  <a:pt x="527" y="106"/>
                </a:lnTo>
                <a:lnTo>
                  <a:pt x="539" y="112"/>
                </a:lnTo>
                <a:lnTo>
                  <a:pt x="551" y="118"/>
                </a:lnTo>
                <a:lnTo>
                  <a:pt x="563" y="124"/>
                </a:lnTo>
                <a:lnTo>
                  <a:pt x="575" y="128"/>
                </a:lnTo>
                <a:lnTo>
                  <a:pt x="587" y="136"/>
                </a:lnTo>
                <a:lnTo>
                  <a:pt x="599" y="142"/>
                </a:lnTo>
                <a:lnTo>
                  <a:pt x="611" y="148"/>
                </a:lnTo>
                <a:lnTo>
                  <a:pt x="621" y="154"/>
                </a:lnTo>
                <a:lnTo>
                  <a:pt x="633" y="160"/>
                </a:lnTo>
                <a:lnTo>
                  <a:pt x="645" y="166"/>
                </a:lnTo>
                <a:lnTo>
                  <a:pt x="655" y="172"/>
                </a:lnTo>
                <a:lnTo>
                  <a:pt x="664" y="178"/>
                </a:lnTo>
                <a:lnTo>
                  <a:pt x="674" y="184"/>
                </a:lnTo>
                <a:lnTo>
                  <a:pt x="686" y="190"/>
                </a:lnTo>
                <a:lnTo>
                  <a:pt x="696" y="196"/>
                </a:lnTo>
                <a:lnTo>
                  <a:pt x="706" y="202"/>
                </a:lnTo>
                <a:lnTo>
                  <a:pt x="716" y="208"/>
                </a:lnTo>
                <a:lnTo>
                  <a:pt x="726" y="214"/>
                </a:lnTo>
                <a:lnTo>
                  <a:pt x="736" y="220"/>
                </a:lnTo>
                <a:lnTo>
                  <a:pt x="746" y="224"/>
                </a:lnTo>
                <a:lnTo>
                  <a:pt x="754" y="230"/>
                </a:lnTo>
                <a:lnTo>
                  <a:pt x="764" y="234"/>
                </a:lnTo>
                <a:lnTo>
                  <a:pt x="772" y="240"/>
                </a:lnTo>
                <a:lnTo>
                  <a:pt x="782" y="244"/>
                </a:lnTo>
                <a:lnTo>
                  <a:pt x="790" y="248"/>
                </a:lnTo>
                <a:lnTo>
                  <a:pt x="800" y="254"/>
                </a:lnTo>
                <a:lnTo>
                  <a:pt x="808" y="258"/>
                </a:lnTo>
                <a:lnTo>
                  <a:pt x="816" y="260"/>
                </a:lnTo>
                <a:lnTo>
                  <a:pt x="824" y="264"/>
                </a:lnTo>
                <a:lnTo>
                  <a:pt x="832" y="268"/>
                </a:lnTo>
                <a:lnTo>
                  <a:pt x="838" y="272"/>
                </a:lnTo>
                <a:lnTo>
                  <a:pt x="846" y="274"/>
                </a:lnTo>
                <a:lnTo>
                  <a:pt x="854" y="276"/>
                </a:lnTo>
                <a:lnTo>
                  <a:pt x="862" y="278"/>
                </a:lnTo>
                <a:lnTo>
                  <a:pt x="870" y="280"/>
                </a:lnTo>
                <a:lnTo>
                  <a:pt x="878" y="282"/>
                </a:lnTo>
                <a:lnTo>
                  <a:pt x="886" y="284"/>
                </a:lnTo>
                <a:lnTo>
                  <a:pt x="892" y="286"/>
                </a:lnTo>
                <a:lnTo>
                  <a:pt x="900" y="288"/>
                </a:lnTo>
                <a:lnTo>
                  <a:pt x="908" y="288"/>
                </a:lnTo>
                <a:lnTo>
                  <a:pt x="916" y="288"/>
                </a:lnTo>
                <a:lnTo>
                  <a:pt x="924" y="290"/>
                </a:lnTo>
                <a:lnTo>
                  <a:pt x="932" y="292"/>
                </a:lnTo>
                <a:lnTo>
                  <a:pt x="938" y="292"/>
                </a:lnTo>
                <a:lnTo>
                  <a:pt x="946" y="292"/>
                </a:lnTo>
                <a:lnTo>
                  <a:pt x="954" y="292"/>
                </a:lnTo>
                <a:lnTo>
                  <a:pt x="962" y="292"/>
                </a:lnTo>
                <a:lnTo>
                  <a:pt x="968" y="292"/>
                </a:lnTo>
                <a:lnTo>
                  <a:pt x="976" y="292"/>
                </a:lnTo>
                <a:lnTo>
                  <a:pt x="984" y="290"/>
                </a:lnTo>
                <a:lnTo>
                  <a:pt x="992" y="290"/>
                </a:lnTo>
                <a:lnTo>
                  <a:pt x="998" y="288"/>
                </a:lnTo>
                <a:lnTo>
                  <a:pt x="1004" y="288"/>
                </a:lnTo>
                <a:lnTo>
                  <a:pt x="1012" y="288"/>
                </a:lnTo>
                <a:lnTo>
                  <a:pt x="1020" y="288"/>
                </a:lnTo>
                <a:lnTo>
                  <a:pt x="1028" y="286"/>
                </a:lnTo>
                <a:lnTo>
                  <a:pt x="1036" y="284"/>
                </a:lnTo>
                <a:lnTo>
                  <a:pt x="1044" y="282"/>
                </a:lnTo>
                <a:lnTo>
                  <a:pt x="1050" y="282"/>
                </a:lnTo>
                <a:lnTo>
                  <a:pt x="1058" y="280"/>
                </a:lnTo>
                <a:lnTo>
                  <a:pt x="1064" y="278"/>
                </a:lnTo>
                <a:lnTo>
                  <a:pt x="1069" y="276"/>
                </a:lnTo>
                <a:lnTo>
                  <a:pt x="1077" y="274"/>
                </a:lnTo>
                <a:lnTo>
                  <a:pt x="1085" y="274"/>
                </a:lnTo>
                <a:lnTo>
                  <a:pt x="1093" y="272"/>
                </a:lnTo>
                <a:lnTo>
                  <a:pt x="1101" y="268"/>
                </a:lnTo>
                <a:lnTo>
                  <a:pt x="1109" y="268"/>
                </a:lnTo>
                <a:lnTo>
                  <a:pt x="1115" y="266"/>
                </a:lnTo>
                <a:lnTo>
                  <a:pt x="1123" y="262"/>
                </a:lnTo>
                <a:lnTo>
                  <a:pt x="1129" y="260"/>
                </a:lnTo>
                <a:lnTo>
                  <a:pt x="1137" y="260"/>
                </a:lnTo>
                <a:lnTo>
                  <a:pt x="1143" y="256"/>
                </a:lnTo>
                <a:lnTo>
                  <a:pt x="1151" y="254"/>
                </a:lnTo>
                <a:lnTo>
                  <a:pt x="1159" y="252"/>
                </a:lnTo>
                <a:lnTo>
                  <a:pt x="1167" y="250"/>
                </a:lnTo>
                <a:lnTo>
                  <a:pt x="1173" y="248"/>
                </a:lnTo>
                <a:lnTo>
                  <a:pt x="1181" y="246"/>
                </a:lnTo>
                <a:lnTo>
                  <a:pt x="1189" y="244"/>
                </a:lnTo>
                <a:lnTo>
                  <a:pt x="1195" y="242"/>
                </a:lnTo>
                <a:lnTo>
                  <a:pt x="1201" y="240"/>
                </a:lnTo>
                <a:lnTo>
                  <a:pt x="1209" y="238"/>
                </a:lnTo>
                <a:lnTo>
                  <a:pt x="1217" y="236"/>
                </a:lnTo>
                <a:lnTo>
                  <a:pt x="1225" y="234"/>
                </a:lnTo>
                <a:lnTo>
                  <a:pt x="1233" y="232"/>
                </a:lnTo>
                <a:lnTo>
                  <a:pt x="1241" y="230"/>
                </a:lnTo>
                <a:lnTo>
                  <a:pt x="1249" y="228"/>
                </a:lnTo>
                <a:lnTo>
                  <a:pt x="1255" y="226"/>
                </a:lnTo>
                <a:lnTo>
                  <a:pt x="1263" y="224"/>
                </a:lnTo>
                <a:lnTo>
                  <a:pt x="1271" y="222"/>
                </a:lnTo>
                <a:lnTo>
                  <a:pt x="1279" y="220"/>
                </a:lnTo>
                <a:lnTo>
                  <a:pt x="1287" y="220"/>
                </a:lnTo>
                <a:lnTo>
                  <a:pt x="1295" y="218"/>
                </a:lnTo>
                <a:lnTo>
                  <a:pt x="1301" y="216"/>
                </a:lnTo>
                <a:lnTo>
                  <a:pt x="1307" y="214"/>
                </a:lnTo>
                <a:lnTo>
                  <a:pt x="1315" y="212"/>
                </a:lnTo>
                <a:lnTo>
                  <a:pt x="1321" y="210"/>
                </a:lnTo>
                <a:lnTo>
                  <a:pt x="1327" y="208"/>
                </a:lnTo>
                <a:lnTo>
                  <a:pt x="1335" y="208"/>
                </a:lnTo>
                <a:lnTo>
                  <a:pt x="1341" y="206"/>
                </a:lnTo>
                <a:lnTo>
                  <a:pt x="1347" y="204"/>
                </a:lnTo>
                <a:lnTo>
                  <a:pt x="1351" y="202"/>
                </a:lnTo>
                <a:lnTo>
                  <a:pt x="1355" y="202"/>
                </a:lnTo>
                <a:lnTo>
                  <a:pt x="1361" y="200"/>
                </a:lnTo>
                <a:lnTo>
                  <a:pt x="1365" y="196"/>
                </a:lnTo>
                <a:lnTo>
                  <a:pt x="1369" y="194"/>
                </a:lnTo>
                <a:lnTo>
                  <a:pt x="1375" y="194"/>
                </a:lnTo>
                <a:lnTo>
                  <a:pt x="1379" y="194"/>
                </a:lnTo>
                <a:lnTo>
                  <a:pt x="1387" y="188"/>
                </a:lnTo>
                <a:lnTo>
                  <a:pt x="1393" y="186"/>
                </a:lnTo>
                <a:lnTo>
                  <a:pt x="1401" y="182"/>
                </a:lnTo>
                <a:lnTo>
                  <a:pt x="1407" y="180"/>
                </a:lnTo>
                <a:lnTo>
                  <a:pt x="1411" y="176"/>
                </a:lnTo>
                <a:lnTo>
                  <a:pt x="1415" y="174"/>
                </a:lnTo>
                <a:lnTo>
                  <a:pt x="1421" y="172"/>
                </a:lnTo>
                <a:lnTo>
                  <a:pt x="1425" y="168"/>
                </a:lnTo>
                <a:lnTo>
                  <a:pt x="1429" y="164"/>
                </a:lnTo>
                <a:lnTo>
                  <a:pt x="1433" y="160"/>
                </a:lnTo>
                <a:lnTo>
                  <a:pt x="1435" y="156"/>
                </a:lnTo>
                <a:lnTo>
                  <a:pt x="1439" y="152"/>
                </a:lnTo>
                <a:lnTo>
                  <a:pt x="1439" y="148"/>
                </a:lnTo>
                <a:lnTo>
                  <a:pt x="1441" y="146"/>
                </a:lnTo>
                <a:lnTo>
                  <a:pt x="1439" y="146"/>
                </a:lnTo>
                <a:lnTo>
                  <a:pt x="1437" y="146"/>
                </a:lnTo>
                <a:lnTo>
                  <a:pt x="1433" y="146"/>
                </a:lnTo>
                <a:lnTo>
                  <a:pt x="1429" y="146"/>
                </a:lnTo>
                <a:lnTo>
                  <a:pt x="1425" y="146"/>
                </a:lnTo>
                <a:lnTo>
                  <a:pt x="1419" y="148"/>
                </a:lnTo>
                <a:lnTo>
                  <a:pt x="1411" y="148"/>
                </a:lnTo>
                <a:lnTo>
                  <a:pt x="1405" y="150"/>
                </a:lnTo>
                <a:lnTo>
                  <a:pt x="1399" y="150"/>
                </a:lnTo>
                <a:lnTo>
                  <a:pt x="1393" y="152"/>
                </a:lnTo>
                <a:lnTo>
                  <a:pt x="1389" y="152"/>
                </a:lnTo>
                <a:lnTo>
                  <a:pt x="1385" y="154"/>
                </a:lnTo>
                <a:lnTo>
                  <a:pt x="1381" y="154"/>
                </a:lnTo>
                <a:lnTo>
                  <a:pt x="1375" y="156"/>
                </a:lnTo>
                <a:lnTo>
                  <a:pt x="1369" y="156"/>
                </a:lnTo>
                <a:lnTo>
                  <a:pt x="1365" y="158"/>
                </a:lnTo>
                <a:lnTo>
                  <a:pt x="1359" y="158"/>
                </a:lnTo>
                <a:lnTo>
                  <a:pt x="1353" y="160"/>
                </a:lnTo>
                <a:lnTo>
                  <a:pt x="1347" y="162"/>
                </a:lnTo>
                <a:lnTo>
                  <a:pt x="1341" y="162"/>
                </a:lnTo>
                <a:lnTo>
                  <a:pt x="1335" y="162"/>
                </a:lnTo>
                <a:lnTo>
                  <a:pt x="1327" y="164"/>
                </a:lnTo>
                <a:lnTo>
                  <a:pt x="1321" y="166"/>
                </a:lnTo>
                <a:lnTo>
                  <a:pt x="1315" y="168"/>
                </a:lnTo>
                <a:lnTo>
                  <a:pt x="1307" y="168"/>
                </a:lnTo>
                <a:lnTo>
                  <a:pt x="1299" y="170"/>
                </a:lnTo>
                <a:lnTo>
                  <a:pt x="1291" y="170"/>
                </a:lnTo>
                <a:lnTo>
                  <a:pt x="1285" y="172"/>
                </a:lnTo>
                <a:lnTo>
                  <a:pt x="1277" y="174"/>
                </a:lnTo>
                <a:lnTo>
                  <a:pt x="1269" y="174"/>
                </a:lnTo>
                <a:lnTo>
                  <a:pt x="1261" y="176"/>
                </a:lnTo>
                <a:lnTo>
                  <a:pt x="1255" y="180"/>
                </a:lnTo>
                <a:lnTo>
                  <a:pt x="1245" y="180"/>
                </a:lnTo>
                <a:lnTo>
                  <a:pt x="1237" y="182"/>
                </a:lnTo>
                <a:lnTo>
                  <a:pt x="1229" y="182"/>
                </a:lnTo>
                <a:lnTo>
                  <a:pt x="1221" y="186"/>
                </a:lnTo>
                <a:lnTo>
                  <a:pt x="1213" y="188"/>
                </a:lnTo>
                <a:lnTo>
                  <a:pt x="1205" y="188"/>
                </a:lnTo>
                <a:lnTo>
                  <a:pt x="1195" y="190"/>
                </a:lnTo>
                <a:lnTo>
                  <a:pt x="1189" y="194"/>
                </a:lnTo>
                <a:lnTo>
                  <a:pt x="1179" y="194"/>
                </a:lnTo>
                <a:lnTo>
                  <a:pt x="1171" y="196"/>
                </a:lnTo>
                <a:lnTo>
                  <a:pt x="1163" y="198"/>
                </a:lnTo>
                <a:lnTo>
                  <a:pt x="1155" y="200"/>
                </a:lnTo>
                <a:lnTo>
                  <a:pt x="1145" y="202"/>
                </a:lnTo>
                <a:lnTo>
                  <a:pt x="1135" y="204"/>
                </a:lnTo>
                <a:lnTo>
                  <a:pt x="1129" y="206"/>
                </a:lnTo>
                <a:lnTo>
                  <a:pt x="1119" y="208"/>
                </a:lnTo>
                <a:lnTo>
                  <a:pt x="1109" y="210"/>
                </a:lnTo>
                <a:lnTo>
                  <a:pt x="1103" y="212"/>
                </a:lnTo>
                <a:lnTo>
                  <a:pt x="1093" y="214"/>
                </a:lnTo>
                <a:lnTo>
                  <a:pt x="1083" y="216"/>
                </a:lnTo>
                <a:lnTo>
                  <a:pt x="1075" y="218"/>
                </a:lnTo>
                <a:lnTo>
                  <a:pt x="1067" y="220"/>
                </a:lnTo>
                <a:lnTo>
                  <a:pt x="1058" y="222"/>
                </a:lnTo>
                <a:lnTo>
                  <a:pt x="1050" y="224"/>
                </a:lnTo>
                <a:lnTo>
                  <a:pt x="1042" y="226"/>
                </a:lnTo>
                <a:lnTo>
                  <a:pt x="1032" y="228"/>
                </a:lnTo>
                <a:lnTo>
                  <a:pt x="1024" y="230"/>
                </a:lnTo>
                <a:lnTo>
                  <a:pt x="1018" y="232"/>
                </a:lnTo>
                <a:lnTo>
                  <a:pt x="1008" y="232"/>
                </a:lnTo>
                <a:lnTo>
                  <a:pt x="1000" y="234"/>
                </a:lnTo>
                <a:lnTo>
                  <a:pt x="994" y="236"/>
                </a:lnTo>
                <a:lnTo>
                  <a:pt x="986" y="236"/>
                </a:lnTo>
                <a:lnTo>
                  <a:pt x="980" y="238"/>
                </a:lnTo>
                <a:lnTo>
                  <a:pt x="972" y="238"/>
                </a:lnTo>
                <a:lnTo>
                  <a:pt x="966" y="240"/>
                </a:lnTo>
                <a:lnTo>
                  <a:pt x="960" y="240"/>
                </a:lnTo>
                <a:lnTo>
                  <a:pt x="952" y="240"/>
                </a:lnTo>
                <a:lnTo>
                  <a:pt x="948" y="242"/>
                </a:lnTo>
                <a:lnTo>
                  <a:pt x="942" y="242"/>
                </a:lnTo>
                <a:lnTo>
                  <a:pt x="936" y="242"/>
                </a:lnTo>
                <a:lnTo>
                  <a:pt x="930" y="242"/>
                </a:lnTo>
                <a:lnTo>
                  <a:pt x="924" y="242"/>
                </a:lnTo>
                <a:lnTo>
                  <a:pt x="918" y="242"/>
                </a:lnTo>
                <a:lnTo>
                  <a:pt x="914" y="242"/>
                </a:lnTo>
                <a:lnTo>
                  <a:pt x="908" y="242"/>
                </a:lnTo>
                <a:lnTo>
                  <a:pt x="904" y="242"/>
                </a:lnTo>
                <a:lnTo>
                  <a:pt x="898" y="240"/>
                </a:lnTo>
                <a:lnTo>
                  <a:pt x="894" y="240"/>
                </a:lnTo>
                <a:lnTo>
                  <a:pt x="888" y="238"/>
                </a:lnTo>
                <a:lnTo>
                  <a:pt x="884" y="238"/>
                </a:lnTo>
                <a:lnTo>
                  <a:pt x="878" y="236"/>
                </a:lnTo>
                <a:lnTo>
                  <a:pt x="874" y="236"/>
                </a:lnTo>
                <a:lnTo>
                  <a:pt x="866" y="234"/>
                </a:lnTo>
                <a:lnTo>
                  <a:pt x="858" y="230"/>
                </a:lnTo>
                <a:lnTo>
                  <a:pt x="854" y="228"/>
                </a:lnTo>
                <a:lnTo>
                  <a:pt x="850" y="228"/>
                </a:lnTo>
                <a:lnTo>
                  <a:pt x="846" y="224"/>
                </a:lnTo>
                <a:lnTo>
                  <a:pt x="842" y="224"/>
                </a:lnTo>
                <a:lnTo>
                  <a:pt x="832" y="218"/>
                </a:lnTo>
                <a:lnTo>
                  <a:pt x="826" y="214"/>
                </a:lnTo>
                <a:lnTo>
                  <a:pt x="818" y="210"/>
                </a:lnTo>
                <a:lnTo>
                  <a:pt x="810" y="206"/>
                </a:lnTo>
                <a:lnTo>
                  <a:pt x="802" y="202"/>
                </a:lnTo>
                <a:lnTo>
                  <a:pt x="794" y="194"/>
                </a:lnTo>
                <a:lnTo>
                  <a:pt x="790" y="192"/>
                </a:lnTo>
                <a:lnTo>
                  <a:pt x="786" y="188"/>
                </a:lnTo>
                <a:lnTo>
                  <a:pt x="782" y="186"/>
                </a:lnTo>
                <a:lnTo>
                  <a:pt x="778" y="182"/>
                </a:lnTo>
                <a:lnTo>
                  <a:pt x="772" y="178"/>
                </a:lnTo>
                <a:lnTo>
                  <a:pt x="768" y="174"/>
                </a:lnTo>
                <a:lnTo>
                  <a:pt x="764" y="172"/>
                </a:lnTo>
                <a:lnTo>
                  <a:pt x="760" y="168"/>
                </a:lnTo>
                <a:lnTo>
                  <a:pt x="756" y="166"/>
                </a:lnTo>
                <a:lnTo>
                  <a:pt x="752" y="162"/>
                </a:lnTo>
                <a:lnTo>
                  <a:pt x="746" y="158"/>
                </a:lnTo>
                <a:lnTo>
                  <a:pt x="742" y="156"/>
                </a:lnTo>
                <a:lnTo>
                  <a:pt x="736" y="150"/>
                </a:lnTo>
                <a:lnTo>
                  <a:pt x="732" y="148"/>
                </a:lnTo>
                <a:lnTo>
                  <a:pt x="726" y="142"/>
                </a:lnTo>
                <a:lnTo>
                  <a:pt x="722" y="140"/>
                </a:lnTo>
                <a:lnTo>
                  <a:pt x="716" y="136"/>
                </a:lnTo>
                <a:lnTo>
                  <a:pt x="710" y="130"/>
                </a:lnTo>
                <a:lnTo>
                  <a:pt x="706" y="128"/>
                </a:lnTo>
                <a:lnTo>
                  <a:pt x="700" y="122"/>
                </a:lnTo>
                <a:lnTo>
                  <a:pt x="694" y="118"/>
                </a:lnTo>
                <a:lnTo>
                  <a:pt x="688" y="116"/>
                </a:lnTo>
                <a:lnTo>
                  <a:pt x="682" y="110"/>
                </a:lnTo>
                <a:lnTo>
                  <a:pt x="678" y="108"/>
                </a:lnTo>
                <a:lnTo>
                  <a:pt x="672" y="102"/>
                </a:lnTo>
                <a:lnTo>
                  <a:pt x="666" y="100"/>
                </a:lnTo>
                <a:lnTo>
                  <a:pt x="661" y="96"/>
                </a:lnTo>
                <a:lnTo>
                  <a:pt x="657" y="94"/>
                </a:lnTo>
                <a:lnTo>
                  <a:pt x="651" y="88"/>
                </a:lnTo>
                <a:lnTo>
                  <a:pt x="645" y="86"/>
                </a:lnTo>
                <a:lnTo>
                  <a:pt x="641" y="82"/>
                </a:lnTo>
                <a:lnTo>
                  <a:pt x="635" y="80"/>
                </a:lnTo>
                <a:lnTo>
                  <a:pt x="629" y="76"/>
                </a:lnTo>
                <a:lnTo>
                  <a:pt x="623" y="72"/>
                </a:lnTo>
                <a:lnTo>
                  <a:pt x="617" y="68"/>
                </a:lnTo>
                <a:lnTo>
                  <a:pt x="611" y="66"/>
                </a:lnTo>
                <a:lnTo>
                  <a:pt x="605" y="62"/>
                </a:lnTo>
                <a:lnTo>
                  <a:pt x="599" y="60"/>
                </a:lnTo>
                <a:lnTo>
                  <a:pt x="593" y="56"/>
                </a:lnTo>
                <a:lnTo>
                  <a:pt x="587" y="54"/>
                </a:lnTo>
                <a:lnTo>
                  <a:pt x="581" y="50"/>
                </a:lnTo>
                <a:lnTo>
                  <a:pt x="575" y="48"/>
                </a:lnTo>
                <a:lnTo>
                  <a:pt x="569" y="44"/>
                </a:lnTo>
                <a:lnTo>
                  <a:pt x="561" y="42"/>
                </a:lnTo>
                <a:lnTo>
                  <a:pt x="555" y="40"/>
                </a:lnTo>
                <a:lnTo>
                  <a:pt x="549" y="38"/>
                </a:lnTo>
                <a:lnTo>
                  <a:pt x="541" y="36"/>
                </a:lnTo>
                <a:lnTo>
                  <a:pt x="535" y="34"/>
                </a:lnTo>
                <a:lnTo>
                  <a:pt x="529" y="30"/>
                </a:lnTo>
                <a:lnTo>
                  <a:pt x="521" y="28"/>
                </a:lnTo>
                <a:lnTo>
                  <a:pt x="513" y="26"/>
                </a:lnTo>
                <a:lnTo>
                  <a:pt x="507" y="22"/>
                </a:lnTo>
                <a:lnTo>
                  <a:pt x="499" y="22"/>
                </a:lnTo>
                <a:lnTo>
                  <a:pt x="491" y="20"/>
                </a:lnTo>
                <a:lnTo>
                  <a:pt x="483" y="18"/>
                </a:lnTo>
                <a:lnTo>
                  <a:pt x="477" y="16"/>
                </a:lnTo>
                <a:lnTo>
                  <a:pt x="469" y="14"/>
                </a:lnTo>
                <a:lnTo>
                  <a:pt x="463" y="12"/>
                </a:lnTo>
                <a:lnTo>
                  <a:pt x="453" y="10"/>
                </a:lnTo>
                <a:lnTo>
                  <a:pt x="445" y="10"/>
                </a:lnTo>
                <a:lnTo>
                  <a:pt x="437" y="8"/>
                </a:lnTo>
                <a:lnTo>
                  <a:pt x="429" y="8"/>
                </a:lnTo>
                <a:lnTo>
                  <a:pt x="421" y="6"/>
                </a:lnTo>
                <a:lnTo>
                  <a:pt x="413" y="6"/>
                </a:lnTo>
                <a:lnTo>
                  <a:pt x="403" y="4"/>
                </a:lnTo>
                <a:lnTo>
                  <a:pt x="395" y="2"/>
                </a:lnTo>
                <a:lnTo>
                  <a:pt x="385" y="2"/>
                </a:lnTo>
                <a:lnTo>
                  <a:pt x="377" y="2"/>
                </a:lnTo>
                <a:lnTo>
                  <a:pt x="369" y="2"/>
                </a:lnTo>
                <a:lnTo>
                  <a:pt x="359" y="0"/>
                </a:lnTo>
                <a:lnTo>
                  <a:pt x="349" y="0"/>
                </a:lnTo>
                <a:lnTo>
                  <a:pt x="341" y="0"/>
                </a:lnTo>
                <a:lnTo>
                  <a:pt x="329" y="0"/>
                </a:lnTo>
                <a:lnTo>
                  <a:pt x="321" y="0"/>
                </a:lnTo>
                <a:lnTo>
                  <a:pt x="311" y="0"/>
                </a:lnTo>
                <a:lnTo>
                  <a:pt x="301" y="0"/>
                </a:lnTo>
                <a:lnTo>
                  <a:pt x="291" y="0"/>
                </a:lnTo>
                <a:lnTo>
                  <a:pt x="279" y="2"/>
                </a:lnTo>
                <a:lnTo>
                  <a:pt x="269" y="2"/>
                </a:lnTo>
                <a:lnTo>
                  <a:pt x="260" y="2"/>
                </a:lnTo>
                <a:lnTo>
                  <a:pt x="248" y="2"/>
                </a:lnTo>
                <a:lnTo>
                  <a:pt x="238" y="4"/>
                </a:lnTo>
                <a:lnTo>
                  <a:pt x="228" y="4"/>
                </a:lnTo>
                <a:lnTo>
                  <a:pt x="218" y="8"/>
                </a:lnTo>
                <a:lnTo>
                  <a:pt x="208" y="8"/>
                </a:lnTo>
                <a:lnTo>
                  <a:pt x="198" y="10"/>
                </a:lnTo>
                <a:lnTo>
                  <a:pt x="190" y="12"/>
                </a:lnTo>
                <a:lnTo>
                  <a:pt x="182" y="16"/>
                </a:lnTo>
                <a:lnTo>
                  <a:pt x="172" y="16"/>
                </a:lnTo>
                <a:lnTo>
                  <a:pt x="166" y="18"/>
                </a:lnTo>
                <a:lnTo>
                  <a:pt x="156" y="22"/>
                </a:lnTo>
                <a:lnTo>
                  <a:pt x="148" y="24"/>
                </a:lnTo>
                <a:lnTo>
                  <a:pt x="140" y="26"/>
                </a:lnTo>
                <a:lnTo>
                  <a:pt x="134" y="30"/>
                </a:lnTo>
                <a:lnTo>
                  <a:pt x="126" y="32"/>
                </a:lnTo>
                <a:lnTo>
                  <a:pt x="120" y="36"/>
                </a:lnTo>
                <a:lnTo>
                  <a:pt x="114" y="38"/>
                </a:lnTo>
                <a:lnTo>
                  <a:pt x="108" y="42"/>
                </a:lnTo>
                <a:lnTo>
                  <a:pt x="102" y="44"/>
                </a:lnTo>
                <a:lnTo>
                  <a:pt x="96" y="48"/>
                </a:lnTo>
                <a:lnTo>
                  <a:pt x="90" y="50"/>
                </a:lnTo>
                <a:lnTo>
                  <a:pt x="86" y="56"/>
                </a:lnTo>
                <a:lnTo>
                  <a:pt x="80" y="58"/>
                </a:lnTo>
                <a:lnTo>
                  <a:pt x="76" y="62"/>
                </a:lnTo>
                <a:lnTo>
                  <a:pt x="70" y="64"/>
                </a:lnTo>
                <a:lnTo>
                  <a:pt x="66" y="68"/>
                </a:lnTo>
                <a:lnTo>
                  <a:pt x="60" y="72"/>
                </a:lnTo>
                <a:lnTo>
                  <a:pt x="58" y="76"/>
                </a:lnTo>
                <a:lnTo>
                  <a:pt x="50" y="84"/>
                </a:lnTo>
                <a:lnTo>
                  <a:pt x="42" y="92"/>
                </a:lnTo>
                <a:lnTo>
                  <a:pt x="36" y="98"/>
                </a:lnTo>
                <a:lnTo>
                  <a:pt x="30" y="106"/>
                </a:lnTo>
                <a:lnTo>
                  <a:pt x="24" y="112"/>
                </a:lnTo>
                <a:lnTo>
                  <a:pt x="20" y="120"/>
                </a:lnTo>
                <a:lnTo>
                  <a:pt x="16" y="126"/>
                </a:lnTo>
                <a:lnTo>
                  <a:pt x="14" y="132"/>
                </a:lnTo>
                <a:lnTo>
                  <a:pt x="10" y="138"/>
                </a:lnTo>
                <a:lnTo>
                  <a:pt x="6" y="144"/>
                </a:lnTo>
                <a:lnTo>
                  <a:pt x="6" y="148"/>
                </a:lnTo>
                <a:lnTo>
                  <a:pt x="2" y="154"/>
                </a:lnTo>
                <a:lnTo>
                  <a:pt x="0" y="158"/>
                </a:lnTo>
                <a:lnTo>
                  <a:pt x="0" y="162"/>
                </a:lnTo>
                <a:lnTo>
                  <a:pt x="0" y="166"/>
                </a:lnTo>
                <a:lnTo>
                  <a:pt x="0" y="168"/>
                </a:lnTo>
                <a:close/>
              </a:path>
            </a:pathLst>
          </a:custGeom>
          <a:solidFill>
            <a:srgbClr val="006600"/>
          </a:solidFill>
          <a:ln w="9525">
            <a:noFill/>
            <a:round/>
            <a:headEnd/>
            <a:tailEnd/>
          </a:ln>
        </p:spPr>
        <p:txBody>
          <a:bodyPr/>
          <a:lstStyle/>
          <a:p>
            <a:endParaRPr lang="he-IL"/>
          </a:p>
        </p:txBody>
      </p:sp>
      <p:sp>
        <p:nvSpPr>
          <p:cNvPr id="7" name="מלבן 6"/>
          <p:cNvSpPr/>
          <p:nvPr/>
        </p:nvSpPr>
        <p:spPr>
          <a:xfrm rot="1800139">
            <a:off x="2872592" y="2199842"/>
            <a:ext cx="4290405" cy="1200329"/>
          </a:xfrm>
          <a:prstGeom prst="rect">
            <a:avLst/>
          </a:prstGeom>
        </p:spPr>
        <p:txBody>
          <a:bodyPr wrap="square">
            <a:spAutoFit/>
          </a:bodyPr>
          <a:lstStyle/>
          <a:p>
            <a:pPr algn="ctr"/>
            <a:r>
              <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ערבות הדדית</a:t>
            </a:r>
          </a:p>
          <a:p>
            <a:pPr algn="ctr"/>
            <a:r>
              <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עם גיבורי </a:t>
            </a:r>
            <a:r>
              <a:rPr lang="he-IL" sz="3600" b="1" kern="10" dirty="0" err="1"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כח</a:t>
            </a:r>
            <a:endPar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endParaRPr>
          </a:p>
        </p:txBody>
      </p:sp>
      <p:sp>
        <p:nvSpPr>
          <p:cNvPr id="11" name="מלבן 10"/>
          <p:cNvSpPr/>
          <p:nvPr/>
        </p:nvSpPr>
        <p:spPr>
          <a:xfrm>
            <a:off x="5292683" y="98629"/>
            <a:ext cx="3857620" cy="954107"/>
          </a:xfrm>
          <a:prstGeom prst="rect">
            <a:avLst/>
          </a:prstGeom>
        </p:spPr>
        <p:txBody>
          <a:bodyPr wrap="square">
            <a:spAutoFit/>
          </a:bodyPr>
          <a:lstStyle/>
          <a:p>
            <a:pPr algn="ctr"/>
            <a:r>
              <a:rPr lang="he-IL" sz="2800" b="1" kern="10" dirty="0" smtClean="0">
                <a:ln w="9525">
                  <a:solidFill>
                    <a:srgbClr val="800080"/>
                  </a:solidFill>
                  <a:round/>
                  <a:headEnd/>
                  <a:tailEnd/>
                </a:ln>
                <a:solidFill>
                  <a:srgbClr val="800080"/>
                </a:solidFill>
                <a:effectLst>
                  <a:prstShdw prst="shdw13" dist="53882" dir="13500000">
                    <a:srgbClr val="868686">
                      <a:alpha val="50000"/>
                    </a:srgbClr>
                  </a:prstShdw>
                </a:effectLst>
                <a:latin typeface="David" panose="020E0502060401010101" pitchFamily="34" charset="-79"/>
                <a:ea typeface="+mn-cs"/>
                <a:cs typeface="David" panose="020E0502060401010101" pitchFamily="34" charset="-79"/>
              </a:rPr>
              <a:t>גידול בדרך של אוצר בי"ד</a:t>
            </a:r>
          </a:p>
          <a:p>
            <a:pPr algn="ctr"/>
            <a:r>
              <a:rPr lang="he-IL" sz="2800" b="1" kern="10" dirty="0" smtClean="0">
                <a:ln w="9525">
                  <a:solidFill>
                    <a:srgbClr val="800080"/>
                  </a:solidFill>
                  <a:round/>
                  <a:headEnd/>
                  <a:tailEnd/>
                </a:ln>
                <a:solidFill>
                  <a:srgbClr val="800080"/>
                </a:solidFill>
                <a:effectLst>
                  <a:prstShdw prst="shdw13" dist="53882" dir="13500000">
                    <a:srgbClr val="868686">
                      <a:alpha val="50000"/>
                    </a:srgbClr>
                  </a:prstShdw>
                </a:effectLst>
                <a:latin typeface="David" panose="020E0502060401010101" pitchFamily="34" charset="-79"/>
                <a:ea typeface="+mn-cs"/>
                <a:cs typeface="David" panose="020E0502060401010101" pitchFamily="34" charset="-79"/>
              </a:rPr>
              <a:t>תלוי בביקוש של הצרכנים</a:t>
            </a:r>
            <a:endParaRPr lang="he-IL" sz="2800" b="1" kern="10" dirty="0">
              <a:ln w="9525">
                <a:solidFill>
                  <a:srgbClr val="800080"/>
                </a:solidFill>
                <a:round/>
                <a:headEnd/>
                <a:tailEnd/>
              </a:ln>
              <a:solidFill>
                <a:srgbClr val="800080"/>
              </a:solidFill>
              <a:effectLst>
                <a:prstShdw prst="shdw13" dist="53882" dir="13500000">
                  <a:srgbClr val="868686">
                    <a:alpha val="50000"/>
                  </a:srgbClr>
                </a:prstShdw>
              </a:effectLst>
              <a:latin typeface="David" panose="020E0502060401010101" pitchFamily="34" charset="-79"/>
              <a:ea typeface="+mn-cs"/>
              <a:cs typeface="David" panose="020E0502060401010101" pitchFamily="34" charset="-79"/>
            </a:endParaRPr>
          </a:p>
        </p:txBody>
      </p:sp>
      <p:sp>
        <p:nvSpPr>
          <p:cNvPr id="12" name="מלבן 11"/>
          <p:cNvSpPr/>
          <p:nvPr/>
        </p:nvSpPr>
        <p:spPr>
          <a:xfrm>
            <a:off x="1670584" y="5425382"/>
            <a:ext cx="3550972" cy="707886"/>
          </a:xfrm>
          <a:prstGeom prst="rect">
            <a:avLst/>
          </a:prstGeom>
        </p:spPr>
        <p:txBody>
          <a:bodyPr wrap="none">
            <a:spAutoFit/>
          </a:bodyPr>
          <a:lstStyle/>
          <a:p>
            <a:r>
              <a:rPr lang="he-IL" sz="4000" kern="10" dirty="0">
                <a:ln w="9525">
                  <a:solidFill>
                    <a:srgbClr val="FF0000"/>
                  </a:solidFill>
                  <a:round/>
                  <a:headEnd/>
                  <a:tailEnd/>
                </a:ln>
              </a:rPr>
              <a:t>הצרכן ערב לחקלאי</a:t>
            </a:r>
            <a:endParaRPr lang="he-IL" sz="40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p:cNvGrpSpPr>
          <p:nvPr/>
        </p:nvGrpSpPr>
        <p:grpSpPr bwMode="auto">
          <a:xfrm rot="1060111">
            <a:off x="827088" y="765175"/>
            <a:ext cx="7777162" cy="6985000"/>
            <a:chOff x="2028" y="799"/>
            <a:chExt cx="2013" cy="2359"/>
          </a:xfrm>
        </p:grpSpPr>
        <p:sp>
          <p:nvSpPr>
            <p:cNvPr id="57349" name="Freeform 6"/>
            <p:cNvSpPr>
              <a:spLocks/>
            </p:cNvSpPr>
            <p:nvPr/>
          </p:nvSpPr>
          <p:spPr bwMode="auto">
            <a:xfrm>
              <a:off x="2140" y="963"/>
              <a:ext cx="167" cy="2195"/>
            </a:xfrm>
            <a:custGeom>
              <a:avLst/>
              <a:gdLst>
                <a:gd name="T0" fmla="*/ 0 w 167"/>
                <a:gd name="T1" fmla="*/ 711 h 2195"/>
                <a:gd name="T2" fmla="*/ 2 w 167"/>
                <a:gd name="T3" fmla="*/ 965 h 2195"/>
                <a:gd name="T4" fmla="*/ 6 w 167"/>
                <a:gd name="T5" fmla="*/ 1206 h 2195"/>
                <a:gd name="T6" fmla="*/ 14 w 167"/>
                <a:gd name="T7" fmla="*/ 1425 h 2195"/>
                <a:gd name="T8" fmla="*/ 24 w 167"/>
                <a:gd name="T9" fmla="*/ 1623 h 2195"/>
                <a:gd name="T10" fmla="*/ 34 w 167"/>
                <a:gd name="T11" fmla="*/ 1794 h 2195"/>
                <a:gd name="T12" fmla="*/ 48 w 167"/>
                <a:gd name="T13" fmla="*/ 1942 h 2195"/>
                <a:gd name="T14" fmla="*/ 62 w 167"/>
                <a:gd name="T15" fmla="*/ 2057 h 2195"/>
                <a:gd name="T16" fmla="*/ 80 w 167"/>
                <a:gd name="T17" fmla="*/ 2139 h 2195"/>
                <a:gd name="T18" fmla="*/ 95 w 167"/>
                <a:gd name="T19" fmla="*/ 2183 h 2195"/>
                <a:gd name="T20" fmla="*/ 111 w 167"/>
                <a:gd name="T21" fmla="*/ 2191 h 2195"/>
                <a:gd name="T22" fmla="*/ 131 w 167"/>
                <a:gd name="T23" fmla="*/ 2157 h 2195"/>
                <a:gd name="T24" fmla="*/ 149 w 167"/>
                <a:gd name="T25" fmla="*/ 2081 h 2195"/>
                <a:gd name="T26" fmla="*/ 155 w 167"/>
                <a:gd name="T27" fmla="*/ 2020 h 2195"/>
                <a:gd name="T28" fmla="*/ 161 w 167"/>
                <a:gd name="T29" fmla="*/ 1942 h 2195"/>
                <a:gd name="T30" fmla="*/ 165 w 167"/>
                <a:gd name="T31" fmla="*/ 1852 h 2195"/>
                <a:gd name="T32" fmla="*/ 167 w 167"/>
                <a:gd name="T33" fmla="*/ 1750 h 2195"/>
                <a:gd name="T34" fmla="*/ 167 w 167"/>
                <a:gd name="T35" fmla="*/ 1639 h 2195"/>
                <a:gd name="T36" fmla="*/ 165 w 167"/>
                <a:gd name="T37" fmla="*/ 1521 h 2195"/>
                <a:gd name="T38" fmla="*/ 163 w 167"/>
                <a:gd name="T39" fmla="*/ 1397 h 2195"/>
                <a:gd name="T40" fmla="*/ 161 w 167"/>
                <a:gd name="T41" fmla="*/ 1270 h 2195"/>
                <a:gd name="T42" fmla="*/ 155 w 167"/>
                <a:gd name="T43" fmla="*/ 1140 h 2195"/>
                <a:gd name="T44" fmla="*/ 151 w 167"/>
                <a:gd name="T45" fmla="*/ 1013 h 2195"/>
                <a:gd name="T46" fmla="*/ 147 w 167"/>
                <a:gd name="T47" fmla="*/ 887 h 2195"/>
                <a:gd name="T48" fmla="*/ 145 w 167"/>
                <a:gd name="T49" fmla="*/ 765 h 2195"/>
                <a:gd name="T50" fmla="*/ 141 w 167"/>
                <a:gd name="T51" fmla="*/ 662 h 2195"/>
                <a:gd name="T52" fmla="*/ 139 w 167"/>
                <a:gd name="T53" fmla="*/ 602 h 2195"/>
                <a:gd name="T54" fmla="*/ 135 w 167"/>
                <a:gd name="T55" fmla="*/ 546 h 2195"/>
                <a:gd name="T56" fmla="*/ 133 w 167"/>
                <a:gd name="T57" fmla="*/ 490 h 2195"/>
                <a:gd name="T58" fmla="*/ 129 w 167"/>
                <a:gd name="T59" fmla="*/ 434 h 2195"/>
                <a:gd name="T60" fmla="*/ 125 w 167"/>
                <a:gd name="T61" fmla="*/ 384 h 2195"/>
                <a:gd name="T62" fmla="*/ 121 w 167"/>
                <a:gd name="T63" fmla="*/ 335 h 2195"/>
                <a:gd name="T64" fmla="*/ 119 w 167"/>
                <a:gd name="T65" fmla="*/ 289 h 2195"/>
                <a:gd name="T66" fmla="*/ 113 w 167"/>
                <a:gd name="T67" fmla="*/ 243 h 2195"/>
                <a:gd name="T68" fmla="*/ 109 w 167"/>
                <a:gd name="T69" fmla="*/ 203 h 2195"/>
                <a:gd name="T70" fmla="*/ 105 w 167"/>
                <a:gd name="T71" fmla="*/ 165 h 2195"/>
                <a:gd name="T72" fmla="*/ 101 w 167"/>
                <a:gd name="T73" fmla="*/ 131 h 2195"/>
                <a:gd name="T74" fmla="*/ 97 w 167"/>
                <a:gd name="T75" fmla="*/ 99 h 2195"/>
                <a:gd name="T76" fmla="*/ 91 w 167"/>
                <a:gd name="T77" fmla="*/ 57 h 2195"/>
                <a:gd name="T78" fmla="*/ 80 w 167"/>
                <a:gd name="T79" fmla="*/ 11 h 2195"/>
                <a:gd name="T80" fmla="*/ 70 w 167"/>
                <a:gd name="T81" fmla="*/ 0 h 2195"/>
                <a:gd name="T82" fmla="*/ 60 w 167"/>
                <a:gd name="T83" fmla="*/ 13 h 2195"/>
                <a:gd name="T84" fmla="*/ 50 w 167"/>
                <a:gd name="T85" fmla="*/ 51 h 2195"/>
                <a:gd name="T86" fmla="*/ 40 w 167"/>
                <a:gd name="T87" fmla="*/ 103 h 2195"/>
                <a:gd name="T88" fmla="*/ 32 w 167"/>
                <a:gd name="T89" fmla="*/ 169 h 2195"/>
                <a:gd name="T90" fmla="*/ 22 w 167"/>
                <a:gd name="T91" fmla="*/ 237 h 2195"/>
                <a:gd name="T92" fmla="*/ 16 w 167"/>
                <a:gd name="T93" fmla="*/ 309 h 2195"/>
                <a:gd name="T94" fmla="*/ 10 w 167"/>
                <a:gd name="T95" fmla="*/ 374 h 2195"/>
                <a:gd name="T96" fmla="*/ 6 w 167"/>
                <a:gd name="T97" fmla="*/ 432 h 2195"/>
                <a:gd name="T98" fmla="*/ 2 w 167"/>
                <a:gd name="T99" fmla="*/ 472 h 2195"/>
                <a:gd name="T100" fmla="*/ 2 w 167"/>
                <a:gd name="T101" fmla="*/ 496 h 2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195"/>
                <a:gd name="T155" fmla="*/ 167 w 167"/>
                <a:gd name="T156" fmla="*/ 2195 h 21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195">
                  <a:moveTo>
                    <a:pt x="2" y="498"/>
                  </a:moveTo>
                  <a:lnTo>
                    <a:pt x="0" y="552"/>
                  </a:lnTo>
                  <a:lnTo>
                    <a:pt x="0" y="606"/>
                  </a:lnTo>
                  <a:lnTo>
                    <a:pt x="0" y="660"/>
                  </a:lnTo>
                  <a:lnTo>
                    <a:pt x="0" y="711"/>
                  </a:lnTo>
                  <a:lnTo>
                    <a:pt x="0" y="763"/>
                  </a:lnTo>
                  <a:lnTo>
                    <a:pt x="0" y="815"/>
                  </a:lnTo>
                  <a:lnTo>
                    <a:pt x="0" y="865"/>
                  </a:lnTo>
                  <a:lnTo>
                    <a:pt x="2" y="917"/>
                  </a:lnTo>
                  <a:lnTo>
                    <a:pt x="2" y="965"/>
                  </a:lnTo>
                  <a:lnTo>
                    <a:pt x="2" y="1015"/>
                  </a:lnTo>
                  <a:lnTo>
                    <a:pt x="4" y="1062"/>
                  </a:lnTo>
                  <a:lnTo>
                    <a:pt x="4" y="1112"/>
                  </a:lnTo>
                  <a:lnTo>
                    <a:pt x="6" y="1160"/>
                  </a:lnTo>
                  <a:lnTo>
                    <a:pt x="6" y="1206"/>
                  </a:lnTo>
                  <a:lnTo>
                    <a:pt x="6" y="1250"/>
                  </a:lnTo>
                  <a:lnTo>
                    <a:pt x="10" y="1296"/>
                  </a:lnTo>
                  <a:lnTo>
                    <a:pt x="10" y="1340"/>
                  </a:lnTo>
                  <a:lnTo>
                    <a:pt x="12" y="1383"/>
                  </a:lnTo>
                  <a:lnTo>
                    <a:pt x="14" y="1425"/>
                  </a:lnTo>
                  <a:lnTo>
                    <a:pt x="16" y="1465"/>
                  </a:lnTo>
                  <a:lnTo>
                    <a:pt x="18" y="1505"/>
                  </a:lnTo>
                  <a:lnTo>
                    <a:pt x="20" y="1545"/>
                  </a:lnTo>
                  <a:lnTo>
                    <a:pt x="20" y="1585"/>
                  </a:lnTo>
                  <a:lnTo>
                    <a:pt x="24" y="1623"/>
                  </a:lnTo>
                  <a:lnTo>
                    <a:pt x="26" y="1659"/>
                  </a:lnTo>
                  <a:lnTo>
                    <a:pt x="28" y="1694"/>
                  </a:lnTo>
                  <a:lnTo>
                    <a:pt x="30" y="1728"/>
                  </a:lnTo>
                  <a:lnTo>
                    <a:pt x="34" y="1762"/>
                  </a:lnTo>
                  <a:lnTo>
                    <a:pt x="34" y="1794"/>
                  </a:lnTo>
                  <a:lnTo>
                    <a:pt x="38" y="1828"/>
                  </a:lnTo>
                  <a:lnTo>
                    <a:pt x="40" y="1858"/>
                  </a:lnTo>
                  <a:lnTo>
                    <a:pt x="44" y="1888"/>
                  </a:lnTo>
                  <a:lnTo>
                    <a:pt x="46" y="1914"/>
                  </a:lnTo>
                  <a:lnTo>
                    <a:pt x="48" y="1942"/>
                  </a:lnTo>
                  <a:lnTo>
                    <a:pt x="52" y="1966"/>
                  </a:lnTo>
                  <a:lnTo>
                    <a:pt x="54" y="1992"/>
                  </a:lnTo>
                  <a:lnTo>
                    <a:pt x="56" y="2014"/>
                  </a:lnTo>
                  <a:lnTo>
                    <a:pt x="60" y="2035"/>
                  </a:lnTo>
                  <a:lnTo>
                    <a:pt x="62" y="2057"/>
                  </a:lnTo>
                  <a:lnTo>
                    <a:pt x="66" y="2077"/>
                  </a:lnTo>
                  <a:lnTo>
                    <a:pt x="68" y="2093"/>
                  </a:lnTo>
                  <a:lnTo>
                    <a:pt x="72" y="2111"/>
                  </a:lnTo>
                  <a:lnTo>
                    <a:pt x="74" y="2123"/>
                  </a:lnTo>
                  <a:lnTo>
                    <a:pt x="80" y="2139"/>
                  </a:lnTo>
                  <a:lnTo>
                    <a:pt x="82" y="2151"/>
                  </a:lnTo>
                  <a:lnTo>
                    <a:pt x="86" y="2161"/>
                  </a:lnTo>
                  <a:lnTo>
                    <a:pt x="88" y="2171"/>
                  </a:lnTo>
                  <a:lnTo>
                    <a:pt x="91" y="2179"/>
                  </a:lnTo>
                  <a:lnTo>
                    <a:pt x="95" y="2183"/>
                  </a:lnTo>
                  <a:lnTo>
                    <a:pt x="99" y="2189"/>
                  </a:lnTo>
                  <a:lnTo>
                    <a:pt x="101" y="2191"/>
                  </a:lnTo>
                  <a:lnTo>
                    <a:pt x="105" y="2195"/>
                  </a:lnTo>
                  <a:lnTo>
                    <a:pt x="109" y="2193"/>
                  </a:lnTo>
                  <a:lnTo>
                    <a:pt x="111" y="2191"/>
                  </a:lnTo>
                  <a:lnTo>
                    <a:pt x="115" y="2189"/>
                  </a:lnTo>
                  <a:lnTo>
                    <a:pt x="119" y="2183"/>
                  </a:lnTo>
                  <a:lnTo>
                    <a:pt x="123" y="2177"/>
                  </a:lnTo>
                  <a:lnTo>
                    <a:pt x="125" y="2169"/>
                  </a:lnTo>
                  <a:lnTo>
                    <a:pt x="131" y="2157"/>
                  </a:lnTo>
                  <a:lnTo>
                    <a:pt x="133" y="2147"/>
                  </a:lnTo>
                  <a:lnTo>
                    <a:pt x="137" y="2133"/>
                  </a:lnTo>
                  <a:lnTo>
                    <a:pt x="141" y="2117"/>
                  </a:lnTo>
                  <a:lnTo>
                    <a:pt x="145" y="2099"/>
                  </a:lnTo>
                  <a:lnTo>
                    <a:pt x="149" y="2081"/>
                  </a:lnTo>
                  <a:lnTo>
                    <a:pt x="149" y="2069"/>
                  </a:lnTo>
                  <a:lnTo>
                    <a:pt x="151" y="2057"/>
                  </a:lnTo>
                  <a:lnTo>
                    <a:pt x="153" y="2045"/>
                  </a:lnTo>
                  <a:lnTo>
                    <a:pt x="155" y="2031"/>
                  </a:lnTo>
                  <a:lnTo>
                    <a:pt x="155" y="2020"/>
                  </a:lnTo>
                  <a:lnTo>
                    <a:pt x="159" y="2006"/>
                  </a:lnTo>
                  <a:lnTo>
                    <a:pt x="159" y="1990"/>
                  </a:lnTo>
                  <a:lnTo>
                    <a:pt x="161" y="1974"/>
                  </a:lnTo>
                  <a:lnTo>
                    <a:pt x="161" y="1958"/>
                  </a:lnTo>
                  <a:lnTo>
                    <a:pt x="161" y="1942"/>
                  </a:lnTo>
                  <a:lnTo>
                    <a:pt x="163" y="1924"/>
                  </a:lnTo>
                  <a:lnTo>
                    <a:pt x="163" y="1906"/>
                  </a:lnTo>
                  <a:lnTo>
                    <a:pt x="165" y="1888"/>
                  </a:lnTo>
                  <a:lnTo>
                    <a:pt x="165" y="1870"/>
                  </a:lnTo>
                  <a:lnTo>
                    <a:pt x="165" y="1852"/>
                  </a:lnTo>
                  <a:lnTo>
                    <a:pt x="167" y="1834"/>
                  </a:lnTo>
                  <a:lnTo>
                    <a:pt x="167" y="1812"/>
                  </a:lnTo>
                  <a:lnTo>
                    <a:pt x="167" y="1792"/>
                  </a:lnTo>
                  <a:lnTo>
                    <a:pt x="167" y="1770"/>
                  </a:lnTo>
                  <a:lnTo>
                    <a:pt x="167" y="1750"/>
                  </a:lnTo>
                  <a:lnTo>
                    <a:pt x="167" y="1728"/>
                  </a:lnTo>
                  <a:lnTo>
                    <a:pt x="167" y="1706"/>
                  </a:lnTo>
                  <a:lnTo>
                    <a:pt x="167" y="1683"/>
                  </a:lnTo>
                  <a:lnTo>
                    <a:pt x="167" y="1663"/>
                  </a:lnTo>
                  <a:lnTo>
                    <a:pt x="167" y="1639"/>
                  </a:lnTo>
                  <a:lnTo>
                    <a:pt x="167" y="1617"/>
                  </a:lnTo>
                  <a:lnTo>
                    <a:pt x="167" y="1591"/>
                  </a:lnTo>
                  <a:lnTo>
                    <a:pt x="167" y="1569"/>
                  </a:lnTo>
                  <a:lnTo>
                    <a:pt x="165" y="1543"/>
                  </a:lnTo>
                  <a:lnTo>
                    <a:pt x="165" y="1521"/>
                  </a:lnTo>
                  <a:lnTo>
                    <a:pt x="165" y="1497"/>
                  </a:lnTo>
                  <a:lnTo>
                    <a:pt x="165" y="1471"/>
                  </a:lnTo>
                  <a:lnTo>
                    <a:pt x="165" y="1447"/>
                  </a:lnTo>
                  <a:lnTo>
                    <a:pt x="165" y="1421"/>
                  </a:lnTo>
                  <a:lnTo>
                    <a:pt x="163" y="1397"/>
                  </a:lnTo>
                  <a:lnTo>
                    <a:pt x="163" y="1371"/>
                  </a:lnTo>
                  <a:lnTo>
                    <a:pt x="161" y="1346"/>
                  </a:lnTo>
                  <a:lnTo>
                    <a:pt x="161" y="1320"/>
                  </a:lnTo>
                  <a:lnTo>
                    <a:pt x="161" y="1294"/>
                  </a:lnTo>
                  <a:lnTo>
                    <a:pt x="161" y="1270"/>
                  </a:lnTo>
                  <a:lnTo>
                    <a:pt x="159" y="1244"/>
                  </a:lnTo>
                  <a:lnTo>
                    <a:pt x="159" y="1218"/>
                  </a:lnTo>
                  <a:lnTo>
                    <a:pt x="159" y="1192"/>
                  </a:lnTo>
                  <a:lnTo>
                    <a:pt x="159" y="1166"/>
                  </a:lnTo>
                  <a:lnTo>
                    <a:pt x="155" y="1140"/>
                  </a:lnTo>
                  <a:lnTo>
                    <a:pt x="155" y="1114"/>
                  </a:lnTo>
                  <a:lnTo>
                    <a:pt x="155" y="1088"/>
                  </a:lnTo>
                  <a:lnTo>
                    <a:pt x="155" y="1064"/>
                  </a:lnTo>
                  <a:lnTo>
                    <a:pt x="153" y="1038"/>
                  </a:lnTo>
                  <a:lnTo>
                    <a:pt x="151" y="1013"/>
                  </a:lnTo>
                  <a:lnTo>
                    <a:pt x="151" y="987"/>
                  </a:lnTo>
                  <a:lnTo>
                    <a:pt x="151" y="963"/>
                  </a:lnTo>
                  <a:lnTo>
                    <a:pt x="149" y="937"/>
                  </a:lnTo>
                  <a:lnTo>
                    <a:pt x="149" y="911"/>
                  </a:lnTo>
                  <a:lnTo>
                    <a:pt x="147" y="887"/>
                  </a:lnTo>
                  <a:lnTo>
                    <a:pt x="147" y="863"/>
                  </a:lnTo>
                  <a:lnTo>
                    <a:pt x="145" y="837"/>
                  </a:lnTo>
                  <a:lnTo>
                    <a:pt x="145" y="813"/>
                  </a:lnTo>
                  <a:lnTo>
                    <a:pt x="145" y="789"/>
                  </a:lnTo>
                  <a:lnTo>
                    <a:pt x="145" y="765"/>
                  </a:lnTo>
                  <a:lnTo>
                    <a:pt x="145" y="741"/>
                  </a:lnTo>
                  <a:lnTo>
                    <a:pt x="143" y="717"/>
                  </a:lnTo>
                  <a:lnTo>
                    <a:pt x="143" y="695"/>
                  </a:lnTo>
                  <a:lnTo>
                    <a:pt x="143" y="672"/>
                  </a:lnTo>
                  <a:lnTo>
                    <a:pt x="141" y="662"/>
                  </a:lnTo>
                  <a:lnTo>
                    <a:pt x="141" y="650"/>
                  </a:lnTo>
                  <a:lnTo>
                    <a:pt x="139" y="638"/>
                  </a:lnTo>
                  <a:lnTo>
                    <a:pt x="139" y="626"/>
                  </a:lnTo>
                  <a:lnTo>
                    <a:pt x="139" y="614"/>
                  </a:lnTo>
                  <a:lnTo>
                    <a:pt x="139" y="602"/>
                  </a:lnTo>
                  <a:lnTo>
                    <a:pt x="139" y="592"/>
                  </a:lnTo>
                  <a:lnTo>
                    <a:pt x="139" y="580"/>
                  </a:lnTo>
                  <a:lnTo>
                    <a:pt x="137" y="568"/>
                  </a:lnTo>
                  <a:lnTo>
                    <a:pt x="137" y="556"/>
                  </a:lnTo>
                  <a:lnTo>
                    <a:pt x="135" y="546"/>
                  </a:lnTo>
                  <a:lnTo>
                    <a:pt x="135" y="534"/>
                  </a:lnTo>
                  <a:lnTo>
                    <a:pt x="135" y="522"/>
                  </a:lnTo>
                  <a:lnTo>
                    <a:pt x="135" y="512"/>
                  </a:lnTo>
                  <a:lnTo>
                    <a:pt x="133" y="500"/>
                  </a:lnTo>
                  <a:lnTo>
                    <a:pt x="133" y="490"/>
                  </a:lnTo>
                  <a:lnTo>
                    <a:pt x="131" y="478"/>
                  </a:lnTo>
                  <a:lnTo>
                    <a:pt x="131" y="468"/>
                  </a:lnTo>
                  <a:lnTo>
                    <a:pt x="131" y="456"/>
                  </a:lnTo>
                  <a:lnTo>
                    <a:pt x="131" y="446"/>
                  </a:lnTo>
                  <a:lnTo>
                    <a:pt x="129" y="434"/>
                  </a:lnTo>
                  <a:lnTo>
                    <a:pt x="129" y="426"/>
                  </a:lnTo>
                  <a:lnTo>
                    <a:pt x="127" y="414"/>
                  </a:lnTo>
                  <a:lnTo>
                    <a:pt x="127" y="404"/>
                  </a:lnTo>
                  <a:lnTo>
                    <a:pt x="125" y="394"/>
                  </a:lnTo>
                  <a:lnTo>
                    <a:pt x="125" y="384"/>
                  </a:lnTo>
                  <a:lnTo>
                    <a:pt x="125" y="374"/>
                  </a:lnTo>
                  <a:lnTo>
                    <a:pt x="125" y="364"/>
                  </a:lnTo>
                  <a:lnTo>
                    <a:pt x="123" y="354"/>
                  </a:lnTo>
                  <a:lnTo>
                    <a:pt x="123" y="344"/>
                  </a:lnTo>
                  <a:lnTo>
                    <a:pt x="121" y="335"/>
                  </a:lnTo>
                  <a:lnTo>
                    <a:pt x="121" y="327"/>
                  </a:lnTo>
                  <a:lnTo>
                    <a:pt x="119" y="315"/>
                  </a:lnTo>
                  <a:lnTo>
                    <a:pt x="119" y="307"/>
                  </a:lnTo>
                  <a:lnTo>
                    <a:pt x="119" y="297"/>
                  </a:lnTo>
                  <a:lnTo>
                    <a:pt x="119" y="289"/>
                  </a:lnTo>
                  <a:lnTo>
                    <a:pt x="117" y="279"/>
                  </a:lnTo>
                  <a:lnTo>
                    <a:pt x="117" y="269"/>
                  </a:lnTo>
                  <a:lnTo>
                    <a:pt x="115" y="261"/>
                  </a:lnTo>
                  <a:lnTo>
                    <a:pt x="115" y="253"/>
                  </a:lnTo>
                  <a:lnTo>
                    <a:pt x="113" y="243"/>
                  </a:lnTo>
                  <a:lnTo>
                    <a:pt x="111" y="235"/>
                  </a:lnTo>
                  <a:lnTo>
                    <a:pt x="111" y="227"/>
                  </a:lnTo>
                  <a:lnTo>
                    <a:pt x="111" y="219"/>
                  </a:lnTo>
                  <a:lnTo>
                    <a:pt x="109" y="209"/>
                  </a:lnTo>
                  <a:lnTo>
                    <a:pt x="109" y="203"/>
                  </a:lnTo>
                  <a:lnTo>
                    <a:pt x="107" y="195"/>
                  </a:lnTo>
                  <a:lnTo>
                    <a:pt x="107" y="189"/>
                  </a:lnTo>
                  <a:lnTo>
                    <a:pt x="105" y="179"/>
                  </a:lnTo>
                  <a:lnTo>
                    <a:pt x="105" y="171"/>
                  </a:lnTo>
                  <a:lnTo>
                    <a:pt x="105" y="165"/>
                  </a:lnTo>
                  <a:lnTo>
                    <a:pt x="105" y="157"/>
                  </a:lnTo>
                  <a:lnTo>
                    <a:pt x="103" y="151"/>
                  </a:lnTo>
                  <a:lnTo>
                    <a:pt x="103" y="143"/>
                  </a:lnTo>
                  <a:lnTo>
                    <a:pt x="101" y="137"/>
                  </a:lnTo>
                  <a:lnTo>
                    <a:pt x="101" y="131"/>
                  </a:lnTo>
                  <a:lnTo>
                    <a:pt x="99" y="123"/>
                  </a:lnTo>
                  <a:lnTo>
                    <a:pt x="99" y="117"/>
                  </a:lnTo>
                  <a:lnTo>
                    <a:pt x="99" y="111"/>
                  </a:lnTo>
                  <a:lnTo>
                    <a:pt x="99" y="107"/>
                  </a:lnTo>
                  <a:lnTo>
                    <a:pt x="97" y="99"/>
                  </a:lnTo>
                  <a:lnTo>
                    <a:pt x="97" y="95"/>
                  </a:lnTo>
                  <a:lnTo>
                    <a:pt x="95" y="89"/>
                  </a:lnTo>
                  <a:lnTo>
                    <a:pt x="95" y="85"/>
                  </a:lnTo>
                  <a:lnTo>
                    <a:pt x="93" y="69"/>
                  </a:lnTo>
                  <a:lnTo>
                    <a:pt x="91" y="57"/>
                  </a:lnTo>
                  <a:lnTo>
                    <a:pt x="89" y="45"/>
                  </a:lnTo>
                  <a:lnTo>
                    <a:pt x="86" y="33"/>
                  </a:lnTo>
                  <a:lnTo>
                    <a:pt x="86" y="25"/>
                  </a:lnTo>
                  <a:lnTo>
                    <a:pt x="82" y="17"/>
                  </a:lnTo>
                  <a:lnTo>
                    <a:pt x="80" y="11"/>
                  </a:lnTo>
                  <a:lnTo>
                    <a:pt x="80" y="7"/>
                  </a:lnTo>
                  <a:lnTo>
                    <a:pt x="76" y="4"/>
                  </a:lnTo>
                  <a:lnTo>
                    <a:pt x="74" y="0"/>
                  </a:lnTo>
                  <a:lnTo>
                    <a:pt x="72" y="0"/>
                  </a:lnTo>
                  <a:lnTo>
                    <a:pt x="70" y="0"/>
                  </a:lnTo>
                  <a:lnTo>
                    <a:pt x="66" y="0"/>
                  </a:lnTo>
                  <a:lnTo>
                    <a:pt x="66" y="4"/>
                  </a:lnTo>
                  <a:lnTo>
                    <a:pt x="64" y="5"/>
                  </a:lnTo>
                  <a:lnTo>
                    <a:pt x="62" y="11"/>
                  </a:lnTo>
                  <a:lnTo>
                    <a:pt x="60" y="13"/>
                  </a:lnTo>
                  <a:lnTo>
                    <a:pt x="58" y="19"/>
                  </a:lnTo>
                  <a:lnTo>
                    <a:pt x="54" y="25"/>
                  </a:lnTo>
                  <a:lnTo>
                    <a:pt x="54" y="33"/>
                  </a:lnTo>
                  <a:lnTo>
                    <a:pt x="52" y="41"/>
                  </a:lnTo>
                  <a:lnTo>
                    <a:pt x="50" y="51"/>
                  </a:lnTo>
                  <a:lnTo>
                    <a:pt x="46" y="59"/>
                  </a:lnTo>
                  <a:lnTo>
                    <a:pt x="46" y="71"/>
                  </a:lnTo>
                  <a:lnTo>
                    <a:pt x="44" y="79"/>
                  </a:lnTo>
                  <a:lnTo>
                    <a:pt x="40" y="91"/>
                  </a:lnTo>
                  <a:lnTo>
                    <a:pt x="40" y="103"/>
                  </a:lnTo>
                  <a:lnTo>
                    <a:pt x="38" y="115"/>
                  </a:lnTo>
                  <a:lnTo>
                    <a:pt x="36" y="127"/>
                  </a:lnTo>
                  <a:lnTo>
                    <a:pt x="34" y="141"/>
                  </a:lnTo>
                  <a:lnTo>
                    <a:pt x="34" y="155"/>
                  </a:lnTo>
                  <a:lnTo>
                    <a:pt x="32" y="169"/>
                  </a:lnTo>
                  <a:lnTo>
                    <a:pt x="30" y="181"/>
                  </a:lnTo>
                  <a:lnTo>
                    <a:pt x="28" y="195"/>
                  </a:lnTo>
                  <a:lnTo>
                    <a:pt x="26" y="209"/>
                  </a:lnTo>
                  <a:lnTo>
                    <a:pt x="26" y="223"/>
                  </a:lnTo>
                  <a:lnTo>
                    <a:pt x="22" y="237"/>
                  </a:lnTo>
                  <a:lnTo>
                    <a:pt x="20" y="251"/>
                  </a:lnTo>
                  <a:lnTo>
                    <a:pt x="20" y="265"/>
                  </a:lnTo>
                  <a:lnTo>
                    <a:pt x="20" y="281"/>
                  </a:lnTo>
                  <a:lnTo>
                    <a:pt x="16" y="295"/>
                  </a:lnTo>
                  <a:lnTo>
                    <a:pt x="16" y="309"/>
                  </a:lnTo>
                  <a:lnTo>
                    <a:pt x="14" y="323"/>
                  </a:lnTo>
                  <a:lnTo>
                    <a:pt x="14" y="335"/>
                  </a:lnTo>
                  <a:lnTo>
                    <a:pt x="12" y="348"/>
                  </a:lnTo>
                  <a:lnTo>
                    <a:pt x="12" y="362"/>
                  </a:lnTo>
                  <a:lnTo>
                    <a:pt x="10" y="374"/>
                  </a:lnTo>
                  <a:lnTo>
                    <a:pt x="10" y="388"/>
                  </a:lnTo>
                  <a:lnTo>
                    <a:pt x="8" y="398"/>
                  </a:lnTo>
                  <a:lnTo>
                    <a:pt x="6" y="410"/>
                  </a:lnTo>
                  <a:lnTo>
                    <a:pt x="6" y="420"/>
                  </a:lnTo>
                  <a:lnTo>
                    <a:pt x="6" y="432"/>
                  </a:lnTo>
                  <a:lnTo>
                    <a:pt x="6" y="440"/>
                  </a:lnTo>
                  <a:lnTo>
                    <a:pt x="4" y="450"/>
                  </a:lnTo>
                  <a:lnTo>
                    <a:pt x="4" y="458"/>
                  </a:lnTo>
                  <a:lnTo>
                    <a:pt x="4" y="466"/>
                  </a:lnTo>
                  <a:lnTo>
                    <a:pt x="2" y="472"/>
                  </a:lnTo>
                  <a:lnTo>
                    <a:pt x="2" y="480"/>
                  </a:lnTo>
                  <a:lnTo>
                    <a:pt x="2" y="484"/>
                  </a:lnTo>
                  <a:lnTo>
                    <a:pt x="2" y="488"/>
                  </a:lnTo>
                  <a:lnTo>
                    <a:pt x="2" y="494"/>
                  </a:lnTo>
                  <a:lnTo>
                    <a:pt x="2" y="496"/>
                  </a:lnTo>
                  <a:lnTo>
                    <a:pt x="2" y="498"/>
                  </a:lnTo>
                  <a:close/>
                </a:path>
              </a:pathLst>
            </a:custGeom>
            <a:solidFill>
              <a:srgbClr val="006600"/>
            </a:solidFill>
            <a:ln w="9525">
              <a:noFill/>
              <a:round/>
              <a:headEnd/>
              <a:tailEnd/>
            </a:ln>
          </p:spPr>
          <p:txBody>
            <a:bodyPr/>
            <a:lstStyle/>
            <a:p>
              <a:endParaRPr lang="he-IL"/>
            </a:p>
          </p:txBody>
        </p:sp>
        <p:sp>
          <p:nvSpPr>
            <p:cNvPr id="57350" name="Freeform 7"/>
            <p:cNvSpPr>
              <a:spLocks/>
            </p:cNvSpPr>
            <p:nvPr/>
          </p:nvSpPr>
          <p:spPr bwMode="auto">
            <a:xfrm>
              <a:off x="3885" y="980"/>
              <a:ext cx="156" cy="972"/>
            </a:xfrm>
            <a:custGeom>
              <a:avLst/>
              <a:gdLst>
                <a:gd name="T0" fmla="*/ 18 w 156"/>
                <a:gd name="T1" fmla="*/ 212 h 972"/>
                <a:gd name="T2" fmla="*/ 12 w 156"/>
                <a:gd name="T3" fmla="*/ 272 h 972"/>
                <a:gd name="T4" fmla="*/ 6 w 156"/>
                <a:gd name="T5" fmla="*/ 337 h 972"/>
                <a:gd name="T6" fmla="*/ 2 w 156"/>
                <a:gd name="T7" fmla="*/ 397 h 972"/>
                <a:gd name="T8" fmla="*/ 0 w 156"/>
                <a:gd name="T9" fmla="*/ 459 h 972"/>
                <a:gd name="T10" fmla="*/ 2 w 156"/>
                <a:gd name="T11" fmla="*/ 519 h 972"/>
                <a:gd name="T12" fmla="*/ 4 w 156"/>
                <a:gd name="T13" fmla="*/ 579 h 972"/>
                <a:gd name="T14" fmla="*/ 6 w 156"/>
                <a:gd name="T15" fmla="*/ 635 h 972"/>
                <a:gd name="T16" fmla="*/ 12 w 156"/>
                <a:gd name="T17" fmla="*/ 688 h 972"/>
                <a:gd name="T18" fmla="*/ 18 w 156"/>
                <a:gd name="T19" fmla="*/ 738 h 972"/>
                <a:gd name="T20" fmla="*/ 24 w 156"/>
                <a:gd name="T21" fmla="*/ 786 h 972"/>
                <a:gd name="T22" fmla="*/ 32 w 156"/>
                <a:gd name="T23" fmla="*/ 826 h 972"/>
                <a:gd name="T24" fmla="*/ 38 w 156"/>
                <a:gd name="T25" fmla="*/ 866 h 972"/>
                <a:gd name="T26" fmla="*/ 48 w 156"/>
                <a:gd name="T27" fmla="*/ 900 h 972"/>
                <a:gd name="T28" fmla="*/ 58 w 156"/>
                <a:gd name="T29" fmla="*/ 926 h 972"/>
                <a:gd name="T30" fmla="*/ 66 w 156"/>
                <a:gd name="T31" fmla="*/ 948 h 972"/>
                <a:gd name="T32" fmla="*/ 78 w 156"/>
                <a:gd name="T33" fmla="*/ 964 h 972"/>
                <a:gd name="T34" fmla="*/ 90 w 156"/>
                <a:gd name="T35" fmla="*/ 972 h 972"/>
                <a:gd name="T36" fmla="*/ 102 w 156"/>
                <a:gd name="T37" fmla="*/ 970 h 972"/>
                <a:gd name="T38" fmla="*/ 110 w 156"/>
                <a:gd name="T39" fmla="*/ 958 h 972"/>
                <a:gd name="T40" fmla="*/ 120 w 156"/>
                <a:gd name="T41" fmla="*/ 938 h 972"/>
                <a:gd name="T42" fmla="*/ 126 w 156"/>
                <a:gd name="T43" fmla="*/ 910 h 972"/>
                <a:gd name="T44" fmla="*/ 132 w 156"/>
                <a:gd name="T45" fmla="*/ 880 h 972"/>
                <a:gd name="T46" fmla="*/ 138 w 156"/>
                <a:gd name="T47" fmla="*/ 846 h 972"/>
                <a:gd name="T48" fmla="*/ 144 w 156"/>
                <a:gd name="T49" fmla="*/ 808 h 972"/>
                <a:gd name="T50" fmla="*/ 148 w 156"/>
                <a:gd name="T51" fmla="*/ 770 h 972"/>
                <a:gd name="T52" fmla="*/ 150 w 156"/>
                <a:gd name="T53" fmla="*/ 728 h 972"/>
                <a:gd name="T54" fmla="*/ 154 w 156"/>
                <a:gd name="T55" fmla="*/ 686 h 972"/>
                <a:gd name="T56" fmla="*/ 156 w 156"/>
                <a:gd name="T57" fmla="*/ 643 h 972"/>
                <a:gd name="T58" fmla="*/ 156 w 156"/>
                <a:gd name="T59" fmla="*/ 597 h 972"/>
                <a:gd name="T60" fmla="*/ 156 w 156"/>
                <a:gd name="T61" fmla="*/ 551 h 972"/>
                <a:gd name="T62" fmla="*/ 156 w 156"/>
                <a:gd name="T63" fmla="*/ 505 h 972"/>
                <a:gd name="T64" fmla="*/ 156 w 156"/>
                <a:gd name="T65" fmla="*/ 457 h 972"/>
                <a:gd name="T66" fmla="*/ 152 w 156"/>
                <a:gd name="T67" fmla="*/ 411 h 972"/>
                <a:gd name="T68" fmla="*/ 150 w 156"/>
                <a:gd name="T69" fmla="*/ 365 h 972"/>
                <a:gd name="T70" fmla="*/ 144 w 156"/>
                <a:gd name="T71" fmla="*/ 322 h 972"/>
                <a:gd name="T72" fmla="*/ 142 w 156"/>
                <a:gd name="T73" fmla="*/ 280 h 972"/>
                <a:gd name="T74" fmla="*/ 136 w 156"/>
                <a:gd name="T75" fmla="*/ 236 h 972"/>
                <a:gd name="T76" fmla="*/ 130 w 156"/>
                <a:gd name="T77" fmla="*/ 194 h 972"/>
                <a:gd name="T78" fmla="*/ 122 w 156"/>
                <a:gd name="T79" fmla="*/ 158 h 972"/>
                <a:gd name="T80" fmla="*/ 114 w 156"/>
                <a:gd name="T81" fmla="*/ 122 h 972"/>
                <a:gd name="T82" fmla="*/ 104 w 156"/>
                <a:gd name="T83" fmla="*/ 88 h 972"/>
                <a:gd name="T84" fmla="*/ 96 w 156"/>
                <a:gd name="T85" fmla="*/ 60 h 972"/>
                <a:gd name="T86" fmla="*/ 86 w 156"/>
                <a:gd name="T87" fmla="*/ 36 h 972"/>
                <a:gd name="T88" fmla="*/ 78 w 156"/>
                <a:gd name="T89" fmla="*/ 20 h 972"/>
                <a:gd name="T90" fmla="*/ 70 w 156"/>
                <a:gd name="T91" fmla="*/ 8 h 972"/>
                <a:gd name="T92" fmla="*/ 60 w 156"/>
                <a:gd name="T93" fmla="*/ 2 h 972"/>
                <a:gd name="T94" fmla="*/ 50 w 156"/>
                <a:gd name="T95" fmla="*/ 8 h 972"/>
                <a:gd name="T96" fmla="*/ 42 w 156"/>
                <a:gd name="T97" fmla="*/ 26 h 972"/>
                <a:gd name="T98" fmla="*/ 38 w 156"/>
                <a:gd name="T99" fmla="*/ 38 h 972"/>
                <a:gd name="T100" fmla="*/ 36 w 156"/>
                <a:gd name="T101" fmla="*/ 54 h 972"/>
                <a:gd name="T102" fmla="*/ 32 w 156"/>
                <a:gd name="T103" fmla="*/ 68 h 972"/>
                <a:gd name="T104" fmla="*/ 32 w 156"/>
                <a:gd name="T105" fmla="*/ 84 h 972"/>
                <a:gd name="T106" fmla="*/ 28 w 156"/>
                <a:gd name="T107" fmla="*/ 100 h 972"/>
                <a:gd name="T108" fmla="*/ 26 w 156"/>
                <a:gd name="T109" fmla="*/ 114 h 972"/>
                <a:gd name="T110" fmla="*/ 24 w 156"/>
                <a:gd name="T111" fmla="*/ 128 h 972"/>
                <a:gd name="T112" fmla="*/ 24 w 156"/>
                <a:gd name="T113" fmla="*/ 142 h 972"/>
                <a:gd name="T114" fmla="*/ 24 w 156"/>
                <a:gd name="T115" fmla="*/ 160 h 972"/>
                <a:gd name="T116" fmla="*/ 24 w 156"/>
                <a:gd name="T117" fmla="*/ 170 h 9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72"/>
                <a:gd name="T179" fmla="*/ 156 w 156"/>
                <a:gd name="T180" fmla="*/ 972 h 9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72">
                  <a:moveTo>
                    <a:pt x="24" y="170"/>
                  </a:moveTo>
                  <a:lnTo>
                    <a:pt x="20" y="190"/>
                  </a:lnTo>
                  <a:lnTo>
                    <a:pt x="18" y="212"/>
                  </a:lnTo>
                  <a:lnTo>
                    <a:pt x="16" y="232"/>
                  </a:lnTo>
                  <a:lnTo>
                    <a:pt x="12" y="252"/>
                  </a:lnTo>
                  <a:lnTo>
                    <a:pt x="12" y="272"/>
                  </a:lnTo>
                  <a:lnTo>
                    <a:pt x="8" y="294"/>
                  </a:lnTo>
                  <a:lnTo>
                    <a:pt x="6" y="316"/>
                  </a:lnTo>
                  <a:lnTo>
                    <a:pt x="6" y="337"/>
                  </a:lnTo>
                  <a:lnTo>
                    <a:pt x="4" y="357"/>
                  </a:lnTo>
                  <a:lnTo>
                    <a:pt x="4" y="377"/>
                  </a:lnTo>
                  <a:lnTo>
                    <a:pt x="2" y="397"/>
                  </a:lnTo>
                  <a:lnTo>
                    <a:pt x="2" y="419"/>
                  </a:lnTo>
                  <a:lnTo>
                    <a:pt x="0" y="439"/>
                  </a:lnTo>
                  <a:lnTo>
                    <a:pt x="0" y="459"/>
                  </a:lnTo>
                  <a:lnTo>
                    <a:pt x="0" y="479"/>
                  </a:lnTo>
                  <a:lnTo>
                    <a:pt x="2" y="501"/>
                  </a:lnTo>
                  <a:lnTo>
                    <a:pt x="2" y="519"/>
                  </a:lnTo>
                  <a:lnTo>
                    <a:pt x="2" y="539"/>
                  </a:lnTo>
                  <a:lnTo>
                    <a:pt x="2" y="559"/>
                  </a:lnTo>
                  <a:lnTo>
                    <a:pt x="4" y="579"/>
                  </a:lnTo>
                  <a:lnTo>
                    <a:pt x="4" y="597"/>
                  </a:lnTo>
                  <a:lnTo>
                    <a:pt x="4" y="615"/>
                  </a:lnTo>
                  <a:lnTo>
                    <a:pt x="6" y="635"/>
                  </a:lnTo>
                  <a:lnTo>
                    <a:pt x="8" y="655"/>
                  </a:lnTo>
                  <a:lnTo>
                    <a:pt x="10" y="670"/>
                  </a:lnTo>
                  <a:lnTo>
                    <a:pt x="12" y="688"/>
                  </a:lnTo>
                  <a:lnTo>
                    <a:pt x="12" y="704"/>
                  </a:lnTo>
                  <a:lnTo>
                    <a:pt x="16" y="722"/>
                  </a:lnTo>
                  <a:lnTo>
                    <a:pt x="18" y="738"/>
                  </a:lnTo>
                  <a:lnTo>
                    <a:pt x="18" y="754"/>
                  </a:lnTo>
                  <a:lnTo>
                    <a:pt x="22" y="770"/>
                  </a:lnTo>
                  <a:lnTo>
                    <a:pt x="24" y="786"/>
                  </a:lnTo>
                  <a:lnTo>
                    <a:pt x="26" y="800"/>
                  </a:lnTo>
                  <a:lnTo>
                    <a:pt x="30" y="814"/>
                  </a:lnTo>
                  <a:lnTo>
                    <a:pt x="32" y="826"/>
                  </a:lnTo>
                  <a:lnTo>
                    <a:pt x="34" y="840"/>
                  </a:lnTo>
                  <a:lnTo>
                    <a:pt x="36" y="854"/>
                  </a:lnTo>
                  <a:lnTo>
                    <a:pt x="38" y="866"/>
                  </a:lnTo>
                  <a:lnTo>
                    <a:pt x="42" y="878"/>
                  </a:lnTo>
                  <a:lnTo>
                    <a:pt x="44" y="890"/>
                  </a:lnTo>
                  <a:lnTo>
                    <a:pt x="48" y="900"/>
                  </a:lnTo>
                  <a:lnTo>
                    <a:pt x="52" y="910"/>
                  </a:lnTo>
                  <a:lnTo>
                    <a:pt x="54" y="918"/>
                  </a:lnTo>
                  <a:lnTo>
                    <a:pt x="58" y="926"/>
                  </a:lnTo>
                  <a:lnTo>
                    <a:pt x="60" y="934"/>
                  </a:lnTo>
                  <a:lnTo>
                    <a:pt x="64" y="942"/>
                  </a:lnTo>
                  <a:lnTo>
                    <a:pt x="66" y="948"/>
                  </a:lnTo>
                  <a:lnTo>
                    <a:pt x="70" y="954"/>
                  </a:lnTo>
                  <a:lnTo>
                    <a:pt x="72" y="958"/>
                  </a:lnTo>
                  <a:lnTo>
                    <a:pt x="78" y="964"/>
                  </a:lnTo>
                  <a:lnTo>
                    <a:pt x="78" y="966"/>
                  </a:lnTo>
                  <a:lnTo>
                    <a:pt x="84" y="970"/>
                  </a:lnTo>
                  <a:lnTo>
                    <a:pt x="90" y="972"/>
                  </a:lnTo>
                  <a:lnTo>
                    <a:pt x="96" y="972"/>
                  </a:lnTo>
                  <a:lnTo>
                    <a:pt x="98" y="972"/>
                  </a:lnTo>
                  <a:lnTo>
                    <a:pt x="102" y="970"/>
                  </a:lnTo>
                  <a:lnTo>
                    <a:pt x="104" y="966"/>
                  </a:lnTo>
                  <a:lnTo>
                    <a:pt x="108" y="962"/>
                  </a:lnTo>
                  <a:lnTo>
                    <a:pt x="110" y="958"/>
                  </a:lnTo>
                  <a:lnTo>
                    <a:pt x="114" y="952"/>
                  </a:lnTo>
                  <a:lnTo>
                    <a:pt x="118" y="944"/>
                  </a:lnTo>
                  <a:lnTo>
                    <a:pt x="120" y="938"/>
                  </a:lnTo>
                  <a:lnTo>
                    <a:pt x="122" y="928"/>
                  </a:lnTo>
                  <a:lnTo>
                    <a:pt x="124" y="920"/>
                  </a:lnTo>
                  <a:lnTo>
                    <a:pt x="126" y="910"/>
                  </a:lnTo>
                  <a:lnTo>
                    <a:pt x="130" y="900"/>
                  </a:lnTo>
                  <a:lnTo>
                    <a:pt x="130" y="890"/>
                  </a:lnTo>
                  <a:lnTo>
                    <a:pt x="132" y="880"/>
                  </a:lnTo>
                  <a:lnTo>
                    <a:pt x="136" y="868"/>
                  </a:lnTo>
                  <a:lnTo>
                    <a:pt x="138" y="858"/>
                  </a:lnTo>
                  <a:lnTo>
                    <a:pt x="138" y="846"/>
                  </a:lnTo>
                  <a:lnTo>
                    <a:pt x="140" y="834"/>
                  </a:lnTo>
                  <a:lnTo>
                    <a:pt x="142" y="820"/>
                  </a:lnTo>
                  <a:lnTo>
                    <a:pt x="144" y="808"/>
                  </a:lnTo>
                  <a:lnTo>
                    <a:pt x="144" y="796"/>
                  </a:lnTo>
                  <a:lnTo>
                    <a:pt x="146" y="782"/>
                  </a:lnTo>
                  <a:lnTo>
                    <a:pt x="148" y="770"/>
                  </a:lnTo>
                  <a:lnTo>
                    <a:pt x="150" y="756"/>
                  </a:lnTo>
                  <a:lnTo>
                    <a:pt x="150" y="742"/>
                  </a:lnTo>
                  <a:lnTo>
                    <a:pt x="150" y="728"/>
                  </a:lnTo>
                  <a:lnTo>
                    <a:pt x="152" y="714"/>
                  </a:lnTo>
                  <a:lnTo>
                    <a:pt x="154" y="700"/>
                  </a:lnTo>
                  <a:lnTo>
                    <a:pt x="154" y="686"/>
                  </a:lnTo>
                  <a:lnTo>
                    <a:pt x="156" y="672"/>
                  </a:lnTo>
                  <a:lnTo>
                    <a:pt x="156" y="657"/>
                  </a:lnTo>
                  <a:lnTo>
                    <a:pt x="156" y="643"/>
                  </a:lnTo>
                  <a:lnTo>
                    <a:pt x="156" y="629"/>
                  </a:lnTo>
                  <a:lnTo>
                    <a:pt x="156" y="613"/>
                  </a:lnTo>
                  <a:lnTo>
                    <a:pt x="156" y="597"/>
                  </a:lnTo>
                  <a:lnTo>
                    <a:pt x="156" y="583"/>
                  </a:lnTo>
                  <a:lnTo>
                    <a:pt x="156" y="567"/>
                  </a:lnTo>
                  <a:lnTo>
                    <a:pt x="156" y="551"/>
                  </a:lnTo>
                  <a:lnTo>
                    <a:pt x="156" y="537"/>
                  </a:lnTo>
                  <a:lnTo>
                    <a:pt x="156" y="521"/>
                  </a:lnTo>
                  <a:lnTo>
                    <a:pt x="156" y="505"/>
                  </a:lnTo>
                  <a:lnTo>
                    <a:pt x="156" y="489"/>
                  </a:lnTo>
                  <a:lnTo>
                    <a:pt x="156" y="473"/>
                  </a:lnTo>
                  <a:lnTo>
                    <a:pt x="156" y="457"/>
                  </a:lnTo>
                  <a:lnTo>
                    <a:pt x="154" y="443"/>
                  </a:lnTo>
                  <a:lnTo>
                    <a:pt x="154" y="427"/>
                  </a:lnTo>
                  <a:lnTo>
                    <a:pt x="152" y="411"/>
                  </a:lnTo>
                  <a:lnTo>
                    <a:pt x="152" y="397"/>
                  </a:lnTo>
                  <a:lnTo>
                    <a:pt x="150" y="381"/>
                  </a:lnTo>
                  <a:lnTo>
                    <a:pt x="150" y="365"/>
                  </a:lnTo>
                  <a:lnTo>
                    <a:pt x="148" y="351"/>
                  </a:lnTo>
                  <a:lnTo>
                    <a:pt x="146" y="337"/>
                  </a:lnTo>
                  <a:lnTo>
                    <a:pt x="144" y="322"/>
                  </a:lnTo>
                  <a:lnTo>
                    <a:pt x="144" y="306"/>
                  </a:lnTo>
                  <a:lnTo>
                    <a:pt x="142" y="292"/>
                  </a:lnTo>
                  <a:lnTo>
                    <a:pt x="142" y="280"/>
                  </a:lnTo>
                  <a:lnTo>
                    <a:pt x="138" y="264"/>
                  </a:lnTo>
                  <a:lnTo>
                    <a:pt x="138" y="250"/>
                  </a:lnTo>
                  <a:lnTo>
                    <a:pt x="136" y="236"/>
                  </a:lnTo>
                  <a:lnTo>
                    <a:pt x="134" y="222"/>
                  </a:lnTo>
                  <a:lnTo>
                    <a:pt x="130" y="208"/>
                  </a:lnTo>
                  <a:lnTo>
                    <a:pt x="130" y="194"/>
                  </a:lnTo>
                  <a:lnTo>
                    <a:pt x="126" y="182"/>
                  </a:lnTo>
                  <a:lnTo>
                    <a:pt x="124" y="170"/>
                  </a:lnTo>
                  <a:lnTo>
                    <a:pt x="122" y="158"/>
                  </a:lnTo>
                  <a:lnTo>
                    <a:pt x="120" y="146"/>
                  </a:lnTo>
                  <a:lnTo>
                    <a:pt x="118" y="134"/>
                  </a:lnTo>
                  <a:lnTo>
                    <a:pt x="114" y="122"/>
                  </a:lnTo>
                  <a:lnTo>
                    <a:pt x="110" y="110"/>
                  </a:lnTo>
                  <a:lnTo>
                    <a:pt x="108" y="100"/>
                  </a:lnTo>
                  <a:lnTo>
                    <a:pt x="104" y="88"/>
                  </a:lnTo>
                  <a:lnTo>
                    <a:pt x="104" y="80"/>
                  </a:lnTo>
                  <a:lnTo>
                    <a:pt x="98" y="68"/>
                  </a:lnTo>
                  <a:lnTo>
                    <a:pt x="96" y="60"/>
                  </a:lnTo>
                  <a:lnTo>
                    <a:pt x="92" y="50"/>
                  </a:lnTo>
                  <a:lnTo>
                    <a:pt x="90" y="44"/>
                  </a:lnTo>
                  <a:lnTo>
                    <a:pt x="86" y="36"/>
                  </a:lnTo>
                  <a:lnTo>
                    <a:pt x="84" y="30"/>
                  </a:lnTo>
                  <a:lnTo>
                    <a:pt x="82" y="26"/>
                  </a:lnTo>
                  <a:lnTo>
                    <a:pt x="78" y="20"/>
                  </a:lnTo>
                  <a:lnTo>
                    <a:pt x="76" y="16"/>
                  </a:lnTo>
                  <a:lnTo>
                    <a:pt x="74" y="12"/>
                  </a:lnTo>
                  <a:lnTo>
                    <a:pt x="70" y="8"/>
                  </a:lnTo>
                  <a:lnTo>
                    <a:pt x="64" y="2"/>
                  </a:lnTo>
                  <a:lnTo>
                    <a:pt x="60" y="2"/>
                  </a:lnTo>
                  <a:lnTo>
                    <a:pt x="56" y="0"/>
                  </a:lnTo>
                  <a:lnTo>
                    <a:pt x="52" y="4"/>
                  </a:lnTo>
                  <a:lnTo>
                    <a:pt x="50" y="8"/>
                  </a:lnTo>
                  <a:lnTo>
                    <a:pt x="46" y="12"/>
                  </a:lnTo>
                  <a:lnTo>
                    <a:pt x="44" y="18"/>
                  </a:lnTo>
                  <a:lnTo>
                    <a:pt x="42" y="26"/>
                  </a:lnTo>
                  <a:lnTo>
                    <a:pt x="40" y="28"/>
                  </a:lnTo>
                  <a:lnTo>
                    <a:pt x="38" y="34"/>
                  </a:lnTo>
                  <a:lnTo>
                    <a:pt x="38" y="38"/>
                  </a:lnTo>
                  <a:lnTo>
                    <a:pt x="38" y="44"/>
                  </a:lnTo>
                  <a:lnTo>
                    <a:pt x="36" y="48"/>
                  </a:lnTo>
                  <a:lnTo>
                    <a:pt x="36" y="54"/>
                  </a:lnTo>
                  <a:lnTo>
                    <a:pt x="34" y="58"/>
                  </a:lnTo>
                  <a:lnTo>
                    <a:pt x="32" y="62"/>
                  </a:lnTo>
                  <a:lnTo>
                    <a:pt x="32" y="68"/>
                  </a:lnTo>
                  <a:lnTo>
                    <a:pt x="32" y="74"/>
                  </a:lnTo>
                  <a:lnTo>
                    <a:pt x="32" y="78"/>
                  </a:lnTo>
                  <a:lnTo>
                    <a:pt x="32" y="84"/>
                  </a:lnTo>
                  <a:lnTo>
                    <a:pt x="30" y="88"/>
                  </a:lnTo>
                  <a:lnTo>
                    <a:pt x="28" y="94"/>
                  </a:lnTo>
                  <a:lnTo>
                    <a:pt x="28" y="100"/>
                  </a:lnTo>
                  <a:lnTo>
                    <a:pt x="28" y="104"/>
                  </a:lnTo>
                  <a:lnTo>
                    <a:pt x="26" y="108"/>
                  </a:lnTo>
                  <a:lnTo>
                    <a:pt x="26" y="114"/>
                  </a:lnTo>
                  <a:lnTo>
                    <a:pt x="26" y="120"/>
                  </a:lnTo>
                  <a:lnTo>
                    <a:pt x="26" y="126"/>
                  </a:lnTo>
                  <a:lnTo>
                    <a:pt x="24" y="128"/>
                  </a:lnTo>
                  <a:lnTo>
                    <a:pt x="24" y="134"/>
                  </a:lnTo>
                  <a:lnTo>
                    <a:pt x="24" y="138"/>
                  </a:lnTo>
                  <a:lnTo>
                    <a:pt x="24" y="142"/>
                  </a:lnTo>
                  <a:lnTo>
                    <a:pt x="24" y="150"/>
                  </a:lnTo>
                  <a:lnTo>
                    <a:pt x="24" y="158"/>
                  </a:lnTo>
                  <a:lnTo>
                    <a:pt x="24" y="160"/>
                  </a:lnTo>
                  <a:lnTo>
                    <a:pt x="24" y="166"/>
                  </a:lnTo>
                  <a:lnTo>
                    <a:pt x="24" y="168"/>
                  </a:lnTo>
                  <a:lnTo>
                    <a:pt x="24" y="170"/>
                  </a:lnTo>
                  <a:close/>
                </a:path>
              </a:pathLst>
            </a:custGeom>
            <a:solidFill>
              <a:srgbClr val="006600"/>
            </a:solidFill>
            <a:ln w="9525">
              <a:noFill/>
              <a:round/>
              <a:headEnd/>
              <a:tailEnd/>
            </a:ln>
          </p:spPr>
          <p:txBody>
            <a:bodyPr/>
            <a:lstStyle/>
            <a:p>
              <a:endParaRPr lang="he-IL"/>
            </a:p>
          </p:txBody>
        </p:sp>
        <p:sp>
          <p:nvSpPr>
            <p:cNvPr id="57351" name="Freeform 8"/>
            <p:cNvSpPr>
              <a:spLocks/>
            </p:cNvSpPr>
            <p:nvPr/>
          </p:nvSpPr>
          <p:spPr bwMode="auto">
            <a:xfrm>
              <a:off x="2339" y="911"/>
              <a:ext cx="1544" cy="341"/>
            </a:xfrm>
            <a:custGeom>
              <a:avLst/>
              <a:gdLst>
                <a:gd name="T0" fmla="*/ 212 w 1544"/>
                <a:gd name="T1" fmla="*/ 24 h 341"/>
                <a:gd name="T2" fmla="*/ 333 w 1544"/>
                <a:gd name="T3" fmla="*/ 2 h 341"/>
                <a:gd name="T4" fmla="*/ 439 w 1544"/>
                <a:gd name="T5" fmla="*/ 4 h 341"/>
                <a:gd name="T6" fmla="*/ 531 w 1544"/>
                <a:gd name="T7" fmla="*/ 20 h 341"/>
                <a:gd name="T8" fmla="*/ 613 w 1544"/>
                <a:gd name="T9" fmla="*/ 50 h 341"/>
                <a:gd name="T10" fmla="*/ 685 w 1544"/>
                <a:gd name="T11" fmla="*/ 85 h 341"/>
                <a:gd name="T12" fmla="*/ 752 w 1544"/>
                <a:gd name="T13" fmla="*/ 123 h 341"/>
                <a:gd name="T14" fmla="*/ 818 w 1544"/>
                <a:gd name="T15" fmla="*/ 157 h 341"/>
                <a:gd name="T16" fmla="*/ 880 w 1544"/>
                <a:gd name="T17" fmla="*/ 185 h 341"/>
                <a:gd name="T18" fmla="*/ 946 w 1544"/>
                <a:gd name="T19" fmla="*/ 199 h 341"/>
                <a:gd name="T20" fmla="*/ 1016 w 1544"/>
                <a:gd name="T21" fmla="*/ 195 h 341"/>
                <a:gd name="T22" fmla="*/ 1092 w 1544"/>
                <a:gd name="T23" fmla="*/ 181 h 341"/>
                <a:gd name="T24" fmla="*/ 1169 w 1544"/>
                <a:gd name="T25" fmla="*/ 159 h 341"/>
                <a:gd name="T26" fmla="*/ 1247 w 1544"/>
                <a:gd name="T27" fmla="*/ 137 h 341"/>
                <a:gd name="T28" fmla="*/ 1321 w 1544"/>
                <a:gd name="T29" fmla="*/ 111 h 341"/>
                <a:gd name="T30" fmla="*/ 1391 w 1544"/>
                <a:gd name="T31" fmla="*/ 89 h 341"/>
                <a:gd name="T32" fmla="*/ 1449 w 1544"/>
                <a:gd name="T33" fmla="*/ 67 h 341"/>
                <a:gd name="T34" fmla="*/ 1497 w 1544"/>
                <a:gd name="T35" fmla="*/ 52 h 341"/>
                <a:gd name="T36" fmla="*/ 1530 w 1544"/>
                <a:gd name="T37" fmla="*/ 44 h 341"/>
                <a:gd name="T38" fmla="*/ 1536 w 1544"/>
                <a:gd name="T39" fmla="*/ 56 h 341"/>
                <a:gd name="T40" fmla="*/ 1508 w 1544"/>
                <a:gd name="T41" fmla="*/ 79 h 341"/>
                <a:gd name="T42" fmla="*/ 1481 w 1544"/>
                <a:gd name="T43" fmla="*/ 107 h 341"/>
                <a:gd name="T44" fmla="*/ 1453 w 1544"/>
                <a:gd name="T45" fmla="*/ 137 h 341"/>
                <a:gd name="T46" fmla="*/ 1423 w 1544"/>
                <a:gd name="T47" fmla="*/ 169 h 341"/>
                <a:gd name="T48" fmla="*/ 1391 w 1544"/>
                <a:gd name="T49" fmla="*/ 203 h 341"/>
                <a:gd name="T50" fmla="*/ 1353 w 1544"/>
                <a:gd name="T51" fmla="*/ 235 h 341"/>
                <a:gd name="T52" fmla="*/ 1305 w 1544"/>
                <a:gd name="T53" fmla="*/ 261 h 341"/>
                <a:gd name="T54" fmla="*/ 1249 w 1544"/>
                <a:gd name="T55" fmla="*/ 289 h 341"/>
                <a:gd name="T56" fmla="*/ 1185 w 1544"/>
                <a:gd name="T57" fmla="*/ 309 h 341"/>
                <a:gd name="T58" fmla="*/ 1105 w 1544"/>
                <a:gd name="T59" fmla="*/ 327 h 341"/>
                <a:gd name="T60" fmla="*/ 1014 w 1544"/>
                <a:gd name="T61" fmla="*/ 337 h 341"/>
                <a:gd name="T62" fmla="*/ 914 w 1544"/>
                <a:gd name="T63" fmla="*/ 339 h 341"/>
                <a:gd name="T64" fmla="*/ 834 w 1544"/>
                <a:gd name="T65" fmla="*/ 335 h 341"/>
                <a:gd name="T66" fmla="*/ 766 w 1544"/>
                <a:gd name="T67" fmla="*/ 321 h 341"/>
                <a:gd name="T68" fmla="*/ 710 w 1544"/>
                <a:gd name="T69" fmla="*/ 303 h 341"/>
                <a:gd name="T70" fmla="*/ 665 w 1544"/>
                <a:gd name="T71" fmla="*/ 281 h 341"/>
                <a:gd name="T72" fmla="*/ 623 w 1544"/>
                <a:gd name="T73" fmla="*/ 257 h 341"/>
                <a:gd name="T74" fmla="*/ 587 w 1544"/>
                <a:gd name="T75" fmla="*/ 233 h 341"/>
                <a:gd name="T76" fmla="*/ 551 w 1544"/>
                <a:gd name="T77" fmla="*/ 207 h 341"/>
                <a:gd name="T78" fmla="*/ 513 w 1544"/>
                <a:gd name="T79" fmla="*/ 183 h 341"/>
                <a:gd name="T80" fmla="*/ 471 w 1544"/>
                <a:gd name="T81" fmla="*/ 161 h 341"/>
                <a:gd name="T82" fmla="*/ 423 w 1544"/>
                <a:gd name="T83" fmla="*/ 143 h 341"/>
                <a:gd name="T84" fmla="*/ 373 w 1544"/>
                <a:gd name="T85" fmla="*/ 131 h 341"/>
                <a:gd name="T86" fmla="*/ 323 w 1544"/>
                <a:gd name="T87" fmla="*/ 123 h 341"/>
                <a:gd name="T88" fmla="*/ 274 w 1544"/>
                <a:gd name="T89" fmla="*/ 121 h 341"/>
                <a:gd name="T90" fmla="*/ 228 w 1544"/>
                <a:gd name="T91" fmla="*/ 123 h 341"/>
                <a:gd name="T92" fmla="*/ 184 w 1544"/>
                <a:gd name="T93" fmla="*/ 123 h 341"/>
                <a:gd name="T94" fmla="*/ 142 w 1544"/>
                <a:gd name="T95" fmla="*/ 129 h 341"/>
                <a:gd name="T96" fmla="*/ 104 w 1544"/>
                <a:gd name="T97" fmla="*/ 133 h 341"/>
                <a:gd name="T98" fmla="*/ 72 w 1544"/>
                <a:gd name="T99" fmla="*/ 139 h 341"/>
                <a:gd name="T100" fmla="*/ 46 w 1544"/>
                <a:gd name="T101" fmla="*/ 143 h 341"/>
                <a:gd name="T102" fmla="*/ 10 w 1544"/>
                <a:gd name="T103" fmla="*/ 147 h 341"/>
                <a:gd name="T104" fmla="*/ 8 w 1544"/>
                <a:gd name="T105" fmla="*/ 127 h 341"/>
                <a:gd name="T106" fmla="*/ 40 w 1544"/>
                <a:gd name="T107" fmla="*/ 99 h 341"/>
                <a:gd name="T108" fmla="*/ 72 w 1544"/>
                <a:gd name="T109" fmla="*/ 77 h 341"/>
                <a:gd name="T110" fmla="*/ 98 w 1544"/>
                <a:gd name="T111" fmla="*/ 61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44"/>
                <a:gd name="T169" fmla="*/ 0 h 341"/>
                <a:gd name="T170" fmla="*/ 1544 w 1544"/>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44" h="341">
                  <a:moveTo>
                    <a:pt x="98" y="61"/>
                  </a:moveTo>
                  <a:lnTo>
                    <a:pt x="124" y="52"/>
                  </a:lnTo>
                  <a:lnTo>
                    <a:pt x="146" y="44"/>
                  </a:lnTo>
                  <a:lnTo>
                    <a:pt x="168" y="36"/>
                  </a:lnTo>
                  <a:lnTo>
                    <a:pt x="190" y="30"/>
                  </a:lnTo>
                  <a:lnTo>
                    <a:pt x="212" y="24"/>
                  </a:lnTo>
                  <a:lnTo>
                    <a:pt x="236" y="18"/>
                  </a:lnTo>
                  <a:lnTo>
                    <a:pt x="256" y="14"/>
                  </a:lnTo>
                  <a:lnTo>
                    <a:pt x="276" y="10"/>
                  </a:lnTo>
                  <a:lnTo>
                    <a:pt x="295" y="6"/>
                  </a:lnTo>
                  <a:lnTo>
                    <a:pt x="315" y="4"/>
                  </a:lnTo>
                  <a:lnTo>
                    <a:pt x="333" y="2"/>
                  </a:lnTo>
                  <a:lnTo>
                    <a:pt x="351" y="2"/>
                  </a:lnTo>
                  <a:lnTo>
                    <a:pt x="369" y="0"/>
                  </a:lnTo>
                  <a:lnTo>
                    <a:pt x="389" y="2"/>
                  </a:lnTo>
                  <a:lnTo>
                    <a:pt x="405" y="2"/>
                  </a:lnTo>
                  <a:lnTo>
                    <a:pt x="423" y="2"/>
                  </a:lnTo>
                  <a:lnTo>
                    <a:pt x="439" y="4"/>
                  </a:lnTo>
                  <a:lnTo>
                    <a:pt x="455" y="4"/>
                  </a:lnTo>
                  <a:lnTo>
                    <a:pt x="471" y="8"/>
                  </a:lnTo>
                  <a:lnTo>
                    <a:pt x="487" y="10"/>
                  </a:lnTo>
                  <a:lnTo>
                    <a:pt x="501" y="14"/>
                  </a:lnTo>
                  <a:lnTo>
                    <a:pt x="515" y="18"/>
                  </a:lnTo>
                  <a:lnTo>
                    <a:pt x="531" y="20"/>
                  </a:lnTo>
                  <a:lnTo>
                    <a:pt x="547" y="24"/>
                  </a:lnTo>
                  <a:lnTo>
                    <a:pt x="559" y="30"/>
                  </a:lnTo>
                  <a:lnTo>
                    <a:pt x="573" y="34"/>
                  </a:lnTo>
                  <a:lnTo>
                    <a:pt x="587" y="38"/>
                  </a:lnTo>
                  <a:lnTo>
                    <a:pt x="601" y="44"/>
                  </a:lnTo>
                  <a:lnTo>
                    <a:pt x="613" y="50"/>
                  </a:lnTo>
                  <a:lnTo>
                    <a:pt x="625" y="56"/>
                  </a:lnTo>
                  <a:lnTo>
                    <a:pt x="639" y="61"/>
                  </a:lnTo>
                  <a:lnTo>
                    <a:pt x="651" y="67"/>
                  </a:lnTo>
                  <a:lnTo>
                    <a:pt x="663" y="73"/>
                  </a:lnTo>
                  <a:lnTo>
                    <a:pt x="673" y="79"/>
                  </a:lnTo>
                  <a:lnTo>
                    <a:pt x="685" y="85"/>
                  </a:lnTo>
                  <a:lnTo>
                    <a:pt x="696" y="91"/>
                  </a:lnTo>
                  <a:lnTo>
                    <a:pt x="706" y="97"/>
                  </a:lnTo>
                  <a:lnTo>
                    <a:pt x="718" y="103"/>
                  </a:lnTo>
                  <a:lnTo>
                    <a:pt x="730" y="109"/>
                  </a:lnTo>
                  <a:lnTo>
                    <a:pt x="742" y="117"/>
                  </a:lnTo>
                  <a:lnTo>
                    <a:pt x="752" y="123"/>
                  </a:lnTo>
                  <a:lnTo>
                    <a:pt x="764" y="129"/>
                  </a:lnTo>
                  <a:lnTo>
                    <a:pt x="774" y="135"/>
                  </a:lnTo>
                  <a:lnTo>
                    <a:pt x="784" y="143"/>
                  </a:lnTo>
                  <a:lnTo>
                    <a:pt x="796" y="147"/>
                  </a:lnTo>
                  <a:lnTo>
                    <a:pt x="806" y="153"/>
                  </a:lnTo>
                  <a:lnTo>
                    <a:pt x="818" y="157"/>
                  </a:lnTo>
                  <a:lnTo>
                    <a:pt x="828" y="163"/>
                  </a:lnTo>
                  <a:lnTo>
                    <a:pt x="838" y="169"/>
                  </a:lnTo>
                  <a:lnTo>
                    <a:pt x="850" y="173"/>
                  </a:lnTo>
                  <a:lnTo>
                    <a:pt x="858" y="177"/>
                  </a:lnTo>
                  <a:lnTo>
                    <a:pt x="870" y="183"/>
                  </a:lnTo>
                  <a:lnTo>
                    <a:pt x="880" y="185"/>
                  </a:lnTo>
                  <a:lnTo>
                    <a:pt x="890" y="189"/>
                  </a:lnTo>
                  <a:lnTo>
                    <a:pt x="902" y="191"/>
                  </a:lnTo>
                  <a:lnTo>
                    <a:pt x="914" y="195"/>
                  </a:lnTo>
                  <a:lnTo>
                    <a:pt x="924" y="195"/>
                  </a:lnTo>
                  <a:lnTo>
                    <a:pt x="936" y="197"/>
                  </a:lnTo>
                  <a:lnTo>
                    <a:pt x="946" y="199"/>
                  </a:lnTo>
                  <a:lnTo>
                    <a:pt x="958" y="201"/>
                  </a:lnTo>
                  <a:lnTo>
                    <a:pt x="970" y="201"/>
                  </a:lnTo>
                  <a:lnTo>
                    <a:pt x="982" y="201"/>
                  </a:lnTo>
                  <a:lnTo>
                    <a:pt x="994" y="199"/>
                  </a:lnTo>
                  <a:lnTo>
                    <a:pt x="1006" y="199"/>
                  </a:lnTo>
                  <a:lnTo>
                    <a:pt x="1016" y="195"/>
                  </a:lnTo>
                  <a:lnTo>
                    <a:pt x="1030" y="193"/>
                  </a:lnTo>
                  <a:lnTo>
                    <a:pt x="1042" y="191"/>
                  </a:lnTo>
                  <a:lnTo>
                    <a:pt x="1054" y="189"/>
                  </a:lnTo>
                  <a:lnTo>
                    <a:pt x="1066" y="185"/>
                  </a:lnTo>
                  <a:lnTo>
                    <a:pt x="1080" y="183"/>
                  </a:lnTo>
                  <a:lnTo>
                    <a:pt x="1092" y="181"/>
                  </a:lnTo>
                  <a:lnTo>
                    <a:pt x="1105" y="177"/>
                  </a:lnTo>
                  <a:lnTo>
                    <a:pt x="1117" y="173"/>
                  </a:lnTo>
                  <a:lnTo>
                    <a:pt x="1131" y="169"/>
                  </a:lnTo>
                  <a:lnTo>
                    <a:pt x="1143" y="167"/>
                  </a:lnTo>
                  <a:lnTo>
                    <a:pt x="1157" y="163"/>
                  </a:lnTo>
                  <a:lnTo>
                    <a:pt x="1169" y="159"/>
                  </a:lnTo>
                  <a:lnTo>
                    <a:pt x="1183" y="157"/>
                  </a:lnTo>
                  <a:lnTo>
                    <a:pt x="1195" y="151"/>
                  </a:lnTo>
                  <a:lnTo>
                    <a:pt x="1209" y="149"/>
                  </a:lnTo>
                  <a:lnTo>
                    <a:pt x="1221" y="143"/>
                  </a:lnTo>
                  <a:lnTo>
                    <a:pt x="1233" y="141"/>
                  </a:lnTo>
                  <a:lnTo>
                    <a:pt x="1247" y="137"/>
                  </a:lnTo>
                  <a:lnTo>
                    <a:pt x="1261" y="131"/>
                  </a:lnTo>
                  <a:lnTo>
                    <a:pt x="1273" y="127"/>
                  </a:lnTo>
                  <a:lnTo>
                    <a:pt x="1285" y="123"/>
                  </a:lnTo>
                  <a:lnTo>
                    <a:pt x="1297" y="119"/>
                  </a:lnTo>
                  <a:lnTo>
                    <a:pt x="1311" y="117"/>
                  </a:lnTo>
                  <a:lnTo>
                    <a:pt x="1321" y="111"/>
                  </a:lnTo>
                  <a:lnTo>
                    <a:pt x="1333" y="107"/>
                  </a:lnTo>
                  <a:lnTo>
                    <a:pt x="1347" y="103"/>
                  </a:lnTo>
                  <a:lnTo>
                    <a:pt x="1359" y="99"/>
                  </a:lnTo>
                  <a:lnTo>
                    <a:pt x="1369" y="95"/>
                  </a:lnTo>
                  <a:lnTo>
                    <a:pt x="1379" y="91"/>
                  </a:lnTo>
                  <a:lnTo>
                    <a:pt x="1391" y="89"/>
                  </a:lnTo>
                  <a:lnTo>
                    <a:pt x="1401" y="85"/>
                  </a:lnTo>
                  <a:lnTo>
                    <a:pt x="1413" y="81"/>
                  </a:lnTo>
                  <a:lnTo>
                    <a:pt x="1421" y="77"/>
                  </a:lnTo>
                  <a:lnTo>
                    <a:pt x="1431" y="73"/>
                  </a:lnTo>
                  <a:lnTo>
                    <a:pt x="1439" y="69"/>
                  </a:lnTo>
                  <a:lnTo>
                    <a:pt x="1449" y="67"/>
                  </a:lnTo>
                  <a:lnTo>
                    <a:pt x="1459" y="63"/>
                  </a:lnTo>
                  <a:lnTo>
                    <a:pt x="1465" y="61"/>
                  </a:lnTo>
                  <a:lnTo>
                    <a:pt x="1475" y="59"/>
                  </a:lnTo>
                  <a:lnTo>
                    <a:pt x="1481" y="57"/>
                  </a:lnTo>
                  <a:lnTo>
                    <a:pt x="1489" y="54"/>
                  </a:lnTo>
                  <a:lnTo>
                    <a:pt x="1497" y="52"/>
                  </a:lnTo>
                  <a:lnTo>
                    <a:pt x="1502" y="52"/>
                  </a:lnTo>
                  <a:lnTo>
                    <a:pt x="1508" y="48"/>
                  </a:lnTo>
                  <a:lnTo>
                    <a:pt x="1514" y="48"/>
                  </a:lnTo>
                  <a:lnTo>
                    <a:pt x="1518" y="46"/>
                  </a:lnTo>
                  <a:lnTo>
                    <a:pt x="1524" y="46"/>
                  </a:lnTo>
                  <a:lnTo>
                    <a:pt x="1530" y="44"/>
                  </a:lnTo>
                  <a:lnTo>
                    <a:pt x="1538" y="44"/>
                  </a:lnTo>
                  <a:lnTo>
                    <a:pt x="1542" y="44"/>
                  </a:lnTo>
                  <a:lnTo>
                    <a:pt x="1544" y="46"/>
                  </a:lnTo>
                  <a:lnTo>
                    <a:pt x="1542" y="50"/>
                  </a:lnTo>
                  <a:lnTo>
                    <a:pt x="1538" y="54"/>
                  </a:lnTo>
                  <a:lnTo>
                    <a:pt x="1536" y="56"/>
                  </a:lnTo>
                  <a:lnTo>
                    <a:pt x="1532" y="59"/>
                  </a:lnTo>
                  <a:lnTo>
                    <a:pt x="1528" y="63"/>
                  </a:lnTo>
                  <a:lnTo>
                    <a:pt x="1524" y="67"/>
                  </a:lnTo>
                  <a:lnTo>
                    <a:pt x="1518" y="71"/>
                  </a:lnTo>
                  <a:lnTo>
                    <a:pt x="1514" y="75"/>
                  </a:lnTo>
                  <a:lnTo>
                    <a:pt x="1508" y="79"/>
                  </a:lnTo>
                  <a:lnTo>
                    <a:pt x="1504" y="83"/>
                  </a:lnTo>
                  <a:lnTo>
                    <a:pt x="1499" y="89"/>
                  </a:lnTo>
                  <a:lnTo>
                    <a:pt x="1495" y="93"/>
                  </a:lnTo>
                  <a:lnTo>
                    <a:pt x="1491" y="97"/>
                  </a:lnTo>
                  <a:lnTo>
                    <a:pt x="1485" y="103"/>
                  </a:lnTo>
                  <a:lnTo>
                    <a:pt x="1481" y="107"/>
                  </a:lnTo>
                  <a:lnTo>
                    <a:pt x="1477" y="111"/>
                  </a:lnTo>
                  <a:lnTo>
                    <a:pt x="1473" y="117"/>
                  </a:lnTo>
                  <a:lnTo>
                    <a:pt x="1467" y="123"/>
                  </a:lnTo>
                  <a:lnTo>
                    <a:pt x="1463" y="127"/>
                  </a:lnTo>
                  <a:lnTo>
                    <a:pt x="1459" y="133"/>
                  </a:lnTo>
                  <a:lnTo>
                    <a:pt x="1453" y="137"/>
                  </a:lnTo>
                  <a:lnTo>
                    <a:pt x="1449" y="143"/>
                  </a:lnTo>
                  <a:lnTo>
                    <a:pt x="1443" y="149"/>
                  </a:lnTo>
                  <a:lnTo>
                    <a:pt x="1439" y="155"/>
                  </a:lnTo>
                  <a:lnTo>
                    <a:pt x="1433" y="159"/>
                  </a:lnTo>
                  <a:lnTo>
                    <a:pt x="1427" y="165"/>
                  </a:lnTo>
                  <a:lnTo>
                    <a:pt x="1423" y="169"/>
                  </a:lnTo>
                  <a:lnTo>
                    <a:pt x="1417" y="175"/>
                  </a:lnTo>
                  <a:lnTo>
                    <a:pt x="1413" y="181"/>
                  </a:lnTo>
                  <a:lnTo>
                    <a:pt x="1407" y="187"/>
                  </a:lnTo>
                  <a:lnTo>
                    <a:pt x="1401" y="191"/>
                  </a:lnTo>
                  <a:lnTo>
                    <a:pt x="1397" y="197"/>
                  </a:lnTo>
                  <a:lnTo>
                    <a:pt x="1391" y="203"/>
                  </a:lnTo>
                  <a:lnTo>
                    <a:pt x="1385" y="209"/>
                  </a:lnTo>
                  <a:lnTo>
                    <a:pt x="1379" y="213"/>
                  </a:lnTo>
                  <a:lnTo>
                    <a:pt x="1373" y="219"/>
                  </a:lnTo>
                  <a:lnTo>
                    <a:pt x="1367" y="223"/>
                  </a:lnTo>
                  <a:lnTo>
                    <a:pt x="1359" y="229"/>
                  </a:lnTo>
                  <a:lnTo>
                    <a:pt x="1353" y="235"/>
                  </a:lnTo>
                  <a:lnTo>
                    <a:pt x="1345" y="237"/>
                  </a:lnTo>
                  <a:lnTo>
                    <a:pt x="1337" y="243"/>
                  </a:lnTo>
                  <a:lnTo>
                    <a:pt x="1329" y="249"/>
                  </a:lnTo>
                  <a:lnTo>
                    <a:pt x="1321" y="253"/>
                  </a:lnTo>
                  <a:lnTo>
                    <a:pt x="1313" y="257"/>
                  </a:lnTo>
                  <a:lnTo>
                    <a:pt x="1305" y="261"/>
                  </a:lnTo>
                  <a:lnTo>
                    <a:pt x="1297" y="267"/>
                  </a:lnTo>
                  <a:lnTo>
                    <a:pt x="1287" y="271"/>
                  </a:lnTo>
                  <a:lnTo>
                    <a:pt x="1279" y="275"/>
                  </a:lnTo>
                  <a:lnTo>
                    <a:pt x="1269" y="279"/>
                  </a:lnTo>
                  <a:lnTo>
                    <a:pt x="1261" y="283"/>
                  </a:lnTo>
                  <a:lnTo>
                    <a:pt x="1249" y="289"/>
                  </a:lnTo>
                  <a:lnTo>
                    <a:pt x="1241" y="291"/>
                  </a:lnTo>
                  <a:lnTo>
                    <a:pt x="1229" y="295"/>
                  </a:lnTo>
                  <a:lnTo>
                    <a:pt x="1219" y="301"/>
                  </a:lnTo>
                  <a:lnTo>
                    <a:pt x="1207" y="303"/>
                  </a:lnTo>
                  <a:lnTo>
                    <a:pt x="1197" y="307"/>
                  </a:lnTo>
                  <a:lnTo>
                    <a:pt x="1185" y="309"/>
                  </a:lnTo>
                  <a:lnTo>
                    <a:pt x="1173" y="313"/>
                  </a:lnTo>
                  <a:lnTo>
                    <a:pt x="1161" y="315"/>
                  </a:lnTo>
                  <a:lnTo>
                    <a:pt x="1147" y="319"/>
                  </a:lnTo>
                  <a:lnTo>
                    <a:pt x="1133" y="321"/>
                  </a:lnTo>
                  <a:lnTo>
                    <a:pt x="1121" y="325"/>
                  </a:lnTo>
                  <a:lnTo>
                    <a:pt x="1105" y="327"/>
                  </a:lnTo>
                  <a:lnTo>
                    <a:pt x="1092" y="329"/>
                  </a:lnTo>
                  <a:lnTo>
                    <a:pt x="1076" y="331"/>
                  </a:lnTo>
                  <a:lnTo>
                    <a:pt x="1062" y="333"/>
                  </a:lnTo>
                  <a:lnTo>
                    <a:pt x="1046" y="335"/>
                  </a:lnTo>
                  <a:lnTo>
                    <a:pt x="1030" y="335"/>
                  </a:lnTo>
                  <a:lnTo>
                    <a:pt x="1014" y="337"/>
                  </a:lnTo>
                  <a:lnTo>
                    <a:pt x="996" y="339"/>
                  </a:lnTo>
                  <a:lnTo>
                    <a:pt x="978" y="339"/>
                  </a:lnTo>
                  <a:lnTo>
                    <a:pt x="964" y="341"/>
                  </a:lnTo>
                  <a:lnTo>
                    <a:pt x="946" y="341"/>
                  </a:lnTo>
                  <a:lnTo>
                    <a:pt x="930" y="341"/>
                  </a:lnTo>
                  <a:lnTo>
                    <a:pt x="914" y="339"/>
                  </a:lnTo>
                  <a:lnTo>
                    <a:pt x="900" y="339"/>
                  </a:lnTo>
                  <a:lnTo>
                    <a:pt x="886" y="339"/>
                  </a:lnTo>
                  <a:lnTo>
                    <a:pt x="872" y="339"/>
                  </a:lnTo>
                  <a:lnTo>
                    <a:pt x="858" y="337"/>
                  </a:lnTo>
                  <a:lnTo>
                    <a:pt x="846" y="335"/>
                  </a:lnTo>
                  <a:lnTo>
                    <a:pt x="834" y="335"/>
                  </a:lnTo>
                  <a:lnTo>
                    <a:pt x="822" y="333"/>
                  </a:lnTo>
                  <a:lnTo>
                    <a:pt x="810" y="329"/>
                  </a:lnTo>
                  <a:lnTo>
                    <a:pt x="798" y="329"/>
                  </a:lnTo>
                  <a:lnTo>
                    <a:pt x="788" y="327"/>
                  </a:lnTo>
                  <a:lnTo>
                    <a:pt x="778" y="325"/>
                  </a:lnTo>
                  <a:lnTo>
                    <a:pt x="766" y="321"/>
                  </a:lnTo>
                  <a:lnTo>
                    <a:pt x="756" y="319"/>
                  </a:lnTo>
                  <a:lnTo>
                    <a:pt x="746" y="315"/>
                  </a:lnTo>
                  <a:lnTo>
                    <a:pt x="738" y="313"/>
                  </a:lnTo>
                  <a:lnTo>
                    <a:pt x="728" y="309"/>
                  </a:lnTo>
                  <a:lnTo>
                    <a:pt x="718" y="307"/>
                  </a:lnTo>
                  <a:lnTo>
                    <a:pt x="710" y="303"/>
                  </a:lnTo>
                  <a:lnTo>
                    <a:pt x="702" y="301"/>
                  </a:lnTo>
                  <a:lnTo>
                    <a:pt x="693" y="297"/>
                  </a:lnTo>
                  <a:lnTo>
                    <a:pt x="687" y="293"/>
                  </a:lnTo>
                  <a:lnTo>
                    <a:pt x="679" y="289"/>
                  </a:lnTo>
                  <a:lnTo>
                    <a:pt x="671" y="287"/>
                  </a:lnTo>
                  <a:lnTo>
                    <a:pt x="665" y="281"/>
                  </a:lnTo>
                  <a:lnTo>
                    <a:pt x="657" y="279"/>
                  </a:lnTo>
                  <a:lnTo>
                    <a:pt x="651" y="275"/>
                  </a:lnTo>
                  <a:lnTo>
                    <a:pt x="645" y="271"/>
                  </a:lnTo>
                  <a:lnTo>
                    <a:pt x="637" y="267"/>
                  </a:lnTo>
                  <a:lnTo>
                    <a:pt x="631" y="261"/>
                  </a:lnTo>
                  <a:lnTo>
                    <a:pt x="623" y="257"/>
                  </a:lnTo>
                  <a:lnTo>
                    <a:pt x="617" y="255"/>
                  </a:lnTo>
                  <a:lnTo>
                    <a:pt x="611" y="249"/>
                  </a:lnTo>
                  <a:lnTo>
                    <a:pt x="605" y="245"/>
                  </a:lnTo>
                  <a:lnTo>
                    <a:pt x="599" y="241"/>
                  </a:lnTo>
                  <a:lnTo>
                    <a:pt x="593" y="235"/>
                  </a:lnTo>
                  <a:lnTo>
                    <a:pt x="587" y="233"/>
                  </a:lnTo>
                  <a:lnTo>
                    <a:pt x="581" y="229"/>
                  </a:lnTo>
                  <a:lnTo>
                    <a:pt x="573" y="223"/>
                  </a:lnTo>
                  <a:lnTo>
                    <a:pt x="569" y="219"/>
                  </a:lnTo>
                  <a:lnTo>
                    <a:pt x="561" y="215"/>
                  </a:lnTo>
                  <a:lnTo>
                    <a:pt x="557" y="211"/>
                  </a:lnTo>
                  <a:lnTo>
                    <a:pt x="551" y="207"/>
                  </a:lnTo>
                  <a:lnTo>
                    <a:pt x="545" y="203"/>
                  </a:lnTo>
                  <a:lnTo>
                    <a:pt x="539" y="199"/>
                  </a:lnTo>
                  <a:lnTo>
                    <a:pt x="533" y="195"/>
                  </a:lnTo>
                  <a:lnTo>
                    <a:pt x="525" y="191"/>
                  </a:lnTo>
                  <a:lnTo>
                    <a:pt x="519" y="187"/>
                  </a:lnTo>
                  <a:lnTo>
                    <a:pt x="513" y="183"/>
                  </a:lnTo>
                  <a:lnTo>
                    <a:pt x="507" y="179"/>
                  </a:lnTo>
                  <a:lnTo>
                    <a:pt x="499" y="175"/>
                  </a:lnTo>
                  <a:lnTo>
                    <a:pt x="495" y="171"/>
                  </a:lnTo>
                  <a:lnTo>
                    <a:pt x="487" y="169"/>
                  </a:lnTo>
                  <a:lnTo>
                    <a:pt x="479" y="165"/>
                  </a:lnTo>
                  <a:lnTo>
                    <a:pt x="471" y="161"/>
                  </a:lnTo>
                  <a:lnTo>
                    <a:pt x="465" y="157"/>
                  </a:lnTo>
                  <a:lnTo>
                    <a:pt x="455" y="155"/>
                  </a:lnTo>
                  <a:lnTo>
                    <a:pt x="449" y="151"/>
                  </a:lnTo>
                  <a:lnTo>
                    <a:pt x="441" y="149"/>
                  </a:lnTo>
                  <a:lnTo>
                    <a:pt x="433" y="147"/>
                  </a:lnTo>
                  <a:lnTo>
                    <a:pt x="423" y="143"/>
                  </a:lnTo>
                  <a:lnTo>
                    <a:pt x="415" y="141"/>
                  </a:lnTo>
                  <a:lnTo>
                    <a:pt x="407" y="139"/>
                  </a:lnTo>
                  <a:lnTo>
                    <a:pt x="399" y="137"/>
                  </a:lnTo>
                  <a:lnTo>
                    <a:pt x="389" y="135"/>
                  </a:lnTo>
                  <a:lnTo>
                    <a:pt x="381" y="133"/>
                  </a:lnTo>
                  <a:lnTo>
                    <a:pt x="373" y="131"/>
                  </a:lnTo>
                  <a:lnTo>
                    <a:pt x="363" y="129"/>
                  </a:lnTo>
                  <a:lnTo>
                    <a:pt x="355" y="129"/>
                  </a:lnTo>
                  <a:lnTo>
                    <a:pt x="347" y="127"/>
                  </a:lnTo>
                  <a:lnTo>
                    <a:pt x="337" y="125"/>
                  </a:lnTo>
                  <a:lnTo>
                    <a:pt x="329" y="125"/>
                  </a:lnTo>
                  <a:lnTo>
                    <a:pt x="323" y="123"/>
                  </a:lnTo>
                  <a:lnTo>
                    <a:pt x="315" y="123"/>
                  </a:lnTo>
                  <a:lnTo>
                    <a:pt x="307" y="123"/>
                  </a:lnTo>
                  <a:lnTo>
                    <a:pt x="299" y="123"/>
                  </a:lnTo>
                  <a:lnTo>
                    <a:pt x="290" y="123"/>
                  </a:lnTo>
                  <a:lnTo>
                    <a:pt x="284" y="121"/>
                  </a:lnTo>
                  <a:lnTo>
                    <a:pt x="274" y="121"/>
                  </a:lnTo>
                  <a:lnTo>
                    <a:pt x="266" y="121"/>
                  </a:lnTo>
                  <a:lnTo>
                    <a:pt x="258" y="121"/>
                  </a:lnTo>
                  <a:lnTo>
                    <a:pt x="250" y="121"/>
                  </a:lnTo>
                  <a:lnTo>
                    <a:pt x="244" y="121"/>
                  </a:lnTo>
                  <a:lnTo>
                    <a:pt x="236" y="123"/>
                  </a:lnTo>
                  <a:lnTo>
                    <a:pt x="228" y="123"/>
                  </a:lnTo>
                  <a:lnTo>
                    <a:pt x="220" y="123"/>
                  </a:lnTo>
                  <a:lnTo>
                    <a:pt x="212" y="123"/>
                  </a:lnTo>
                  <a:lnTo>
                    <a:pt x="204" y="123"/>
                  </a:lnTo>
                  <a:lnTo>
                    <a:pt x="198" y="123"/>
                  </a:lnTo>
                  <a:lnTo>
                    <a:pt x="190" y="123"/>
                  </a:lnTo>
                  <a:lnTo>
                    <a:pt x="184" y="123"/>
                  </a:lnTo>
                  <a:lnTo>
                    <a:pt x="178" y="125"/>
                  </a:lnTo>
                  <a:lnTo>
                    <a:pt x="170" y="125"/>
                  </a:lnTo>
                  <a:lnTo>
                    <a:pt x="162" y="127"/>
                  </a:lnTo>
                  <a:lnTo>
                    <a:pt x="156" y="127"/>
                  </a:lnTo>
                  <a:lnTo>
                    <a:pt x="150" y="129"/>
                  </a:lnTo>
                  <a:lnTo>
                    <a:pt x="142" y="129"/>
                  </a:lnTo>
                  <a:lnTo>
                    <a:pt x="136" y="129"/>
                  </a:lnTo>
                  <a:lnTo>
                    <a:pt x="130" y="129"/>
                  </a:lnTo>
                  <a:lnTo>
                    <a:pt x="124" y="131"/>
                  </a:lnTo>
                  <a:lnTo>
                    <a:pt x="118" y="131"/>
                  </a:lnTo>
                  <a:lnTo>
                    <a:pt x="112" y="133"/>
                  </a:lnTo>
                  <a:lnTo>
                    <a:pt x="104" y="133"/>
                  </a:lnTo>
                  <a:lnTo>
                    <a:pt x="100" y="135"/>
                  </a:lnTo>
                  <a:lnTo>
                    <a:pt x="94" y="135"/>
                  </a:lnTo>
                  <a:lnTo>
                    <a:pt x="88" y="137"/>
                  </a:lnTo>
                  <a:lnTo>
                    <a:pt x="84" y="137"/>
                  </a:lnTo>
                  <a:lnTo>
                    <a:pt x="78" y="139"/>
                  </a:lnTo>
                  <a:lnTo>
                    <a:pt x="72" y="139"/>
                  </a:lnTo>
                  <a:lnTo>
                    <a:pt x="68" y="139"/>
                  </a:lnTo>
                  <a:lnTo>
                    <a:pt x="64" y="141"/>
                  </a:lnTo>
                  <a:lnTo>
                    <a:pt x="58" y="141"/>
                  </a:lnTo>
                  <a:lnTo>
                    <a:pt x="52" y="143"/>
                  </a:lnTo>
                  <a:lnTo>
                    <a:pt x="48" y="143"/>
                  </a:lnTo>
                  <a:lnTo>
                    <a:pt x="46" y="143"/>
                  </a:lnTo>
                  <a:lnTo>
                    <a:pt x="40" y="143"/>
                  </a:lnTo>
                  <a:lnTo>
                    <a:pt x="32" y="145"/>
                  </a:lnTo>
                  <a:lnTo>
                    <a:pt x="26" y="145"/>
                  </a:lnTo>
                  <a:lnTo>
                    <a:pt x="18" y="147"/>
                  </a:lnTo>
                  <a:lnTo>
                    <a:pt x="14" y="147"/>
                  </a:lnTo>
                  <a:lnTo>
                    <a:pt x="10" y="147"/>
                  </a:lnTo>
                  <a:lnTo>
                    <a:pt x="6" y="145"/>
                  </a:lnTo>
                  <a:lnTo>
                    <a:pt x="2" y="143"/>
                  </a:lnTo>
                  <a:lnTo>
                    <a:pt x="0" y="139"/>
                  </a:lnTo>
                  <a:lnTo>
                    <a:pt x="4" y="133"/>
                  </a:lnTo>
                  <a:lnTo>
                    <a:pt x="8" y="127"/>
                  </a:lnTo>
                  <a:lnTo>
                    <a:pt x="16" y="119"/>
                  </a:lnTo>
                  <a:lnTo>
                    <a:pt x="18" y="117"/>
                  </a:lnTo>
                  <a:lnTo>
                    <a:pt x="24" y="111"/>
                  </a:lnTo>
                  <a:lnTo>
                    <a:pt x="30" y="109"/>
                  </a:lnTo>
                  <a:lnTo>
                    <a:pt x="36" y="103"/>
                  </a:lnTo>
                  <a:lnTo>
                    <a:pt x="40" y="99"/>
                  </a:lnTo>
                  <a:lnTo>
                    <a:pt x="46" y="97"/>
                  </a:lnTo>
                  <a:lnTo>
                    <a:pt x="52" y="91"/>
                  </a:lnTo>
                  <a:lnTo>
                    <a:pt x="58" y="89"/>
                  </a:lnTo>
                  <a:lnTo>
                    <a:pt x="62" y="83"/>
                  </a:lnTo>
                  <a:lnTo>
                    <a:pt x="66" y="81"/>
                  </a:lnTo>
                  <a:lnTo>
                    <a:pt x="72" y="77"/>
                  </a:lnTo>
                  <a:lnTo>
                    <a:pt x="78" y="75"/>
                  </a:lnTo>
                  <a:lnTo>
                    <a:pt x="82" y="71"/>
                  </a:lnTo>
                  <a:lnTo>
                    <a:pt x="86" y="69"/>
                  </a:lnTo>
                  <a:lnTo>
                    <a:pt x="90" y="65"/>
                  </a:lnTo>
                  <a:lnTo>
                    <a:pt x="92" y="63"/>
                  </a:lnTo>
                  <a:lnTo>
                    <a:pt x="98" y="61"/>
                  </a:lnTo>
                  <a:close/>
                </a:path>
              </a:pathLst>
            </a:custGeom>
            <a:solidFill>
              <a:srgbClr val="006600"/>
            </a:solidFill>
            <a:ln w="9525">
              <a:noFill/>
              <a:round/>
              <a:headEnd/>
              <a:tailEnd/>
            </a:ln>
          </p:spPr>
          <p:txBody>
            <a:bodyPr/>
            <a:lstStyle/>
            <a:p>
              <a:endParaRPr lang="he-IL"/>
            </a:p>
          </p:txBody>
        </p:sp>
        <p:sp>
          <p:nvSpPr>
            <p:cNvPr id="57352" name="Freeform 9"/>
            <p:cNvSpPr>
              <a:spLocks/>
            </p:cNvSpPr>
            <p:nvPr/>
          </p:nvSpPr>
          <p:spPr bwMode="auto">
            <a:xfrm>
              <a:off x="2353" y="1832"/>
              <a:ext cx="1532" cy="339"/>
            </a:xfrm>
            <a:custGeom>
              <a:avLst/>
              <a:gdLst>
                <a:gd name="T0" fmla="*/ 202 w 1532"/>
                <a:gd name="T1" fmla="*/ 20 h 339"/>
                <a:gd name="T2" fmla="*/ 323 w 1532"/>
                <a:gd name="T3" fmla="*/ 2 h 339"/>
                <a:gd name="T4" fmla="*/ 431 w 1532"/>
                <a:gd name="T5" fmla="*/ 6 h 339"/>
                <a:gd name="T6" fmla="*/ 527 w 1532"/>
                <a:gd name="T7" fmla="*/ 26 h 339"/>
                <a:gd name="T8" fmla="*/ 611 w 1532"/>
                <a:gd name="T9" fmla="*/ 58 h 339"/>
                <a:gd name="T10" fmla="*/ 686 w 1532"/>
                <a:gd name="T11" fmla="*/ 98 h 339"/>
                <a:gd name="T12" fmla="*/ 758 w 1532"/>
                <a:gd name="T13" fmla="*/ 136 h 339"/>
                <a:gd name="T14" fmla="*/ 826 w 1532"/>
                <a:gd name="T15" fmla="*/ 171 h 339"/>
                <a:gd name="T16" fmla="*/ 894 w 1532"/>
                <a:gd name="T17" fmla="*/ 193 h 339"/>
                <a:gd name="T18" fmla="*/ 962 w 1532"/>
                <a:gd name="T19" fmla="*/ 201 h 339"/>
                <a:gd name="T20" fmla="*/ 1038 w 1532"/>
                <a:gd name="T21" fmla="*/ 189 h 339"/>
                <a:gd name="T22" fmla="*/ 1113 w 1532"/>
                <a:gd name="T23" fmla="*/ 167 h 339"/>
                <a:gd name="T24" fmla="*/ 1191 w 1532"/>
                <a:gd name="T25" fmla="*/ 149 h 339"/>
                <a:gd name="T26" fmla="*/ 1267 w 1532"/>
                <a:gd name="T27" fmla="*/ 134 h 339"/>
                <a:gd name="T28" fmla="*/ 1339 w 1532"/>
                <a:gd name="T29" fmla="*/ 120 h 339"/>
                <a:gd name="T30" fmla="*/ 1401 w 1532"/>
                <a:gd name="T31" fmla="*/ 110 h 339"/>
                <a:gd name="T32" fmla="*/ 1455 w 1532"/>
                <a:gd name="T33" fmla="*/ 102 h 339"/>
                <a:gd name="T34" fmla="*/ 1496 w 1532"/>
                <a:gd name="T35" fmla="*/ 96 h 339"/>
                <a:gd name="T36" fmla="*/ 1524 w 1532"/>
                <a:gd name="T37" fmla="*/ 94 h 339"/>
                <a:gd name="T38" fmla="*/ 1522 w 1532"/>
                <a:gd name="T39" fmla="*/ 98 h 339"/>
                <a:gd name="T40" fmla="*/ 1494 w 1532"/>
                <a:gd name="T41" fmla="*/ 106 h 339"/>
                <a:gd name="T42" fmla="*/ 1463 w 1532"/>
                <a:gd name="T43" fmla="*/ 120 h 339"/>
                <a:gd name="T44" fmla="*/ 1429 w 1532"/>
                <a:gd name="T45" fmla="*/ 144 h 339"/>
                <a:gd name="T46" fmla="*/ 1393 w 1532"/>
                <a:gd name="T47" fmla="*/ 171 h 339"/>
                <a:gd name="T48" fmla="*/ 1357 w 1532"/>
                <a:gd name="T49" fmla="*/ 201 h 339"/>
                <a:gd name="T50" fmla="*/ 1315 w 1532"/>
                <a:gd name="T51" fmla="*/ 233 h 339"/>
                <a:gd name="T52" fmla="*/ 1267 w 1532"/>
                <a:gd name="T53" fmla="*/ 265 h 339"/>
                <a:gd name="T54" fmla="*/ 1213 w 1532"/>
                <a:gd name="T55" fmla="*/ 291 h 339"/>
                <a:gd name="T56" fmla="*/ 1153 w 1532"/>
                <a:gd name="T57" fmla="*/ 315 h 339"/>
                <a:gd name="T58" fmla="*/ 1082 w 1532"/>
                <a:gd name="T59" fmla="*/ 331 h 339"/>
                <a:gd name="T60" fmla="*/ 1004 w 1532"/>
                <a:gd name="T61" fmla="*/ 337 h 339"/>
                <a:gd name="T62" fmla="*/ 922 w 1532"/>
                <a:gd name="T63" fmla="*/ 335 h 339"/>
                <a:gd name="T64" fmla="*/ 850 w 1532"/>
                <a:gd name="T65" fmla="*/ 327 h 339"/>
                <a:gd name="T66" fmla="*/ 790 w 1532"/>
                <a:gd name="T67" fmla="*/ 313 h 339"/>
                <a:gd name="T68" fmla="*/ 734 w 1532"/>
                <a:gd name="T69" fmla="*/ 297 h 339"/>
                <a:gd name="T70" fmla="*/ 684 w 1532"/>
                <a:gd name="T71" fmla="*/ 275 h 339"/>
                <a:gd name="T72" fmla="*/ 639 w 1532"/>
                <a:gd name="T73" fmla="*/ 251 h 339"/>
                <a:gd name="T74" fmla="*/ 597 w 1532"/>
                <a:gd name="T75" fmla="*/ 227 h 339"/>
                <a:gd name="T76" fmla="*/ 555 w 1532"/>
                <a:gd name="T77" fmla="*/ 205 h 339"/>
                <a:gd name="T78" fmla="*/ 511 w 1532"/>
                <a:gd name="T79" fmla="*/ 181 h 339"/>
                <a:gd name="T80" fmla="*/ 467 w 1532"/>
                <a:gd name="T81" fmla="*/ 159 h 339"/>
                <a:gd name="T82" fmla="*/ 419 w 1532"/>
                <a:gd name="T83" fmla="*/ 146 h 339"/>
                <a:gd name="T84" fmla="*/ 367 w 1532"/>
                <a:gd name="T85" fmla="*/ 132 h 339"/>
                <a:gd name="T86" fmla="*/ 315 w 1532"/>
                <a:gd name="T87" fmla="*/ 126 h 339"/>
                <a:gd name="T88" fmla="*/ 266 w 1532"/>
                <a:gd name="T89" fmla="*/ 122 h 339"/>
                <a:gd name="T90" fmla="*/ 216 w 1532"/>
                <a:gd name="T91" fmla="*/ 124 h 339"/>
                <a:gd name="T92" fmla="*/ 172 w 1532"/>
                <a:gd name="T93" fmla="*/ 126 h 339"/>
                <a:gd name="T94" fmla="*/ 130 w 1532"/>
                <a:gd name="T95" fmla="*/ 132 h 339"/>
                <a:gd name="T96" fmla="*/ 92 w 1532"/>
                <a:gd name="T97" fmla="*/ 136 h 339"/>
                <a:gd name="T98" fmla="*/ 60 w 1532"/>
                <a:gd name="T99" fmla="*/ 142 h 339"/>
                <a:gd name="T100" fmla="*/ 34 w 1532"/>
                <a:gd name="T101" fmla="*/ 146 h 339"/>
                <a:gd name="T102" fmla="*/ 4 w 1532"/>
                <a:gd name="T103" fmla="*/ 146 h 339"/>
                <a:gd name="T104" fmla="*/ 18 w 1532"/>
                <a:gd name="T105" fmla="*/ 112 h 339"/>
                <a:gd name="T106" fmla="*/ 48 w 1532"/>
                <a:gd name="T107" fmla="*/ 88 h 339"/>
                <a:gd name="T108" fmla="*/ 78 w 1532"/>
                <a:gd name="T109" fmla="*/ 64 h 3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32"/>
                <a:gd name="T166" fmla="*/ 0 h 339"/>
                <a:gd name="T167" fmla="*/ 1532 w 1532"/>
                <a:gd name="T168" fmla="*/ 339 h 3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32" h="339">
                  <a:moveTo>
                    <a:pt x="88" y="58"/>
                  </a:moveTo>
                  <a:lnTo>
                    <a:pt x="112" y="48"/>
                  </a:lnTo>
                  <a:lnTo>
                    <a:pt x="136" y="40"/>
                  </a:lnTo>
                  <a:lnTo>
                    <a:pt x="156" y="32"/>
                  </a:lnTo>
                  <a:lnTo>
                    <a:pt x="180" y="26"/>
                  </a:lnTo>
                  <a:lnTo>
                    <a:pt x="202" y="20"/>
                  </a:lnTo>
                  <a:lnTo>
                    <a:pt x="224" y="14"/>
                  </a:lnTo>
                  <a:lnTo>
                    <a:pt x="244" y="10"/>
                  </a:lnTo>
                  <a:lnTo>
                    <a:pt x="266" y="8"/>
                  </a:lnTo>
                  <a:lnTo>
                    <a:pt x="285" y="4"/>
                  </a:lnTo>
                  <a:lnTo>
                    <a:pt x="303" y="2"/>
                  </a:lnTo>
                  <a:lnTo>
                    <a:pt x="323" y="2"/>
                  </a:lnTo>
                  <a:lnTo>
                    <a:pt x="343" y="2"/>
                  </a:lnTo>
                  <a:lnTo>
                    <a:pt x="361" y="0"/>
                  </a:lnTo>
                  <a:lnTo>
                    <a:pt x="379" y="2"/>
                  </a:lnTo>
                  <a:lnTo>
                    <a:pt x="397" y="2"/>
                  </a:lnTo>
                  <a:lnTo>
                    <a:pt x="415" y="4"/>
                  </a:lnTo>
                  <a:lnTo>
                    <a:pt x="431" y="6"/>
                  </a:lnTo>
                  <a:lnTo>
                    <a:pt x="447" y="8"/>
                  </a:lnTo>
                  <a:lnTo>
                    <a:pt x="465" y="10"/>
                  </a:lnTo>
                  <a:lnTo>
                    <a:pt x="481" y="14"/>
                  </a:lnTo>
                  <a:lnTo>
                    <a:pt x="495" y="18"/>
                  </a:lnTo>
                  <a:lnTo>
                    <a:pt x="511" y="20"/>
                  </a:lnTo>
                  <a:lnTo>
                    <a:pt x="527" y="26"/>
                  </a:lnTo>
                  <a:lnTo>
                    <a:pt x="541" y="32"/>
                  </a:lnTo>
                  <a:lnTo>
                    <a:pt x="555" y="36"/>
                  </a:lnTo>
                  <a:lnTo>
                    <a:pt x="569" y="40"/>
                  </a:lnTo>
                  <a:lnTo>
                    <a:pt x="583" y="48"/>
                  </a:lnTo>
                  <a:lnTo>
                    <a:pt x="597" y="54"/>
                  </a:lnTo>
                  <a:lnTo>
                    <a:pt x="611" y="58"/>
                  </a:lnTo>
                  <a:lnTo>
                    <a:pt x="625" y="64"/>
                  </a:lnTo>
                  <a:lnTo>
                    <a:pt x="637" y="72"/>
                  </a:lnTo>
                  <a:lnTo>
                    <a:pt x="651" y="78"/>
                  </a:lnTo>
                  <a:lnTo>
                    <a:pt x="663" y="84"/>
                  </a:lnTo>
                  <a:lnTo>
                    <a:pt x="675" y="90"/>
                  </a:lnTo>
                  <a:lnTo>
                    <a:pt x="686" y="98"/>
                  </a:lnTo>
                  <a:lnTo>
                    <a:pt x="698" y="104"/>
                  </a:lnTo>
                  <a:lnTo>
                    <a:pt x="710" y="110"/>
                  </a:lnTo>
                  <a:lnTo>
                    <a:pt x="722" y="118"/>
                  </a:lnTo>
                  <a:lnTo>
                    <a:pt x="734" y="124"/>
                  </a:lnTo>
                  <a:lnTo>
                    <a:pt x="746" y="130"/>
                  </a:lnTo>
                  <a:lnTo>
                    <a:pt x="758" y="136"/>
                  </a:lnTo>
                  <a:lnTo>
                    <a:pt x="770" y="142"/>
                  </a:lnTo>
                  <a:lnTo>
                    <a:pt x="780" y="147"/>
                  </a:lnTo>
                  <a:lnTo>
                    <a:pt x="792" y="153"/>
                  </a:lnTo>
                  <a:lnTo>
                    <a:pt x="804" y="159"/>
                  </a:lnTo>
                  <a:lnTo>
                    <a:pt x="816" y="165"/>
                  </a:lnTo>
                  <a:lnTo>
                    <a:pt x="826" y="171"/>
                  </a:lnTo>
                  <a:lnTo>
                    <a:pt x="836" y="175"/>
                  </a:lnTo>
                  <a:lnTo>
                    <a:pt x="850" y="179"/>
                  </a:lnTo>
                  <a:lnTo>
                    <a:pt x="860" y="185"/>
                  </a:lnTo>
                  <a:lnTo>
                    <a:pt x="870" y="187"/>
                  </a:lnTo>
                  <a:lnTo>
                    <a:pt x="882" y="191"/>
                  </a:lnTo>
                  <a:lnTo>
                    <a:pt x="894" y="193"/>
                  </a:lnTo>
                  <a:lnTo>
                    <a:pt x="904" y="197"/>
                  </a:lnTo>
                  <a:lnTo>
                    <a:pt x="916" y="199"/>
                  </a:lnTo>
                  <a:lnTo>
                    <a:pt x="930" y="201"/>
                  </a:lnTo>
                  <a:lnTo>
                    <a:pt x="940" y="201"/>
                  </a:lnTo>
                  <a:lnTo>
                    <a:pt x="952" y="203"/>
                  </a:lnTo>
                  <a:lnTo>
                    <a:pt x="962" y="201"/>
                  </a:lnTo>
                  <a:lnTo>
                    <a:pt x="976" y="201"/>
                  </a:lnTo>
                  <a:lnTo>
                    <a:pt x="988" y="199"/>
                  </a:lnTo>
                  <a:lnTo>
                    <a:pt x="1000" y="199"/>
                  </a:lnTo>
                  <a:lnTo>
                    <a:pt x="1012" y="195"/>
                  </a:lnTo>
                  <a:lnTo>
                    <a:pt x="1026" y="193"/>
                  </a:lnTo>
                  <a:lnTo>
                    <a:pt x="1038" y="189"/>
                  </a:lnTo>
                  <a:lnTo>
                    <a:pt x="1050" y="185"/>
                  </a:lnTo>
                  <a:lnTo>
                    <a:pt x="1062" y="181"/>
                  </a:lnTo>
                  <a:lnTo>
                    <a:pt x="1076" y="179"/>
                  </a:lnTo>
                  <a:lnTo>
                    <a:pt x="1087" y="173"/>
                  </a:lnTo>
                  <a:lnTo>
                    <a:pt x="1101" y="171"/>
                  </a:lnTo>
                  <a:lnTo>
                    <a:pt x="1113" y="167"/>
                  </a:lnTo>
                  <a:lnTo>
                    <a:pt x="1127" y="165"/>
                  </a:lnTo>
                  <a:lnTo>
                    <a:pt x="1141" y="161"/>
                  </a:lnTo>
                  <a:lnTo>
                    <a:pt x="1153" y="159"/>
                  </a:lnTo>
                  <a:lnTo>
                    <a:pt x="1167" y="155"/>
                  </a:lnTo>
                  <a:lnTo>
                    <a:pt x="1179" y="153"/>
                  </a:lnTo>
                  <a:lnTo>
                    <a:pt x="1191" y="149"/>
                  </a:lnTo>
                  <a:lnTo>
                    <a:pt x="1205" y="146"/>
                  </a:lnTo>
                  <a:lnTo>
                    <a:pt x="1217" y="146"/>
                  </a:lnTo>
                  <a:lnTo>
                    <a:pt x="1231" y="142"/>
                  </a:lnTo>
                  <a:lnTo>
                    <a:pt x="1243" y="140"/>
                  </a:lnTo>
                  <a:lnTo>
                    <a:pt x="1255" y="136"/>
                  </a:lnTo>
                  <a:lnTo>
                    <a:pt x="1267" y="134"/>
                  </a:lnTo>
                  <a:lnTo>
                    <a:pt x="1279" y="132"/>
                  </a:lnTo>
                  <a:lnTo>
                    <a:pt x="1291" y="130"/>
                  </a:lnTo>
                  <a:lnTo>
                    <a:pt x="1303" y="126"/>
                  </a:lnTo>
                  <a:lnTo>
                    <a:pt x="1315" y="126"/>
                  </a:lnTo>
                  <a:lnTo>
                    <a:pt x="1327" y="124"/>
                  </a:lnTo>
                  <a:lnTo>
                    <a:pt x="1339" y="120"/>
                  </a:lnTo>
                  <a:lnTo>
                    <a:pt x="1349" y="120"/>
                  </a:lnTo>
                  <a:lnTo>
                    <a:pt x="1359" y="118"/>
                  </a:lnTo>
                  <a:lnTo>
                    <a:pt x="1371" y="116"/>
                  </a:lnTo>
                  <a:lnTo>
                    <a:pt x="1379" y="114"/>
                  </a:lnTo>
                  <a:lnTo>
                    <a:pt x="1391" y="112"/>
                  </a:lnTo>
                  <a:lnTo>
                    <a:pt x="1401" y="110"/>
                  </a:lnTo>
                  <a:lnTo>
                    <a:pt x="1411" y="110"/>
                  </a:lnTo>
                  <a:lnTo>
                    <a:pt x="1419" y="106"/>
                  </a:lnTo>
                  <a:lnTo>
                    <a:pt x="1429" y="106"/>
                  </a:lnTo>
                  <a:lnTo>
                    <a:pt x="1439" y="104"/>
                  </a:lnTo>
                  <a:lnTo>
                    <a:pt x="1447" y="104"/>
                  </a:lnTo>
                  <a:lnTo>
                    <a:pt x="1455" y="102"/>
                  </a:lnTo>
                  <a:lnTo>
                    <a:pt x="1463" y="100"/>
                  </a:lnTo>
                  <a:lnTo>
                    <a:pt x="1471" y="100"/>
                  </a:lnTo>
                  <a:lnTo>
                    <a:pt x="1479" y="100"/>
                  </a:lnTo>
                  <a:lnTo>
                    <a:pt x="1485" y="98"/>
                  </a:lnTo>
                  <a:lnTo>
                    <a:pt x="1490" y="98"/>
                  </a:lnTo>
                  <a:lnTo>
                    <a:pt x="1496" y="96"/>
                  </a:lnTo>
                  <a:lnTo>
                    <a:pt x="1502" y="96"/>
                  </a:lnTo>
                  <a:lnTo>
                    <a:pt x="1506" y="96"/>
                  </a:lnTo>
                  <a:lnTo>
                    <a:pt x="1510" y="94"/>
                  </a:lnTo>
                  <a:lnTo>
                    <a:pt x="1516" y="94"/>
                  </a:lnTo>
                  <a:lnTo>
                    <a:pt x="1520" y="94"/>
                  </a:lnTo>
                  <a:lnTo>
                    <a:pt x="1524" y="94"/>
                  </a:lnTo>
                  <a:lnTo>
                    <a:pt x="1530" y="94"/>
                  </a:lnTo>
                  <a:lnTo>
                    <a:pt x="1532" y="94"/>
                  </a:lnTo>
                  <a:lnTo>
                    <a:pt x="1530" y="96"/>
                  </a:lnTo>
                  <a:lnTo>
                    <a:pt x="1526" y="98"/>
                  </a:lnTo>
                  <a:lnTo>
                    <a:pt x="1522" y="98"/>
                  </a:lnTo>
                  <a:lnTo>
                    <a:pt x="1518" y="100"/>
                  </a:lnTo>
                  <a:lnTo>
                    <a:pt x="1514" y="100"/>
                  </a:lnTo>
                  <a:lnTo>
                    <a:pt x="1510" y="102"/>
                  </a:lnTo>
                  <a:lnTo>
                    <a:pt x="1504" y="102"/>
                  </a:lnTo>
                  <a:lnTo>
                    <a:pt x="1498" y="104"/>
                  </a:lnTo>
                  <a:lnTo>
                    <a:pt x="1494" y="106"/>
                  </a:lnTo>
                  <a:lnTo>
                    <a:pt x="1490" y="106"/>
                  </a:lnTo>
                  <a:lnTo>
                    <a:pt x="1485" y="110"/>
                  </a:lnTo>
                  <a:lnTo>
                    <a:pt x="1479" y="112"/>
                  </a:lnTo>
                  <a:lnTo>
                    <a:pt x="1473" y="114"/>
                  </a:lnTo>
                  <a:lnTo>
                    <a:pt x="1469" y="118"/>
                  </a:lnTo>
                  <a:lnTo>
                    <a:pt x="1463" y="120"/>
                  </a:lnTo>
                  <a:lnTo>
                    <a:pt x="1457" y="124"/>
                  </a:lnTo>
                  <a:lnTo>
                    <a:pt x="1451" y="126"/>
                  </a:lnTo>
                  <a:lnTo>
                    <a:pt x="1445" y="132"/>
                  </a:lnTo>
                  <a:lnTo>
                    <a:pt x="1439" y="134"/>
                  </a:lnTo>
                  <a:lnTo>
                    <a:pt x="1435" y="140"/>
                  </a:lnTo>
                  <a:lnTo>
                    <a:pt x="1429" y="144"/>
                  </a:lnTo>
                  <a:lnTo>
                    <a:pt x="1425" y="147"/>
                  </a:lnTo>
                  <a:lnTo>
                    <a:pt x="1419" y="153"/>
                  </a:lnTo>
                  <a:lnTo>
                    <a:pt x="1411" y="157"/>
                  </a:lnTo>
                  <a:lnTo>
                    <a:pt x="1405" y="161"/>
                  </a:lnTo>
                  <a:lnTo>
                    <a:pt x="1401" y="165"/>
                  </a:lnTo>
                  <a:lnTo>
                    <a:pt x="1393" y="171"/>
                  </a:lnTo>
                  <a:lnTo>
                    <a:pt x="1389" y="175"/>
                  </a:lnTo>
                  <a:lnTo>
                    <a:pt x="1383" y="181"/>
                  </a:lnTo>
                  <a:lnTo>
                    <a:pt x="1377" y="185"/>
                  </a:lnTo>
                  <a:lnTo>
                    <a:pt x="1371" y="191"/>
                  </a:lnTo>
                  <a:lnTo>
                    <a:pt x="1365" y="197"/>
                  </a:lnTo>
                  <a:lnTo>
                    <a:pt x="1357" y="201"/>
                  </a:lnTo>
                  <a:lnTo>
                    <a:pt x="1351" y="207"/>
                  </a:lnTo>
                  <a:lnTo>
                    <a:pt x="1345" y="211"/>
                  </a:lnTo>
                  <a:lnTo>
                    <a:pt x="1337" y="219"/>
                  </a:lnTo>
                  <a:lnTo>
                    <a:pt x="1331" y="223"/>
                  </a:lnTo>
                  <a:lnTo>
                    <a:pt x="1323" y="229"/>
                  </a:lnTo>
                  <a:lnTo>
                    <a:pt x="1315" y="233"/>
                  </a:lnTo>
                  <a:lnTo>
                    <a:pt x="1307" y="239"/>
                  </a:lnTo>
                  <a:lnTo>
                    <a:pt x="1299" y="245"/>
                  </a:lnTo>
                  <a:lnTo>
                    <a:pt x="1293" y="249"/>
                  </a:lnTo>
                  <a:lnTo>
                    <a:pt x="1285" y="253"/>
                  </a:lnTo>
                  <a:lnTo>
                    <a:pt x="1275" y="259"/>
                  </a:lnTo>
                  <a:lnTo>
                    <a:pt x="1267" y="265"/>
                  </a:lnTo>
                  <a:lnTo>
                    <a:pt x="1259" y="271"/>
                  </a:lnTo>
                  <a:lnTo>
                    <a:pt x="1251" y="275"/>
                  </a:lnTo>
                  <a:lnTo>
                    <a:pt x="1241" y="279"/>
                  </a:lnTo>
                  <a:lnTo>
                    <a:pt x="1233" y="285"/>
                  </a:lnTo>
                  <a:lnTo>
                    <a:pt x="1223" y="289"/>
                  </a:lnTo>
                  <a:lnTo>
                    <a:pt x="1213" y="291"/>
                  </a:lnTo>
                  <a:lnTo>
                    <a:pt x="1203" y="297"/>
                  </a:lnTo>
                  <a:lnTo>
                    <a:pt x="1193" y="301"/>
                  </a:lnTo>
                  <a:lnTo>
                    <a:pt x="1185" y="305"/>
                  </a:lnTo>
                  <a:lnTo>
                    <a:pt x="1173" y="309"/>
                  </a:lnTo>
                  <a:lnTo>
                    <a:pt x="1163" y="311"/>
                  </a:lnTo>
                  <a:lnTo>
                    <a:pt x="1153" y="315"/>
                  </a:lnTo>
                  <a:lnTo>
                    <a:pt x="1141" y="317"/>
                  </a:lnTo>
                  <a:lnTo>
                    <a:pt x="1129" y="321"/>
                  </a:lnTo>
                  <a:lnTo>
                    <a:pt x="1119" y="325"/>
                  </a:lnTo>
                  <a:lnTo>
                    <a:pt x="1107" y="325"/>
                  </a:lnTo>
                  <a:lnTo>
                    <a:pt x="1095" y="329"/>
                  </a:lnTo>
                  <a:lnTo>
                    <a:pt x="1082" y="331"/>
                  </a:lnTo>
                  <a:lnTo>
                    <a:pt x="1070" y="333"/>
                  </a:lnTo>
                  <a:lnTo>
                    <a:pt x="1058" y="335"/>
                  </a:lnTo>
                  <a:lnTo>
                    <a:pt x="1046" y="337"/>
                  </a:lnTo>
                  <a:lnTo>
                    <a:pt x="1032" y="337"/>
                  </a:lnTo>
                  <a:lnTo>
                    <a:pt x="1018" y="337"/>
                  </a:lnTo>
                  <a:lnTo>
                    <a:pt x="1004" y="337"/>
                  </a:lnTo>
                  <a:lnTo>
                    <a:pt x="992" y="339"/>
                  </a:lnTo>
                  <a:lnTo>
                    <a:pt x="976" y="337"/>
                  </a:lnTo>
                  <a:lnTo>
                    <a:pt x="962" y="337"/>
                  </a:lnTo>
                  <a:lnTo>
                    <a:pt x="950" y="337"/>
                  </a:lnTo>
                  <a:lnTo>
                    <a:pt x="936" y="337"/>
                  </a:lnTo>
                  <a:lnTo>
                    <a:pt x="922" y="335"/>
                  </a:lnTo>
                  <a:lnTo>
                    <a:pt x="910" y="335"/>
                  </a:lnTo>
                  <a:lnTo>
                    <a:pt x="896" y="333"/>
                  </a:lnTo>
                  <a:lnTo>
                    <a:pt x="886" y="331"/>
                  </a:lnTo>
                  <a:lnTo>
                    <a:pt x="874" y="331"/>
                  </a:lnTo>
                  <a:lnTo>
                    <a:pt x="862" y="329"/>
                  </a:lnTo>
                  <a:lnTo>
                    <a:pt x="850" y="327"/>
                  </a:lnTo>
                  <a:lnTo>
                    <a:pt x="840" y="325"/>
                  </a:lnTo>
                  <a:lnTo>
                    <a:pt x="830" y="323"/>
                  </a:lnTo>
                  <a:lnTo>
                    <a:pt x="820" y="321"/>
                  </a:lnTo>
                  <a:lnTo>
                    <a:pt x="810" y="317"/>
                  </a:lnTo>
                  <a:lnTo>
                    <a:pt x="800" y="317"/>
                  </a:lnTo>
                  <a:lnTo>
                    <a:pt x="790" y="313"/>
                  </a:lnTo>
                  <a:lnTo>
                    <a:pt x="778" y="311"/>
                  </a:lnTo>
                  <a:lnTo>
                    <a:pt x="770" y="307"/>
                  </a:lnTo>
                  <a:lnTo>
                    <a:pt x="760" y="305"/>
                  </a:lnTo>
                  <a:lnTo>
                    <a:pt x="750" y="303"/>
                  </a:lnTo>
                  <a:lnTo>
                    <a:pt x="742" y="297"/>
                  </a:lnTo>
                  <a:lnTo>
                    <a:pt x="734" y="297"/>
                  </a:lnTo>
                  <a:lnTo>
                    <a:pt x="724" y="293"/>
                  </a:lnTo>
                  <a:lnTo>
                    <a:pt x="716" y="289"/>
                  </a:lnTo>
                  <a:lnTo>
                    <a:pt x="708" y="285"/>
                  </a:lnTo>
                  <a:lnTo>
                    <a:pt x="700" y="281"/>
                  </a:lnTo>
                  <a:lnTo>
                    <a:pt x="692" y="279"/>
                  </a:lnTo>
                  <a:lnTo>
                    <a:pt x="684" y="275"/>
                  </a:lnTo>
                  <a:lnTo>
                    <a:pt x="677" y="271"/>
                  </a:lnTo>
                  <a:lnTo>
                    <a:pt x="669" y="267"/>
                  </a:lnTo>
                  <a:lnTo>
                    <a:pt x="663" y="265"/>
                  </a:lnTo>
                  <a:lnTo>
                    <a:pt x="655" y="259"/>
                  </a:lnTo>
                  <a:lnTo>
                    <a:pt x="647" y="257"/>
                  </a:lnTo>
                  <a:lnTo>
                    <a:pt x="639" y="251"/>
                  </a:lnTo>
                  <a:lnTo>
                    <a:pt x="633" y="249"/>
                  </a:lnTo>
                  <a:lnTo>
                    <a:pt x="625" y="245"/>
                  </a:lnTo>
                  <a:lnTo>
                    <a:pt x="619" y="239"/>
                  </a:lnTo>
                  <a:lnTo>
                    <a:pt x="611" y="237"/>
                  </a:lnTo>
                  <a:lnTo>
                    <a:pt x="605" y="231"/>
                  </a:lnTo>
                  <a:lnTo>
                    <a:pt x="597" y="227"/>
                  </a:lnTo>
                  <a:lnTo>
                    <a:pt x="589" y="225"/>
                  </a:lnTo>
                  <a:lnTo>
                    <a:pt x="583" y="219"/>
                  </a:lnTo>
                  <a:lnTo>
                    <a:pt x="575" y="217"/>
                  </a:lnTo>
                  <a:lnTo>
                    <a:pt x="569" y="211"/>
                  </a:lnTo>
                  <a:lnTo>
                    <a:pt x="561" y="207"/>
                  </a:lnTo>
                  <a:lnTo>
                    <a:pt x="555" y="205"/>
                  </a:lnTo>
                  <a:lnTo>
                    <a:pt x="547" y="201"/>
                  </a:lnTo>
                  <a:lnTo>
                    <a:pt x="539" y="197"/>
                  </a:lnTo>
                  <a:lnTo>
                    <a:pt x="533" y="193"/>
                  </a:lnTo>
                  <a:lnTo>
                    <a:pt x="527" y="189"/>
                  </a:lnTo>
                  <a:lnTo>
                    <a:pt x="519" y="185"/>
                  </a:lnTo>
                  <a:lnTo>
                    <a:pt x="511" y="181"/>
                  </a:lnTo>
                  <a:lnTo>
                    <a:pt x="505" y="179"/>
                  </a:lnTo>
                  <a:lnTo>
                    <a:pt x="497" y="173"/>
                  </a:lnTo>
                  <a:lnTo>
                    <a:pt x="489" y="171"/>
                  </a:lnTo>
                  <a:lnTo>
                    <a:pt x="481" y="167"/>
                  </a:lnTo>
                  <a:lnTo>
                    <a:pt x="475" y="165"/>
                  </a:lnTo>
                  <a:lnTo>
                    <a:pt x="467" y="159"/>
                  </a:lnTo>
                  <a:lnTo>
                    <a:pt x="461" y="159"/>
                  </a:lnTo>
                  <a:lnTo>
                    <a:pt x="451" y="155"/>
                  </a:lnTo>
                  <a:lnTo>
                    <a:pt x="443" y="153"/>
                  </a:lnTo>
                  <a:lnTo>
                    <a:pt x="435" y="149"/>
                  </a:lnTo>
                  <a:lnTo>
                    <a:pt x="427" y="147"/>
                  </a:lnTo>
                  <a:lnTo>
                    <a:pt x="419" y="146"/>
                  </a:lnTo>
                  <a:lnTo>
                    <a:pt x="409" y="142"/>
                  </a:lnTo>
                  <a:lnTo>
                    <a:pt x="401" y="140"/>
                  </a:lnTo>
                  <a:lnTo>
                    <a:pt x="393" y="138"/>
                  </a:lnTo>
                  <a:lnTo>
                    <a:pt x="383" y="136"/>
                  </a:lnTo>
                  <a:lnTo>
                    <a:pt x="375" y="134"/>
                  </a:lnTo>
                  <a:lnTo>
                    <a:pt x="367" y="132"/>
                  </a:lnTo>
                  <a:lnTo>
                    <a:pt x="357" y="132"/>
                  </a:lnTo>
                  <a:lnTo>
                    <a:pt x="347" y="128"/>
                  </a:lnTo>
                  <a:lnTo>
                    <a:pt x="341" y="128"/>
                  </a:lnTo>
                  <a:lnTo>
                    <a:pt x="331" y="126"/>
                  </a:lnTo>
                  <a:lnTo>
                    <a:pt x="323" y="126"/>
                  </a:lnTo>
                  <a:lnTo>
                    <a:pt x="315" y="126"/>
                  </a:lnTo>
                  <a:lnTo>
                    <a:pt x="307" y="124"/>
                  </a:lnTo>
                  <a:lnTo>
                    <a:pt x="299" y="124"/>
                  </a:lnTo>
                  <a:lnTo>
                    <a:pt x="291" y="124"/>
                  </a:lnTo>
                  <a:lnTo>
                    <a:pt x="281" y="124"/>
                  </a:lnTo>
                  <a:lnTo>
                    <a:pt x="274" y="122"/>
                  </a:lnTo>
                  <a:lnTo>
                    <a:pt x="266" y="122"/>
                  </a:lnTo>
                  <a:lnTo>
                    <a:pt x="256" y="122"/>
                  </a:lnTo>
                  <a:lnTo>
                    <a:pt x="250" y="122"/>
                  </a:lnTo>
                  <a:lnTo>
                    <a:pt x="242" y="122"/>
                  </a:lnTo>
                  <a:lnTo>
                    <a:pt x="232" y="122"/>
                  </a:lnTo>
                  <a:lnTo>
                    <a:pt x="226" y="124"/>
                  </a:lnTo>
                  <a:lnTo>
                    <a:pt x="216" y="124"/>
                  </a:lnTo>
                  <a:lnTo>
                    <a:pt x="210" y="124"/>
                  </a:lnTo>
                  <a:lnTo>
                    <a:pt x="202" y="124"/>
                  </a:lnTo>
                  <a:lnTo>
                    <a:pt x="194" y="126"/>
                  </a:lnTo>
                  <a:lnTo>
                    <a:pt x="186" y="126"/>
                  </a:lnTo>
                  <a:lnTo>
                    <a:pt x="178" y="126"/>
                  </a:lnTo>
                  <a:lnTo>
                    <a:pt x="172" y="126"/>
                  </a:lnTo>
                  <a:lnTo>
                    <a:pt x="164" y="128"/>
                  </a:lnTo>
                  <a:lnTo>
                    <a:pt x="156" y="128"/>
                  </a:lnTo>
                  <a:lnTo>
                    <a:pt x="150" y="128"/>
                  </a:lnTo>
                  <a:lnTo>
                    <a:pt x="144" y="130"/>
                  </a:lnTo>
                  <a:lnTo>
                    <a:pt x="136" y="130"/>
                  </a:lnTo>
                  <a:lnTo>
                    <a:pt x="130" y="132"/>
                  </a:lnTo>
                  <a:lnTo>
                    <a:pt x="124" y="132"/>
                  </a:lnTo>
                  <a:lnTo>
                    <a:pt x="118" y="134"/>
                  </a:lnTo>
                  <a:lnTo>
                    <a:pt x="110" y="134"/>
                  </a:lnTo>
                  <a:lnTo>
                    <a:pt x="104" y="134"/>
                  </a:lnTo>
                  <a:lnTo>
                    <a:pt x="98" y="136"/>
                  </a:lnTo>
                  <a:lnTo>
                    <a:pt x="92" y="136"/>
                  </a:lnTo>
                  <a:lnTo>
                    <a:pt x="86" y="138"/>
                  </a:lnTo>
                  <a:lnTo>
                    <a:pt x="80" y="138"/>
                  </a:lnTo>
                  <a:lnTo>
                    <a:pt x="76" y="140"/>
                  </a:lnTo>
                  <a:lnTo>
                    <a:pt x="70" y="140"/>
                  </a:lnTo>
                  <a:lnTo>
                    <a:pt x="64" y="142"/>
                  </a:lnTo>
                  <a:lnTo>
                    <a:pt x="60" y="142"/>
                  </a:lnTo>
                  <a:lnTo>
                    <a:pt x="54" y="142"/>
                  </a:lnTo>
                  <a:lnTo>
                    <a:pt x="50" y="144"/>
                  </a:lnTo>
                  <a:lnTo>
                    <a:pt x="46" y="144"/>
                  </a:lnTo>
                  <a:lnTo>
                    <a:pt x="42" y="144"/>
                  </a:lnTo>
                  <a:lnTo>
                    <a:pt x="38" y="146"/>
                  </a:lnTo>
                  <a:lnTo>
                    <a:pt x="34" y="146"/>
                  </a:lnTo>
                  <a:lnTo>
                    <a:pt x="32" y="146"/>
                  </a:lnTo>
                  <a:lnTo>
                    <a:pt x="24" y="146"/>
                  </a:lnTo>
                  <a:lnTo>
                    <a:pt x="18" y="146"/>
                  </a:lnTo>
                  <a:lnTo>
                    <a:pt x="12" y="146"/>
                  </a:lnTo>
                  <a:lnTo>
                    <a:pt x="10" y="147"/>
                  </a:lnTo>
                  <a:lnTo>
                    <a:pt x="4" y="146"/>
                  </a:lnTo>
                  <a:lnTo>
                    <a:pt x="0" y="142"/>
                  </a:lnTo>
                  <a:lnTo>
                    <a:pt x="0" y="136"/>
                  </a:lnTo>
                  <a:lnTo>
                    <a:pt x="4" y="132"/>
                  </a:lnTo>
                  <a:lnTo>
                    <a:pt x="8" y="124"/>
                  </a:lnTo>
                  <a:lnTo>
                    <a:pt x="16" y="116"/>
                  </a:lnTo>
                  <a:lnTo>
                    <a:pt x="18" y="112"/>
                  </a:lnTo>
                  <a:lnTo>
                    <a:pt x="24" y="108"/>
                  </a:lnTo>
                  <a:lnTo>
                    <a:pt x="28" y="104"/>
                  </a:lnTo>
                  <a:lnTo>
                    <a:pt x="34" y="100"/>
                  </a:lnTo>
                  <a:lnTo>
                    <a:pt x="38" y="96"/>
                  </a:lnTo>
                  <a:lnTo>
                    <a:pt x="44" y="92"/>
                  </a:lnTo>
                  <a:lnTo>
                    <a:pt x="48" y="88"/>
                  </a:lnTo>
                  <a:lnTo>
                    <a:pt x="52" y="84"/>
                  </a:lnTo>
                  <a:lnTo>
                    <a:pt x="56" y="80"/>
                  </a:lnTo>
                  <a:lnTo>
                    <a:pt x="60" y="76"/>
                  </a:lnTo>
                  <a:lnTo>
                    <a:pt x="64" y="74"/>
                  </a:lnTo>
                  <a:lnTo>
                    <a:pt x="70" y="70"/>
                  </a:lnTo>
                  <a:lnTo>
                    <a:pt x="78" y="64"/>
                  </a:lnTo>
                  <a:lnTo>
                    <a:pt x="84" y="60"/>
                  </a:lnTo>
                  <a:lnTo>
                    <a:pt x="86" y="58"/>
                  </a:lnTo>
                  <a:lnTo>
                    <a:pt x="88" y="58"/>
                  </a:lnTo>
                  <a:close/>
                </a:path>
              </a:pathLst>
            </a:custGeom>
            <a:solidFill>
              <a:srgbClr val="006600"/>
            </a:solidFill>
            <a:ln w="9525">
              <a:noFill/>
              <a:round/>
              <a:headEnd/>
              <a:tailEnd/>
            </a:ln>
          </p:spPr>
          <p:txBody>
            <a:bodyPr/>
            <a:lstStyle/>
            <a:p>
              <a:endParaRPr lang="he-IL"/>
            </a:p>
          </p:txBody>
        </p:sp>
        <p:sp>
          <p:nvSpPr>
            <p:cNvPr id="57353" name="Freeform 10"/>
            <p:cNvSpPr>
              <a:spLocks/>
            </p:cNvSpPr>
            <p:nvPr/>
          </p:nvSpPr>
          <p:spPr bwMode="auto">
            <a:xfrm>
              <a:off x="2028" y="1018"/>
              <a:ext cx="106" cy="2052"/>
            </a:xfrm>
            <a:custGeom>
              <a:avLst/>
              <a:gdLst>
                <a:gd name="T0" fmla="*/ 26 w 106"/>
                <a:gd name="T1" fmla="*/ 214 h 2052"/>
                <a:gd name="T2" fmla="*/ 10 w 106"/>
                <a:gd name="T3" fmla="*/ 383 h 2052"/>
                <a:gd name="T4" fmla="*/ 0 w 106"/>
                <a:gd name="T5" fmla="*/ 557 h 2052"/>
                <a:gd name="T6" fmla="*/ 0 w 106"/>
                <a:gd name="T7" fmla="*/ 730 h 2052"/>
                <a:gd name="T8" fmla="*/ 0 w 106"/>
                <a:gd name="T9" fmla="*/ 906 h 2052"/>
                <a:gd name="T10" fmla="*/ 4 w 106"/>
                <a:gd name="T11" fmla="*/ 1079 h 2052"/>
                <a:gd name="T12" fmla="*/ 12 w 106"/>
                <a:gd name="T13" fmla="*/ 1245 h 2052"/>
                <a:gd name="T14" fmla="*/ 22 w 106"/>
                <a:gd name="T15" fmla="*/ 1402 h 2052"/>
                <a:gd name="T16" fmla="*/ 34 w 106"/>
                <a:gd name="T17" fmla="*/ 1550 h 2052"/>
                <a:gd name="T18" fmla="*/ 46 w 106"/>
                <a:gd name="T19" fmla="*/ 1683 h 2052"/>
                <a:gd name="T20" fmla="*/ 60 w 106"/>
                <a:gd name="T21" fmla="*/ 1801 h 2052"/>
                <a:gd name="T22" fmla="*/ 72 w 106"/>
                <a:gd name="T23" fmla="*/ 1897 h 2052"/>
                <a:gd name="T24" fmla="*/ 86 w 106"/>
                <a:gd name="T25" fmla="*/ 1974 h 2052"/>
                <a:gd name="T26" fmla="*/ 94 w 106"/>
                <a:gd name="T27" fmla="*/ 2026 h 2052"/>
                <a:gd name="T28" fmla="*/ 100 w 106"/>
                <a:gd name="T29" fmla="*/ 2050 h 2052"/>
                <a:gd name="T30" fmla="*/ 106 w 106"/>
                <a:gd name="T31" fmla="*/ 2046 h 2052"/>
                <a:gd name="T32" fmla="*/ 106 w 106"/>
                <a:gd name="T33" fmla="*/ 2012 h 2052"/>
                <a:gd name="T34" fmla="*/ 106 w 106"/>
                <a:gd name="T35" fmla="*/ 1967 h 2052"/>
                <a:gd name="T36" fmla="*/ 106 w 106"/>
                <a:gd name="T37" fmla="*/ 1911 h 2052"/>
                <a:gd name="T38" fmla="*/ 102 w 106"/>
                <a:gd name="T39" fmla="*/ 1845 h 2052"/>
                <a:gd name="T40" fmla="*/ 98 w 106"/>
                <a:gd name="T41" fmla="*/ 1769 h 2052"/>
                <a:gd name="T42" fmla="*/ 94 w 106"/>
                <a:gd name="T43" fmla="*/ 1687 h 2052"/>
                <a:gd name="T44" fmla="*/ 92 w 106"/>
                <a:gd name="T45" fmla="*/ 1602 h 2052"/>
                <a:gd name="T46" fmla="*/ 86 w 106"/>
                <a:gd name="T47" fmla="*/ 1512 h 2052"/>
                <a:gd name="T48" fmla="*/ 82 w 106"/>
                <a:gd name="T49" fmla="*/ 1416 h 2052"/>
                <a:gd name="T50" fmla="*/ 78 w 106"/>
                <a:gd name="T51" fmla="*/ 1322 h 2052"/>
                <a:gd name="T52" fmla="*/ 72 w 106"/>
                <a:gd name="T53" fmla="*/ 1227 h 2052"/>
                <a:gd name="T54" fmla="*/ 68 w 106"/>
                <a:gd name="T55" fmla="*/ 1133 h 2052"/>
                <a:gd name="T56" fmla="*/ 66 w 106"/>
                <a:gd name="T57" fmla="*/ 1041 h 2052"/>
                <a:gd name="T58" fmla="*/ 62 w 106"/>
                <a:gd name="T59" fmla="*/ 954 h 2052"/>
                <a:gd name="T60" fmla="*/ 60 w 106"/>
                <a:gd name="T61" fmla="*/ 872 h 2052"/>
                <a:gd name="T62" fmla="*/ 60 w 106"/>
                <a:gd name="T63" fmla="*/ 796 h 2052"/>
                <a:gd name="T64" fmla="*/ 60 w 106"/>
                <a:gd name="T65" fmla="*/ 724 h 2052"/>
                <a:gd name="T66" fmla="*/ 60 w 106"/>
                <a:gd name="T67" fmla="*/ 656 h 2052"/>
                <a:gd name="T68" fmla="*/ 60 w 106"/>
                <a:gd name="T69" fmla="*/ 587 h 2052"/>
                <a:gd name="T70" fmla="*/ 62 w 106"/>
                <a:gd name="T71" fmla="*/ 521 h 2052"/>
                <a:gd name="T72" fmla="*/ 64 w 106"/>
                <a:gd name="T73" fmla="*/ 455 h 2052"/>
                <a:gd name="T74" fmla="*/ 66 w 106"/>
                <a:gd name="T75" fmla="*/ 393 h 2052"/>
                <a:gd name="T76" fmla="*/ 66 w 106"/>
                <a:gd name="T77" fmla="*/ 335 h 2052"/>
                <a:gd name="T78" fmla="*/ 70 w 106"/>
                <a:gd name="T79" fmla="*/ 280 h 2052"/>
                <a:gd name="T80" fmla="*/ 72 w 106"/>
                <a:gd name="T81" fmla="*/ 228 h 2052"/>
                <a:gd name="T82" fmla="*/ 72 w 106"/>
                <a:gd name="T83" fmla="*/ 180 h 2052"/>
                <a:gd name="T84" fmla="*/ 74 w 106"/>
                <a:gd name="T85" fmla="*/ 136 h 2052"/>
                <a:gd name="T86" fmla="*/ 76 w 106"/>
                <a:gd name="T87" fmla="*/ 100 h 2052"/>
                <a:gd name="T88" fmla="*/ 78 w 106"/>
                <a:gd name="T89" fmla="*/ 68 h 2052"/>
                <a:gd name="T90" fmla="*/ 80 w 106"/>
                <a:gd name="T91" fmla="*/ 42 h 2052"/>
                <a:gd name="T92" fmla="*/ 80 w 106"/>
                <a:gd name="T93" fmla="*/ 22 h 2052"/>
                <a:gd name="T94" fmla="*/ 80 w 106"/>
                <a:gd name="T95" fmla="*/ 2 h 2052"/>
                <a:gd name="T96" fmla="*/ 72 w 106"/>
                <a:gd name="T97" fmla="*/ 10 h 2052"/>
                <a:gd name="T98" fmla="*/ 62 w 106"/>
                <a:gd name="T99" fmla="*/ 32 h 2052"/>
                <a:gd name="T100" fmla="*/ 54 w 106"/>
                <a:gd name="T101" fmla="*/ 52 h 2052"/>
                <a:gd name="T102" fmla="*/ 48 w 106"/>
                <a:gd name="T103" fmla="*/ 70 h 2052"/>
                <a:gd name="T104" fmla="*/ 40 w 106"/>
                <a:gd name="T105" fmla="*/ 94 h 20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
                <a:gd name="T160" fmla="*/ 0 h 2052"/>
                <a:gd name="T161" fmla="*/ 106 w 106"/>
                <a:gd name="T162" fmla="*/ 2052 h 20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 h="2052">
                  <a:moveTo>
                    <a:pt x="40" y="96"/>
                  </a:moveTo>
                  <a:lnTo>
                    <a:pt x="34" y="136"/>
                  </a:lnTo>
                  <a:lnTo>
                    <a:pt x="30" y="174"/>
                  </a:lnTo>
                  <a:lnTo>
                    <a:pt x="26" y="214"/>
                  </a:lnTo>
                  <a:lnTo>
                    <a:pt x="20" y="256"/>
                  </a:lnTo>
                  <a:lnTo>
                    <a:pt x="16" y="297"/>
                  </a:lnTo>
                  <a:lnTo>
                    <a:pt x="12" y="339"/>
                  </a:lnTo>
                  <a:lnTo>
                    <a:pt x="10" y="383"/>
                  </a:lnTo>
                  <a:lnTo>
                    <a:pt x="8" y="425"/>
                  </a:lnTo>
                  <a:lnTo>
                    <a:pt x="6" y="469"/>
                  </a:lnTo>
                  <a:lnTo>
                    <a:pt x="2" y="511"/>
                  </a:lnTo>
                  <a:lnTo>
                    <a:pt x="0" y="557"/>
                  </a:lnTo>
                  <a:lnTo>
                    <a:pt x="0" y="599"/>
                  </a:lnTo>
                  <a:lnTo>
                    <a:pt x="0" y="642"/>
                  </a:lnTo>
                  <a:lnTo>
                    <a:pt x="0" y="686"/>
                  </a:lnTo>
                  <a:lnTo>
                    <a:pt x="0" y="730"/>
                  </a:lnTo>
                  <a:lnTo>
                    <a:pt x="0" y="776"/>
                  </a:lnTo>
                  <a:lnTo>
                    <a:pt x="0" y="818"/>
                  </a:lnTo>
                  <a:lnTo>
                    <a:pt x="0" y="862"/>
                  </a:lnTo>
                  <a:lnTo>
                    <a:pt x="0" y="906"/>
                  </a:lnTo>
                  <a:lnTo>
                    <a:pt x="0" y="948"/>
                  </a:lnTo>
                  <a:lnTo>
                    <a:pt x="0" y="991"/>
                  </a:lnTo>
                  <a:lnTo>
                    <a:pt x="2" y="1035"/>
                  </a:lnTo>
                  <a:lnTo>
                    <a:pt x="4" y="1079"/>
                  </a:lnTo>
                  <a:lnTo>
                    <a:pt x="6" y="1119"/>
                  </a:lnTo>
                  <a:lnTo>
                    <a:pt x="8" y="1161"/>
                  </a:lnTo>
                  <a:lnTo>
                    <a:pt x="10" y="1203"/>
                  </a:lnTo>
                  <a:lnTo>
                    <a:pt x="12" y="1245"/>
                  </a:lnTo>
                  <a:lnTo>
                    <a:pt x="14" y="1285"/>
                  </a:lnTo>
                  <a:lnTo>
                    <a:pt x="18" y="1324"/>
                  </a:lnTo>
                  <a:lnTo>
                    <a:pt x="20" y="1364"/>
                  </a:lnTo>
                  <a:lnTo>
                    <a:pt x="22" y="1402"/>
                  </a:lnTo>
                  <a:lnTo>
                    <a:pt x="26" y="1442"/>
                  </a:lnTo>
                  <a:lnTo>
                    <a:pt x="28" y="1478"/>
                  </a:lnTo>
                  <a:lnTo>
                    <a:pt x="32" y="1514"/>
                  </a:lnTo>
                  <a:lnTo>
                    <a:pt x="34" y="1550"/>
                  </a:lnTo>
                  <a:lnTo>
                    <a:pt x="38" y="1586"/>
                  </a:lnTo>
                  <a:lnTo>
                    <a:pt x="40" y="1620"/>
                  </a:lnTo>
                  <a:lnTo>
                    <a:pt x="44" y="1651"/>
                  </a:lnTo>
                  <a:lnTo>
                    <a:pt x="46" y="1683"/>
                  </a:lnTo>
                  <a:lnTo>
                    <a:pt x="52" y="1715"/>
                  </a:lnTo>
                  <a:lnTo>
                    <a:pt x="52" y="1745"/>
                  </a:lnTo>
                  <a:lnTo>
                    <a:pt x="58" y="1773"/>
                  </a:lnTo>
                  <a:lnTo>
                    <a:pt x="60" y="1801"/>
                  </a:lnTo>
                  <a:lnTo>
                    <a:pt x="64" y="1827"/>
                  </a:lnTo>
                  <a:lnTo>
                    <a:pt x="66" y="1851"/>
                  </a:lnTo>
                  <a:lnTo>
                    <a:pt x="70" y="1877"/>
                  </a:lnTo>
                  <a:lnTo>
                    <a:pt x="72" y="1897"/>
                  </a:lnTo>
                  <a:lnTo>
                    <a:pt x="78" y="1921"/>
                  </a:lnTo>
                  <a:lnTo>
                    <a:pt x="80" y="1939"/>
                  </a:lnTo>
                  <a:lnTo>
                    <a:pt x="82" y="1959"/>
                  </a:lnTo>
                  <a:lnTo>
                    <a:pt x="86" y="1974"/>
                  </a:lnTo>
                  <a:lnTo>
                    <a:pt x="88" y="1990"/>
                  </a:lnTo>
                  <a:lnTo>
                    <a:pt x="90" y="2002"/>
                  </a:lnTo>
                  <a:lnTo>
                    <a:pt x="92" y="2016"/>
                  </a:lnTo>
                  <a:lnTo>
                    <a:pt x="94" y="2026"/>
                  </a:lnTo>
                  <a:lnTo>
                    <a:pt x="98" y="2036"/>
                  </a:lnTo>
                  <a:lnTo>
                    <a:pt x="98" y="2042"/>
                  </a:lnTo>
                  <a:lnTo>
                    <a:pt x="100" y="2048"/>
                  </a:lnTo>
                  <a:lnTo>
                    <a:pt x="100" y="2050"/>
                  </a:lnTo>
                  <a:lnTo>
                    <a:pt x="102" y="2052"/>
                  </a:lnTo>
                  <a:lnTo>
                    <a:pt x="104" y="2052"/>
                  </a:lnTo>
                  <a:lnTo>
                    <a:pt x="106" y="2050"/>
                  </a:lnTo>
                  <a:lnTo>
                    <a:pt x="106" y="2046"/>
                  </a:lnTo>
                  <a:lnTo>
                    <a:pt x="106" y="2040"/>
                  </a:lnTo>
                  <a:lnTo>
                    <a:pt x="106" y="2030"/>
                  </a:lnTo>
                  <a:lnTo>
                    <a:pt x="106" y="2022"/>
                  </a:lnTo>
                  <a:lnTo>
                    <a:pt x="106" y="2012"/>
                  </a:lnTo>
                  <a:lnTo>
                    <a:pt x="106" y="2002"/>
                  </a:lnTo>
                  <a:lnTo>
                    <a:pt x="106" y="1990"/>
                  </a:lnTo>
                  <a:lnTo>
                    <a:pt x="106" y="1978"/>
                  </a:lnTo>
                  <a:lnTo>
                    <a:pt x="106" y="1967"/>
                  </a:lnTo>
                  <a:lnTo>
                    <a:pt x="106" y="1955"/>
                  </a:lnTo>
                  <a:lnTo>
                    <a:pt x="106" y="1939"/>
                  </a:lnTo>
                  <a:lnTo>
                    <a:pt x="106" y="1925"/>
                  </a:lnTo>
                  <a:lnTo>
                    <a:pt x="106" y="1911"/>
                  </a:lnTo>
                  <a:lnTo>
                    <a:pt x="106" y="1895"/>
                  </a:lnTo>
                  <a:lnTo>
                    <a:pt x="104" y="1877"/>
                  </a:lnTo>
                  <a:lnTo>
                    <a:pt x="102" y="1861"/>
                  </a:lnTo>
                  <a:lnTo>
                    <a:pt x="102" y="1845"/>
                  </a:lnTo>
                  <a:lnTo>
                    <a:pt x="102" y="1827"/>
                  </a:lnTo>
                  <a:lnTo>
                    <a:pt x="100" y="1807"/>
                  </a:lnTo>
                  <a:lnTo>
                    <a:pt x="100" y="1789"/>
                  </a:lnTo>
                  <a:lnTo>
                    <a:pt x="98" y="1769"/>
                  </a:lnTo>
                  <a:lnTo>
                    <a:pt x="98" y="1751"/>
                  </a:lnTo>
                  <a:lnTo>
                    <a:pt x="98" y="1729"/>
                  </a:lnTo>
                  <a:lnTo>
                    <a:pt x="96" y="1709"/>
                  </a:lnTo>
                  <a:lnTo>
                    <a:pt x="94" y="1687"/>
                  </a:lnTo>
                  <a:lnTo>
                    <a:pt x="94" y="1667"/>
                  </a:lnTo>
                  <a:lnTo>
                    <a:pt x="92" y="1645"/>
                  </a:lnTo>
                  <a:lnTo>
                    <a:pt x="92" y="1626"/>
                  </a:lnTo>
                  <a:lnTo>
                    <a:pt x="92" y="1602"/>
                  </a:lnTo>
                  <a:lnTo>
                    <a:pt x="90" y="1582"/>
                  </a:lnTo>
                  <a:lnTo>
                    <a:pt x="88" y="1558"/>
                  </a:lnTo>
                  <a:lnTo>
                    <a:pt x="88" y="1534"/>
                  </a:lnTo>
                  <a:lnTo>
                    <a:pt x="86" y="1512"/>
                  </a:lnTo>
                  <a:lnTo>
                    <a:pt x="86" y="1488"/>
                  </a:lnTo>
                  <a:lnTo>
                    <a:pt x="84" y="1464"/>
                  </a:lnTo>
                  <a:lnTo>
                    <a:pt x="84" y="1442"/>
                  </a:lnTo>
                  <a:lnTo>
                    <a:pt x="82" y="1416"/>
                  </a:lnTo>
                  <a:lnTo>
                    <a:pt x="80" y="1394"/>
                  </a:lnTo>
                  <a:lnTo>
                    <a:pt x="80" y="1370"/>
                  </a:lnTo>
                  <a:lnTo>
                    <a:pt x="80" y="1346"/>
                  </a:lnTo>
                  <a:lnTo>
                    <a:pt x="78" y="1322"/>
                  </a:lnTo>
                  <a:lnTo>
                    <a:pt x="76" y="1298"/>
                  </a:lnTo>
                  <a:lnTo>
                    <a:pt x="74" y="1275"/>
                  </a:lnTo>
                  <a:lnTo>
                    <a:pt x="74" y="1251"/>
                  </a:lnTo>
                  <a:lnTo>
                    <a:pt x="72" y="1227"/>
                  </a:lnTo>
                  <a:lnTo>
                    <a:pt x="72" y="1205"/>
                  </a:lnTo>
                  <a:lnTo>
                    <a:pt x="70" y="1179"/>
                  </a:lnTo>
                  <a:lnTo>
                    <a:pt x="70" y="1157"/>
                  </a:lnTo>
                  <a:lnTo>
                    <a:pt x="68" y="1133"/>
                  </a:lnTo>
                  <a:lnTo>
                    <a:pt x="68" y="1111"/>
                  </a:lnTo>
                  <a:lnTo>
                    <a:pt x="66" y="1087"/>
                  </a:lnTo>
                  <a:lnTo>
                    <a:pt x="66" y="1065"/>
                  </a:lnTo>
                  <a:lnTo>
                    <a:pt x="66" y="1041"/>
                  </a:lnTo>
                  <a:lnTo>
                    <a:pt x="64" y="1019"/>
                  </a:lnTo>
                  <a:lnTo>
                    <a:pt x="64" y="997"/>
                  </a:lnTo>
                  <a:lnTo>
                    <a:pt x="62" y="975"/>
                  </a:lnTo>
                  <a:lnTo>
                    <a:pt x="62" y="954"/>
                  </a:lnTo>
                  <a:lnTo>
                    <a:pt x="62" y="934"/>
                  </a:lnTo>
                  <a:lnTo>
                    <a:pt x="60" y="912"/>
                  </a:lnTo>
                  <a:lnTo>
                    <a:pt x="60" y="892"/>
                  </a:lnTo>
                  <a:lnTo>
                    <a:pt x="60" y="872"/>
                  </a:lnTo>
                  <a:lnTo>
                    <a:pt x="60" y="854"/>
                  </a:lnTo>
                  <a:lnTo>
                    <a:pt x="60" y="834"/>
                  </a:lnTo>
                  <a:lnTo>
                    <a:pt x="60" y="816"/>
                  </a:lnTo>
                  <a:lnTo>
                    <a:pt x="60" y="796"/>
                  </a:lnTo>
                  <a:lnTo>
                    <a:pt x="60" y="778"/>
                  </a:lnTo>
                  <a:lnTo>
                    <a:pt x="60" y="760"/>
                  </a:lnTo>
                  <a:lnTo>
                    <a:pt x="60" y="742"/>
                  </a:lnTo>
                  <a:lnTo>
                    <a:pt x="60" y="724"/>
                  </a:lnTo>
                  <a:lnTo>
                    <a:pt x="60" y="708"/>
                  </a:lnTo>
                  <a:lnTo>
                    <a:pt x="60" y="690"/>
                  </a:lnTo>
                  <a:lnTo>
                    <a:pt x="60" y="672"/>
                  </a:lnTo>
                  <a:lnTo>
                    <a:pt x="60" y="656"/>
                  </a:lnTo>
                  <a:lnTo>
                    <a:pt x="60" y="638"/>
                  </a:lnTo>
                  <a:lnTo>
                    <a:pt x="60" y="623"/>
                  </a:lnTo>
                  <a:lnTo>
                    <a:pt x="60" y="605"/>
                  </a:lnTo>
                  <a:lnTo>
                    <a:pt x="60" y="587"/>
                  </a:lnTo>
                  <a:lnTo>
                    <a:pt x="60" y="571"/>
                  </a:lnTo>
                  <a:lnTo>
                    <a:pt x="60" y="553"/>
                  </a:lnTo>
                  <a:lnTo>
                    <a:pt x="62" y="537"/>
                  </a:lnTo>
                  <a:lnTo>
                    <a:pt x="62" y="521"/>
                  </a:lnTo>
                  <a:lnTo>
                    <a:pt x="62" y="505"/>
                  </a:lnTo>
                  <a:lnTo>
                    <a:pt x="62" y="487"/>
                  </a:lnTo>
                  <a:lnTo>
                    <a:pt x="62" y="471"/>
                  </a:lnTo>
                  <a:lnTo>
                    <a:pt x="64" y="455"/>
                  </a:lnTo>
                  <a:lnTo>
                    <a:pt x="64" y="439"/>
                  </a:lnTo>
                  <a:lnTo>
                    <a:pt x="64" y="425"/>
                  </a:lnTo>
                  <a:lnTo>
                    <a:pt x="64" y="409"/>
                  </a:lnTo>
                  <a:lnTo>
                    <a:pt x="66" y="393"/>
                  </a:lnTo>
                  <a:lnTo>
                    <a:pt x="66" y="379"/>
                  </a:lnTo>
                  <a:lnTo>
                    <a:pt x="66" y="365"/>
                  </a:lnTo>
                  <a:lnTo>
                    <a:pt x="66" y="349"/>
                  </a:lnTo>
                  <a:lnTo>
                    <a:pt x="66" y="335"/>
                  </a:lnTo>
                  <a:lnTo>
                    <a:pt x="68" y="321"/>
                  </a:lnTo>
                  <a:lnTo>
                    <a:pt x="68" y="307"/>
                  </a:lnTo>
                  <a:lnTo>
                    <a:pt x="68" y="293"/>
                  </a:lnTo>
                  <a:lnTo>
                    <a:pt x="70" y="280"/>
                  </a:lnTo>
                  <a:lnTo>
                    <a:pt x="70" y="268"/>
                  </a:lnTo>
                  <a:lnTo>
                    <a:pt x="70" y="254"/>
                  </a:lnTo>
                  <a:lnTo>
                    <a:pt x="70" y="242"/>
                  </a:lnTo>
                  <a:lnTo>
                    <a:pt x="72" y="228"/>
                  </a:lnTo>
                  <a:lnTo>
                    <a:pt x="72" y="216"/>
                  </a:lnTo>
                  <a:lnTo>
                    <a:pt x="72" y="204"/>
                  </a:lnTo>
                  <a:lnTo>
                    <a:pt x="72" y="192"/>
                  </a:lnTo>
                  <a:lnTo>
                    <a:pt x="72" y="180"/>
                  </a:lnTo>
                  <a:lnTo>
                    <a:pt x="72" y="168"/>
                  </a:lnTo>
                  <a:lnTo>
                    <a:pt x="72" y="158"/>
                  </a:lnTo>
                  <a:lnTo>
                    <a:pt x="74" y="148"/>
                  </a:lnTo>
                  <a:lnTo>
                    <a:pt x="74" y="136"/>
                  </a:lnTo>
                  <a:lnTo>
                    <a:pt x="74" y="128"/>
                  </a:lnTo>
                  <a:lnTo>
                    <a:pt x="74" y="118"/>
                  </a:lnTo>
                  <a:lnTo>
                    <a:pt x="76" y="108"/>
                  </a:lnTo>
                  <a:lnTo>
                    <a:pt x="76" y="100"/>
                  </a:lnTo>
                  <a:lnTo>
                    <a:pt x="78" y="92"/>
                  </a:lnTo>
                  <a:lnTo>
                    <a:pt x="78" y="82"/>
                  </a:lnTo>
                  <a:lnTo>
                    <a:pt x="78" y="76"/>
                  </a:lnTo>
                  <a:lnTo>
                    <a:pt x="78" y="68"/>
                  </a:lnTo>
                  <a:lnTo>
                    <a:pt x="78" y="62"/>
                  </a:lnTo>
                  <a:lnTo>
                    <a:pt x="78" y="54"/>
                  </a:lnTo>
                  <a:lnTo>
                    <a:pt x="80" y="48"/>
                  </a:lnTo>
                  <a:lnTo>
                    <a:pt x="80" y="42"/>
                  </a:lnTo>
                  <a:lnTo>
                    <a:pt x="80" y="36"/>
                  </a:lnTo>
                  <a:lnTo>
                    <a:pt x="80" y="30"/>
                  </a:lnTo>
                  <a:lnTo>
                    <a:pt x="80" y="26"/>
                  </a:lnTo>
                  <a:lnTo>
                    <a:pt x="80" y="22"/>
                  </a:lnTo>
                  <a:lnTo>
                    <a:pt x="80" y="18"/>
                  </a:lnTo>
                  <a:lnTo>
                    <a:pt x="80" y="12"/>
                  </a:lnTo>
                  <a:lnTo>
                    <a:pt x="80" y="10"/>
                  </a:lnTo>
                  <a:lnTo>
                    <a:pt x="80" y="2"/>
                  </a:lnTo>
                  <a:lnTo>
                    <a:pt x="80" y="0"/>
                  </a:lnTo>
                  <a:lnTo>
                    <a:pt x="76" y="2"/>
                  </a:lnTo>
                  <a:lnTo>
                    <a:pt x="74" y="4"/>
                  </a:lnTo>
                  <a:lnTo>
                    <a:pt x="72" y="10"/>
                  </a:lnTo>
                  <a:lnTo>
                    <a:pt x="68" y="18"/>
                  </a:lnTo>
                  <a:lnTo>
                    <a:pt x="66" y="22"/>
                  </a:lnTo>
                  <a:lnTo>
                    <a:pt x="64" y="26"/>
                  </a:lnTo>
                  <a:lnTo>
                    <a:pt x="62" y="32"/>
                  </a:lnTo>
                  <a:lnTo>
                    <a:pt x="60" y="36"/>
                  </a:lnTo>
                  <a:lnTo>
                    <a:pt x="60" y="42"/>
                  </a:lnTo>
                  <a:lnTo>
                    <a:pt x="56" y="46"/>
                  </a:lnTo>
                  <a:lnTo>
                    <a:pt x="54" y="52"/>
                  </a:lnTo>
                  <a:lnTo>
                    <a:pt x="52" y="56"/>
                  </a:lnTo>
                  <a:lnTo>
                    <a:pt x="52" y="62"/>
                  </a:lnTo>
                  <a:lnTo>
                    <a:pt x="50" y="66"/>
                  </a:lnTo>
                  <a:lnTo>
                    <a:pt x="48" y="70"/>
                  </a:lnTo>
                  <a:lnTo>
                    <a:pt x="46" y="76"/>
                  </a:lnTo>
                  <a:lnTo>
                    <a:pt x="44" y="82"/>
                  </a:lnTo>
                  <a:lnTo>
                    <a:pt x="42" y="88"/>
                  </a:lnTo>
                  <a:lnTo>
                    <a:pt x="40" y="94"/>
                  </a:lnTo>
                  <a:lnTo>
                    <a:pt x="40" y="96"/>
                  </a:lnTo>
                  <a:close/>
                </a:path>
              </a:pathLst>
            </a:custGeom>
            <a:solidFill>
              <a:srgbClr val="006600"/>
            </a:solidFill>
            <a:ln w="9525">
              <a:noFill/>
              <a:round/>
              <a:headEnd/>
              <a:tailEnd/>
            </a:ln>
          </p:spPr>
          <p:txBody>
            <a:bodyPr/>
            <a:lstStyle/>
            <a:p>
              <a:endParaRPr lang="he-IL"/>
            </a:p>
          </p:txBody>
        </p:sp>
        <p:sp>
          <p:nvSpPr>
            <p:cNvPr id="57354" name="Freeform 11"/>
            <p:cNvSpPr>
              <a:spLocks/>
            </p:cNvSpPr>
            <p:nvPr/>
          </p:nvSpPr>
          <p:spPr bwMode="auto">
            <a:xfrm>
              <a:off x="2317" y="799"/>
              <a:ext cx="1542" cy="255"/>
            </a:xfrm>
            <a:custGeom>
              <a:avLst/>
              <a:gdLst>
                <a:gd name="T0" fmla="*/ 200 w 1542"/>
                <a:gd name="T1" fmla="*/ 48 h 255"/>
                <a:gd name="T2" fmla="*/ 306 w 1542"/>
                <a:gd name="T3" fmla="*/ 14 h 255"/>
                <a:gd name="T4" fmla="*/ 397 w 1542"/>
                <a:gd name="T5" fmla="*/ 2 h 255"/>
                <a:gd name="T6" fmla="*/ 479 w 1542"/>
                <a:gd name="T7" fmla="*/ 4 h 255"/>
                <a:gd name="T8" fmla="*/ 553 w 1542"/>
                <a:gd name="T9" fmla="*/ 20 h 255"/>
                <a:gd name="T10" fmla="*/ 617 w 1542"/>
                <a:gd name="T11" fmla="*/ 44 h 255"/>
                <a:gd name="T12" fmla="*/ 679 w 1542"/>
                <a:gd name="T13" fmla="*/ 78 h 255"/>
                <a:gd name="T14" fmla="*/ 734 w 1542"/>
                <a:gd name="T15" fmla="*/ 110 h 255"/>
                <a:gd name="T16" fmla="*/ 790 w 1542"/>
                <a:gd name="T17" fmla="*/ 144 h 255"/>
                <a:gd name="T18" fmla="*/ 846 w 1542"/>
                <a:gd name="T19" fmla="*/ 169 h 255"/>
                <a:gd name="T20" fmla="*/ 896 w 1542"/>
                <a:gd name="T21" fmla="*/ 189 h 255"/>
                <a:gd name="T22" fmla="*/ 946 w 1542"/>
                <a:gd name="T23" fmla="*/ 199 h 255"/>
                <a:gd name="T24" fmla="*/ 992 w 1542"/>
                <a:gd name="T25" fmla="*/ 203 h 255"/>
                <a:gd name="T26" fmla="*/ 1040 w 1542"/>
                <a:gd name="T27" fmla="*/ 203 h 255"/>
                <a:gd name="T28" fmla="*/ 1088 w 1542"/>
                <a:gd name="T29" fmla="*/ 197 h 255"/>
                <a:gd name="T30" fmla="*/ 1135 w 1542"/>
                <a:gd name="T31" fmla="*/ 187 h 255"/>
                <a:gd name="T32" fmla="*/ 1183 w 1542"/>
                <a:gd name="T33" fmla="*/ 171 h 255"/>
                <a:gd name="T34" fmla="*/ 1237 w 1542"/>
                <a:gd name="T35" fmla="*/ 156 h 255"/>
                <a:gd name="T36" fmla="*/ 1291 w 1542"/>
                <a:gd name="T37" fmla="*/ 138 h 255"/>
                <a:gd name="T38" fmla="*/ 1345 w 1542"/>
                <a:gd name="T39" fmla="*/ 124 h 255"/>
                <a:gd name="T40" fmla="*/ 1395 w 1542"/>
                <a:gd name="T41" fmla="*/ 114 h 255"/>
                <a:gd name="T42" fmla="*/ 1441 w 1542"/>
                <a:gd name="T43" fmla="*/ 108 h 255"/>
                <a:gd name="T44" fmla="*/ 1481 w 1542"/>
                <a:gd name="T45" fmla="*/ 104 h 255"/>
                <a:gd name="T46" fmla="*/ 1509 w 1542"/>
                <a:gd name="T47" fmla="*/ 102 h 255"/>
                <a:gd name="T48" fmla="*/ 1542 w 1542"/>
                <a:gd name="T49" fmla="*/ 104 h 255"/>
                <a:gd name="T50" fmla="*/ 1515 w 1542"/>
                <a:gd name="T51" fmla="*/ 106 h 255"/>
                <a:gd name="T52" fmla="*/ 1475 w 1542"/>
                <a:gd name="T53" fmla="*/ 120 h 255"/>
                <a:gd name="T54" fmla="*/ 1419 w 1542"/>
                <a:gd name="T55" fmla="*/ 142 h 255"/>
                <a:gd name="T56" fmla="*/ 1355 w 1542"/>
                <a:gd name="T57" fmla="*/ 168 h 255"/>
                <a:gd name="T58" fmla="*/ 1281 w 1542"/>
                <a:gd name="T59" fmla="*/ 195 h 255"/>
                <a:gd name="T60" fmla="*/ 1203 w 1542"/>
                <a:gd name="T61" fmla="*/ 221 h 255"/>
                <a:gd name="T62" fmla="*/ 1125 w 1542"/>
                <a:gd name="T63" fmla="*/ 241 h 255"/>
                <a:gd name="T64" fmla="*/ 1052 w 1542"/>
                <a:gd name="T65" fmla="*/ 253 h 255"/>
                <a:gd name="T66" fmla="*/ 986 w 1542"/>
                <a:gd name="T67" fmla="*/ 255 h 255"/>
                <a:gd name="T68" fmla="*/ 932 w 1542"/>
                <a:gd name="T69" fmla="*/ 241 h 255"/>
                <a:gd name="T70" fmla="*/ 886 w 1542"/>
                <a:gd name="T71" fmla="*/ 231 h 255"/>
                <a:gd name="T72" fmla="*/ 854 w 1542"/>
                <a:gd name="T73" fmla="*/ 221 h 255"/>
                <a:gd name="T74" fmla="*/ 820 w 1542"/>
                <a:gd name="T75" fmla="*/ 209 h 255"/>
                <a:gd name="T76" fmla="*/ 770 w 1542"/>
                <a:gd name="T77" fmla="*/ 185 h 255"/>
                <a:gd name="T78" fmla="*/ 726 w 1542"/>
                <a:gd name="T79" fmla="*/ 164 h 255"/>
                <a:gd name="T80" fmla="*/ 693 w 1542"/>
                <a:gd name="T81" fmla="*/ 144 h 255"/>
                <a:gd name="T82" fmla="*/ 651 w 1542"/>
                <a:gd name="T83" fmla="*/ 122 h 255"/>
                <a:gd name="T84" fmla="*/ 603 w 1542"/>
                <a:gd name="T85" fmla="*/ 102 h 255"/>
                <a:gd name="T86" fmla="*/ 549 w 1542"/>
                <a:gd name="T87" fmla="*/ 84 h 255"/>
                <a:gd name="T88" fmla="*/ 493 w 1542"/>
                <a:gd name="T89" fmla="*/ 74 h 255"/>
                <a:gd name="T90" fmla="*/ 437 w 1542"/>
                <a:gd name="T91" fmla="*/ 66 h 255"/>
                <a:gd name="T92" fmla="*/ 381 w 1542"/>
                <a:gd name="T93" fmla="*/ 64 h 255"/>
                <a:gd name="T94" fmla="*/ 325 w 1542"/>
                <a:gd name="T95" fmla="*/ 66 h 255"/>
                <a:gd name="T96" fmla="*/ 272 w 1542"/>
                <a:gd name="T97" fmla="*/ 72 h 255"/>
                <a:gd name="T98" fmla="*/ 224 w 1542"/>
                <a:gd name="T99" fmla="*/ 84 h 255"/>
                <a:gd name="T100" fmla="*/ 178 w 1542"/>
                <a:gd name="T101" fmla="*/ 98 h 255"/>
                <a:gd name="T102" fmla="*/ 136 w 1542"/>
                <a:gd name="T103" fmla="*/ 114 h 255"/>
                <a:gd name="T104" fmla="*/ 102 w 1542"/>
                <a:gd name="T105" fmla="*/ 126 h 255"/>
                <a:gd name="T106" fmla="*/ 68 w 1542"/>
                <a:gd name="T107" fmla="*/ 142 h 255"/>
                <a:gd name="T108" fmla="*/ 28 w 1542"/>
                <a:gd name="T109" fmla="*/ 160 h 2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2"/>
                <a:gd name="T166" fmla="*/ 0 h 255"/>
                <a:gd name="T167" fmla="*/ 1542 w 1542"/>
                <a:gd name="T168" fmla="*/ 255 h 2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2" h="255">
                  <a:moveTo>
                    <a:pt x="96" y="96"/>
                  </a:moveTo>
                  <a:lnTo>
                    <a:pt x="114" y="86"/>
                  </a:lnTo>
                  <a:lnTo>
                    <a:pt x="132" y="78"/>
                  </a:lnTo>
                  <a:lnTo>
                    <a:pt x="148" y="70"/>
                  </a:lnTo>
                  <a:lnTo>
                    <a:pt x="166" y="62"/>
                  </a:lnTo>
                  <a:lnTo>
                    <a:pt x="182" y="54"/>
                  </a:lnTo>
                  <a:lnTo>
                    <a:pt x="200" y="48"/>
                  </a:lnTo>
                  <a:lnTo>
                    <a:pt x="214" y="42"/>
                  </a:lnTo>
                  <a:lnTo>
                    <a:pt x="232" y="38"/>
                  </a:lnTo>
                  <a:lnTo>
                    <a:pt x="246" y="30"/>
                  </a:lnTo>
                  <a:lnTo>
                    <a:pt x="262" y="26"/>
                  </a:lnTo>
                  <a:lnTo>
                    <a:pt x="276" y="22"/>
                  </a:lnTo>
                  <a:lnTo>
                    <a:pt x="292" y="18"/>
                  </a:lnTo>
                  <a:lnTo>
                    <a:pt x="306" y="14"/>
                  </a:lnTo>
                  <a:lnTo>
                    <a:pt x="319" y="10"/>
                  </a:lnTo>
                  <a:lnTo>
                    <a:pt x="331" y="10"/>
                  </a:lnTo>
                  <a:lnTo>
                    <a:pt x="347" y="8"/>
                  </a:lnTo>
                  <a:lnTo>
                    <a:pt x="359" y="4"/>
                  </a:lnTo>
                  <a:lnTo>
                    <a:pt x="373" y="4"/>
                  </a:lnTo>
                  <a:lnTo>
                    <a:pt x="385" y="2"/>
                  </a:lnTo>
                  <a:lnTo>
                    <a:pt x="397" y="2"/>
                  </a:lnTo>
                  <a:lnTo>
                    <a:pt x="411" y="0"/>
                  </a:lnTo>
                  <a:lnTo>
                    <a:pt x="423" y="0"/>
                  </a:lnTo>
                  <a:lnTo>
                    <a:pt x="435" y="0"/>
                  </a:lnTo>
                  <a:lnTo>
                    <a:pt x="447" y="2"/>
                  </a:lnTo>
                  <a:lnTo>
                    <a:pt x="457" y="2"/>
                  </a:lnTo>
                  <a:lnTo>
                    <a:pt x="469" y="4"/>
                  </a:lnTo>
                  <a:lnTo>
                    <a:pt x="479" y="4"/>
                  </a:lnTo>
                  <a:lnTo>
                    <a:pt x="491" y="6"/>
                  </a:lnTo>
                  <a:lnTo>
                    <a:pt x="503" y="8"/>
                  </a:lnTo>
                  <a:lnTo>
                    <a:pt x="513" y="10"/>
                  </a:lnTo>
                  <a:lnTo>
                    <a:pt x="523" y="12"/>
                  </a:lnTo>
                  <a:lnTo>
                    <a:pt x="533" y="16"/>
                  </a:lnTo>
                  <a:lnTo>
                    <a:pt x="543" y="18"/>
                  </a:lnTo>
                  <a:lnTo>
                    <a:pt x="553" y="20"/>
                  </a:lnTo>
                  <a:lnTo>
                    <a:pt x="563" y="24"/>
                  </a:lnTo>
                  <a:lnTo>
                    <a:pt x="573" y="26"/>
                  </a:lnTo>
                  <a:lnTo>
                    <a:pt x="583" y="30"/>
                  </a:lnTo>
                  <a:lnTo>
                    <a:pt x="591" y="32"/>
                  </a:lnTo>
                  <a:lnTo>
                    <a:pt x="601" y="38"/>
                  </a:lnTo>
                  <a:lnTo>
                    <a:pt x="609" y="42"/>
                  </a:lnTo>
                  <a:lnTo>
                    <a:pt x="617" y="44"/>
                  </a:lnTo>
                  <a:lnTo>
                    <a:pt x="627" y="50"/>
                  </a:lnTo>
                  <a:lnTo>
                    <a:pt x="635" y="52"/>
                  </a:lnTo>
                  <a:lnTo>
                    <a:pt x="645" y="58"/>
                  </a:lnTo>
                  <a:lnTo>
                    <a:pt x="653" y="62"/>
                  </a:lnTo>
                  <a:lnTo>
                    <a:pt x="663" y="66"/>
                  </a:lnTo>
                  <a:lnTo>
                    <a:pt x="669" y="70"/>
                  </a:lnTo>
                  <a:lnTo>
                    <a:pt x="679" y="78"/>
                  </a:lnTo>
                  <a:lnTo>
                    <a:pt x="687" y="82"/>
                  </a:lnTo>
                  <a:lnTo>
                    <a:pt x="695" y="86"/>
                  </a:lnTo>
                  <a:lnTo>
                    <a:pt x="701" y="90"/>
                  </a:lnTo>
                  <a:lnTo>
                    <a:pt x="711" y="96"/>
                  </a:lnTo>
                  <a:lnTo>
                    <a:pt x="718" y="100"/>
                  </a:lnTo>
                  <a:lnTo>
                    <a:pt x="726" y="104"/>
                  </a:lnTo>
                  <a:lnTo>
                    <a:pt x="734" y="110"/>
                  </a:lnTo>
                  <a:lnTo>
                    <a:pt x="742" y="114"/>
                  </a:lnTo>
                  <a:lnTo>
                    <a:pt x="750" y="120"/>
                  </a:lnTo>
                  <a:lnTo>
                    <a:pt x="758" y="124"/>
                  </a:lnTo>
                  <a:lnTo>
                    <a:pt x="766" y="128"/>
                  </a:lnTo>
                  <a:lnTo>
                    <a:pt x="774" y="134"/>
                  </a:lnTo>
                  <a:lnTo>
                    <a:pt x="782" y="138"/>
                  </a:lnTo>
                  <a:lnTo>
                    <a:pt x="790" y="144"/>
                  </a:lnTo>
                  <a:lnTo>
                    <a:pt x="798" y="148"/>
                  </a:lnTo>
                  <a:lnTo>
                    <a:pt x="806" y="152"/>
                  </a:lnTo>
                  <a:lnTo>
                    <a:pt x="814" y="156"/>
                  </a:lnTo>
                  <a:lnTo>
                    <a:pt x="822" y="158"/>
                  </a:lnTo>
                  <a:lnTo>
                    <a:pt x="830" y="164"/>
                  </a:lnTo>
                  <a:lnTo>
                    <a:pt x="838" y="166"/>
                  </a:lnTo>
                  <a:lnTo>
                    <a:pt x="846" y="169"/>
                  </a:lnTo>
                  <a:lnTo>
                    <a:pt x="854" y="171"/>
                  </a:lnTo>
                  <a:lnTo>
                    <a:pt x="860" y="175"/>
                  </a:lnTo>
                  <a:lnTo>
                    <a:pt x="866" y="179"/>
                  </a:lnTo>
                  <a:lnTo>
                    <a:pt x="874" y="181"/>
                  </a:lnTo>
                  <a:lnTo>
                    <a:pt x="882" y="183"/>
                  </a:lnTo>
                  <a:lnTo>
                    <a:pt x="888" y="185"/>
                  </a:lnTo>
                  <a:lnTo>
                    <a:pt x="896" y="189"/>
                  </a:lnTo>
                  <a:lnTo>
                    <a:pt x="904" y="189"/>
                  </a:lnTo>
                  <a:lnTo>
                    <a:pt x="912" y="193"/>
                  </a:lnTo>
                  <a:lnTo>
                    <a:pt x="918" y="195"/>
                  </a:lnTo>
                  <a:lnTo>
                    <a:pt x="926" y="195"/>
                  </a:lnTo>
                  <a:lnTo>
                    <a:pt x="932" y="197"/>
                  </a:lnTo>
                  <a:lnTo>
                    <a:pt x="940" y="199"/>
                  </a:lnTo>
                  <a:lnTo>
                    <a:pt x="946" y="199"/>
                  </a:lnTo>
                  <a:lnTo>
                    <a:pt x="952" y="201"/>
                  </a:lnTo>
                  <a:lnTo>
                    <a:pt x="958" y="201"/>
                  </a:lnTo>
                  <a:lnTo>
                    <a:pt x="966" y="201"/>
                  </a:lnTo>
                  <a:lnTo>
                    <a:pt x="972" y="203"/>
                  </a:lnTo>
                  <a:lnTo>
                    <a:pt x="980" y="203"/>
                  </a:lnTo>
                  <a:lnTo>
                    <a:pt x="986" y="203"/>
                  </a:lnTo>
                  <a:lnTo>
                    <a:pt x="992" y="203"/>
                  </a:lnTo>
                  <a:lnTo>
                    <a:pt x="1000" y="203"/>
                  </a:lnTo>
                  <a:lnTo>
                    <a:pt x="1006" y="205"/>
                  </a:lnTo>
                  <a:lnTo>
                    <a:pt x="1014" y="205"/>
                  </a:lnTo>
                  <a:lnTo>
                    <a:pt x="1020" y="205"/>
                  </a:lnTo>
                  <a:lnTo>
                    <a:pt x="1028" y="205"/>
                  </a:lnTo>
                  <a:lnTo>
                    <a:pt x="1034" y="205"/>
                  </a:lnTo>
                  <a:lnTo>
                    <a:pt x="1040" y="203"/>
                  </a:lnTo>
                  <a:lnTo>
                    <a:pt x="1046" y="201"/>
                  </a:lnTo>
                  <a:lnTo>
                    <a:pt x="1052" y="201"/>
                  </a:lnTo>
                  <a:lnTo>
                    <a:pt x="1060" y="201"/>
                  </a:lnTo>
                  <a:lnTo>
                    <a:pt x="1066" y="199"/>
                  </a:lnTo>
                  <a:lnTo>
                    <a:pt x="1074" y="199"/>
                  </a:lnTo>
                  <a:lnTo>
                    <a:pt x="1080" y="197"/>
                  </a:lnTo>
                  <a:lnTo>
                    <a:pt x="1088" y="197"/>
                  </a:lnTo>
                  <a:lnTo>
                    <a:pt x="1094" y="195"/>
                  </a:lnTo>
                  <a:lnTo>
                    <a:pt x="1100" y="195"/>
                  </a:lnTo>
                  <a:lnTo>
                    <a:pt x="1108" y="193"/>
                  </a:lnTo>
                  <a:lnTo>
                    <a:pt x="1114" y="191"/>
                  </a:lnTo>
                  <a:lnTo>
                    <a:pt x="1121" y="189"/>
                  </a:lnTo>
                  <a:lnTo>
                    <a:pt x="1127" y="189"/>
                  </a:lnTo>
                  <a:lnTo>
                    <a:pt x="1135" y="187"/>
                  </a:lnTo>
                  <a:lnTo>
                    <a:pt x="1143" y="185"/>
                  </a:lnTo>
                  <a:lnTo>
                    <a:pt x="1149" y="181"/>
                  </a:lnTo>
                  <a:lnTo>
                    <a:pt x="1157" y="181"/>
                  </a:lnTo>
                  <a:lnTo>
                    <a:pt x="1163" y="177"/>
                  </a:lnTo>
                  <a:lnTo>
                    <a:pt x="1169" y="175"/>
                  </a:lnTo>
                  <a:lnTo>
                    <a:pt x="1177" y="175"/>
                  </a:lnTo>
                  <a:lnTo>
                    <a:pt x="1183" y="171"/>
                  </a:lnTo>
                  <a:lnTo>
                    <a:pt x="1191" y="169"/>
                  </a:lnTo>
                  <a:lnTo>
                    <a:pt x="1199" y="168"/>
                  </a:lnTo>
                  <a:lnTo>
                    <a:pt x="1207" y="164"/>
                  </a:lnTo>
                  <a:lnTo>
                    <a:pt x="1215" y="164"/>
                  </a:lnTo>
                  <a:lnTo>
                    <a:pt x="1221" y="160"/>
                  </a:lnTo>
                  <a:lnTo>
                    <a:pt x="1229" y="158"/>
                  </a:lnTo>
                  <a:lnTo>
                    <a:pt x="1237" y="156"/>
                  </a:lnTo>
                  <a:lnTo>
                    <a:pt x="1245" y="154"/>
                  </a:lnTo>
                  <a:lnTo>
                    <a:pt x="1253" y="150"/>
                  </a:lnTo>
                  <a:lnTo>
                    <a:pt x="1261" y="150"/>
                  </a:lnTo>
                  <a:lnTo>
                    <a:pt x="1269" y="146"/>
                  </a:lnTo>
                  <a:lnTo>
                    <a:pt x="1275" y="144"/>
                  </a:lnTo>
                  <a:lnTo>
                    <a:pt x="1283" y="140"/>
                  </a:lnTo>
                  <a:lnTo>
                    <a:pt x="1291" y="138"/>
                  </a:lnTo>
                  <a:lnTo>
                    <a:pt x="1299" y="136"/>
                  </a:lnTo>
                  <a:lnTo>
                    <a:pt x="1307" y="134"/>
                  </a:lnTo>
                  <a:lnTo>
                    <a:pt x="1315" y="130"/>
                  </a:lnTo>
                  <a:lnTo>
                    <a:pt x="1323" y="130"/>
                  </a:lnTo>
                  <a:lnTo>
                    <a:pt x="1329" y="128"/>
                  </a:lnTo>
                  <a:lnTo>
                    <a:pt x="1337" y="126"/>
                  </a:lnTo>
                  <a:lnTo>
                    <a:pt x="1345" y="124"/>
                  </a:lnTo>
                  <a:lnTo>
                    <a:pt x="1353" y="124"/>
                  </a:lnTo>
                  <a:lnTo>
                    <a:pt x="1359" y="120"/>
                  </a:lnTo>
                  <a:lnTo>
                    <a:pt x="1367" y="120"/>
                  </a:lnTo>
                  <a:lnTo>
                    <a:pt x="1375" y="118"/>
                  </a:lnTo>
                  <a:lnTo>
                    <a:pt x="1381" y="118"/>
                  </a:lnTo>
                  <a:lnTo>
                    <a:pt x="1389" y="116"/>
                  </a:lnTo>
                  <a:lnTo>
                    <a:pt x="1395" y="114"/>
                  </a:lnTo>
                  <a:lnTo>
                    <a:pt x="1401" y="114"/>
                  </a:lnTo>
                  <a:lnTo>
                    <a:pt x="1409" y="112"/>
                  </a:lnTo>
                  <a:lnTo>
                    <a:pt x="1415" y="110"/>
                  </a:lnTo>
                  <a:lnTo>
                    <a:pt x="1421" y="110"/>
                  </a:lnTo>
                  <a:lnTo>
                    <a:pt x="1429" y="110"/>
                  </a:lnTo>
                  <a:lnTo>
                    <a:pt x="1435" y="110"/>
                  </a:lnTo>
                  <a:lnTo>
                    <a:pt x="1441" y="108"/>
                  </a:lnTo>
                  <a:lnTo>
                    <a:pt x="1447" y="108"/>
                  </a:lnTo>
                  <a:lnTo>
                    <a:pt x="1451" y="106"/>
                  </a:lnTo>
                  <a:lnTo>
                    <a:pt x="1457" y="106"/>
                  </a:lnTo>
                  <a:lnTo>
                    <a:pt x="1463" y="106"/>
                  </a:lnTo>
                  <a:lnTo>
                    <a:pt x="1467" y="104"/>
                  </a:lnTo>
                  <a:lnTo>
                    <a:pt x="1475" y="104"/>
                  </a:lnTo>
                  <a:lnTo>
                    <a:pt x="1481" y="104"/>
                  </a:lnTo>
                  <a:lnTo>
                    <a:pt x="1483" y="104"/>
                  </a:lnTo>
                  <a:lnTo>
                    <a:pt x="1487" y="104"/>
                  </a:lnTo>
                  <a:lnTo>
                    <a:pt x="1493" y="102"/>
                  </a:lnTo>
                  <a:lnTo>
                    <a:pt x="1497" y="102"/>
                  </a:lnTo>
                  <a:lnTo>
                    <a:pt x="1501" y="102"/>
                  </a:lnTo>
                  <a:lnTo>
                    <a:pt x="1507" y="102"/>
                  </a:lnTo>
                  <a:lnTo>
                    <a:pt x="1509" y="102"/>
                  </a:lnTo>
                  <a:lnTo>
                    <a:pt x="1515" y="102"/>
                  </a:lnTo>
                  <a:lnTo>
                    <a:pt x="1521" y="102"/>
                  </a:lnTo>
                  <a:lnTo>
                    <a:pt x="1526" y="102"/>
                  </a:lnTo>
                  <a:lnTo>
                    <a:pt x="1530" y="102"/>
                  </a:lnTo>
                  <a:lnTo>
                    <a:pt x="1534" y="102"/>
                  </a:lnTo>
                  <a:lnTo>
                    <a:pt x="1540" y="102"/>
                  </a:lnTo>
                  <a:lnTo>
                    <a:pt x="1542" y="104"/>
                  </a:lnTo>
                  <a:lnTo>
                    <a:pt x="1540" y="104"/>
                  </a:lnTo>
                  <a:lnTo>
                    <a:pt x="1536" y="104"/>
                  </a:lnTo>
                  <a:lnTo>
                    <a:pt x="1532" y="104"/>
                  </a:lnTo>
                  <a:lnTo>
                    <a:pt x="1526" y="104"/>
                  </a:lnTo>
                  <a:lnTo>
                    <a:pt x="1521" y="106"/>
                  </a:lnTo>
                  <a:lnTo>
                    <a:pt x="1515" y="106"/>
                  </a:lnTo>
                  <a:lnTo>
                    <a:pt x="1511" y="108"/>
                  </a:lnTo>
                  <a:lnTo>
                    <a:pt x="1505" y="110"/>
                  </a:lnTo>
                  <a:lnTo>
                    <a:pt x="1501" y="112"/>
                  </a:lnTo>
                  <a:lnTo>
                    <a:pt x="1495" y="114"/>
                  </a:lnTo>
                  <a:lnTo>
                    <a:pt x="1487" y="116"/>
                  </a:lnTo>
                  <a:lnTo>
                    <a:pt x="1481" y="118"/>
                  </a:lnTo>
                  <a:lnTo>
                    <a:pt x="1475" y="120"/>
                  </a:lnTo>
                  <a:lnTo>
                    <a:pt x="1467" y="122"/>
                  </a:lnTo>
                  <a:lnTo>
                    <a:pt x="1461" y="126"/>
                  </a:lnTo>
                  <a:lnTo>
                    <a:pt x="1453" y="128"/>
                  </a:lnTo>
                  <a:lnTo>
                    <a:pt x="1445" y="132"/>
                  </a:lnTo>
                  <a:lnTo>
                    <a:pt x="1437" y="134"/>
                  </a:lnTo>
                  <a:lnTo>
                    <a:pt x="1429" y="138"/>
                  </a:lnTo>
                  <a:lnTo>
                    <a:pt x="1419" y="142"/>
                  </a:lnTo>
                  <a:lnTo>
                    <a:pt x="1411" y="144"/>
                  </a:lnTo>
                  <a:lnTo>
                    <a:pt x="1401" y="148"/>
                  </a:lnTo>
                  <a:lnTo>
                    <a:pt x="1393" y="152"/>
                  </a:lnTo>
                  <a:lnTo>
                    <a:pt x="1383" y="156"/>
                  </a:lnTo>
                  <a:lnTo>
                    <a:pt x="1375" y="160"/>
                  </a:lnTo>
                  <a:lnTo>
                    <a:pt x="1363" y="164"/>
                  </a:lnTo>
                  <a:lnTo>
                    <a:pt x="1355" y="168"/>
                  </a:lnTo>
                  <a:lnTo>
                    <a:pt x="1343" y="169"/>
                  </a:lnTo>
                  <a:lnTo>
                    <a:pt x="1335" y="175"/>
                  </a:lnTo>
                  <a:lnTo>
                    <a:pt x="1323" y="179"/>
                  </a:lnTo>
                  <a:lnTo>
                    <a:pt x="1313" y="181"/>
                  </a:lnTo>
                  <a:lnTo>
                    <a:pt x="1303" y="187"/>
                  </a:lnTo>
                  <a:lnTo>
                    <a:pt x="1291" y="191"/>
                  </a:lnTo>
                  <a:lnTo>
                    <a:pt x="1281" y="195"/>
                  </a:lnTo>
                  <a:lnTo>
                    <a:pt x="1269" y="197"/>
                  </a:lnTo>
                  <a:lnTo>
                    <a:pt x="1257" y="201"/>
                  </a:lnTo>
                  <a:lnTo>
                    <a:pt x="1247" y="205"/>
                  </a:lnTo>
                  <a:lnTo>
                    <a:pt x="1237" y="209"/>
                  </a:lnTo>
                  <a:lnTo>
                    <a:pt x="1225" y="213"/>
                  </a:lnTo>
                  <a:lnTo>
                    <a:pt x="1215" y="215"/>
                  </a:lnTo>
                  <a:lnTo>
                    <a:pt x="1203" y="221"/>
                  </a:lnTo>
                  <a:lnTo>
                    <a:pt x="1191" y="223"/>
                  </a:lnTo>
                  <a:lnTo>
                    <a:pt x="1181" y="227"/>
                  </a:lnTo>
                  <a:lnTo>
                    <a:pt x="1169" y="229"/>
                  </a:lnTo>
                  <a:lnTo>
                    <a:pt x="1157" y="233"/>
                  </a:lnTo>
                  <a:lnTo>
                    <a:pt x="1147" y="235"/>
                  </a:lnTo>
                  <a:lnTo>
                    <a:pt x="1137" y="239"/>
                  </a:lnTo>
                  <a:lnTo>
                    <a:pt x="1125" y="241"/>
                  </a:lnTo>
                  <a:lnTo>
                    <a:pt x="1116" y="243"/>
                  </a:lnTo>
                  <a:lnTo>
                    <a:pt x="1104" y="245"/>
                  </a:lnTo>
                  <a:lnTo>
                    <a:pt x="1094" y="247"/>
                  </a:lnTo>
                  <a:lnTo>
                    <a:pt x="1084" y="249"/>
                  </a:lnTo>
                  <a:lnTo>
                    <a:pt x="1072" y="249"/>
                  </a:lnTo>
                  <a:lnTo>
                    <a:pt x="1062" y="251"/>
                  </a:lnTo>
                  <a:lnTo>
                    <a:pt x="1052" y="253"/>
                  </a:lnTo>
                  <a:lnTo>
                    <a:pt x="1042" y="253"/>
                  </a:lnTo>
                  <a:lnTo>
                    <a:pt x="1032" y="255"/>
                  </a:lnTo>
                  <a:lnTo>
                    <a:pt x="1024" y="255"/>
                  </a:lnTo>
                  <a:lnTo>
                    <a:pt x="1012" y="255"/>
                  </a:lnTo>
                  <a:lnTo>
                    <a:pt x="1004" y="255"/>
                  </a:lnTo>
                  <a:lnTo>
                    <a:pt x="996" y="255"/>
                  </a:lnTo>
                  <a:lnTo>
                    <a:pt x="986" y="255"/>
                  </a:lnTo>
                  <a:lnTo>
                    <a:pt x="978" y="253"/>
                  </a:lnTo>
                  <a:lnTo>
                    <a:pt x="970" y="251"/>
                  </a:lnTo>
                  <a:lnTo>
                    <a:pt x="962" y="251"/>
                  </a:lnTo>
                  <a:lnTo>
                    <a:pt x="954" y="249"/>
                  </a:lnTo>
                  <a:lnTo>
                    <a:pt x="946" y="247"/>
                  </a:lnTo>
                  <a:lnTo>
                    <a:pt x="940" y="243"/>
                  </a:lnTo>
                  <a:lnTo>
                    <a:pt x="932" y="241"/>
                  </a:lnTo>
                  <a:lnTo>
                    <a:pt x="926" y="241"/>
                  </a:lnTo>
                  <a:lnTo>
                    <a:pt x="918" y="239"/>
                  </a:lnTo>
                  <a:lnTo>
                    <a:pt x="912" y="237"/>
                  </a:lnTo>
                  <a:lnTo>
                    <a:pt x="906" y="235"/>
                  </a:lnTo>
                  <a:lnTo>
                    <a:pt x="900" y="235"/>
                  </a:lnTo>
                  <a:lnTo>
                    <a:pt x="892" y="233"/>
                  </a:lnTo>
                  <a:lnTo>
                    <a:pt x="886" y="231"/>
                  </a:lnTo>
                  <a:lnTo>
                    <a:pt x="882" y="229"/>
                  </a:lnTo>
                  <a:lnTo>
                    <a:pt x="878" y="229"/>
                  </a:lnTo>
                  <a:lnTo>
                    <a:pt x="872" y="227"/>
                  </a:lnTo>
                  <a:lnTo>
                    <a:pt x="866" y="225"/>
                  </a:lnTo>
                  <a:lnTo>
                    <a:pt x="862" y="223"/>
                  </a:lnTo>
                  <a:lnTo>
                    <a:pt x="858" y="221"/>
                  </a:lnTo>
                  <a:lnTo>
                    <a:pt x="854" y="221"/>
                  </a:lnTo>
                  <a:lnTo>
                    <a:pt x="848" y="219"/>
                  </a:lnTo>
                  <a:lnTo>
                    <a:pt x="844" y="217"/>
                  </a:lnTo>
                  <a:lnTo>
                    <a:pt x="840" y="215"/>
                  </a:lnTo>
                  <a:lnTo>
                    <a:pt x="834" y="215"/>
                  </a:lnTo>
                  <a:lnTo>
                    <a:pt x="832" y="213"/>
                  </a:lnTo>
                  <a:lnTo>
                    <a:pt x="828" y="211"/>
                  </a:lnTo>
                  <a:lnTo>
                    <a:pt x="820" y="209"/>
                  </a:lnTo>
                  <a:lnTo>
                    <a:pt x="814" y="205"/>
                  </a:lnTo>
                  <a:lnTo>
                    <a:pt x="806" y="201"/>
                  </a:lnTo>
                  <a:lnTo>
                    <a:pt x="800" y="201"/>
                  </a:lnTo>
                  <a:lnTo>
                    <a:pt x="792" y="195"/>
                  </a:lnTo>
                  <a:lnTo>
                    <a:pt x="784" y="193"/>
                  </a:lnTo>
                  <a:lnTo>
                    <a:pt x="778" y="189"/>
                  </a:lnTo>
                  <a:lnTo>
                    <a:pt x="770" y="185"/>
                  </a:lnTo>
                  <a:lnTo>
                    <a:pt x="762" y="181"/>
                  </a:lnTo>
                  <a:lnTo>
                    <a:pt x="754" y="177"/>
                  </a:lnTo>
                  <a:lnTo>
                    <a:pt x="748" y="173"/>
                  </a:lnTo>
                  <a:lnTo>
                    <a:pt x="740" y="169"/>
                  </a:lnTo>
                  <a:lnTo>
                    <a:pt x="734" y="168"/>
                  </a:lnTo>
                  <a:lnTo>
                    <a:pt x="730" y="164"/>
                  </a:lnTo>
                  <a:lnTo>
                    <a:pt x="726" y="164"/>
                  </a:lnTo>
                  <a:lnTo>
                    <a:pt x="722" y="160"/>
                  </a:lnTo>
                  <a:lnTo>
                    <a:pt x="717" y="156"/>
                  </a:lnTo>
                  <a:lnTo>
                    <a:pt x="713" y="156"/>
                  </a:lnTo>
                  <a:lnTo>
                    <a:pt x="709" y="152"/>
                  </a:lnTo>
                  <a:lnTo>
                    <a:pt x="705" y="150"/>
                  </a:lnTo>
                  <a:lnTo>
                    <a:pt x="699" y="148"/>
                  </a:lnTo>
                  <a:lnTo>
                    <a:pt x="693" y="144"/>
                  </a:lnTo>
                  <a:lnTo>
                    <a:pt x="689" y="142"/>
                  </a:lnTo>
                  <a:lnTo>
                    <a:pt x="683" y="138"/>
                  </a:lnTo>
                  <a:lnTo>
                    <a:pt x="677" y="136"/>
                  </a:lnTo>
                  <a:lnTo>
                    <a:pt x="671" y="132"/>
                  </a:lnTo>
                  <a:lnTo>
                    <a:pt x="665" y="130"/>
                  </a:lnTo>
                  <a:lnTo>
                    <a:pt x="659" y="126"/>
                  </a:lnTo>
                  <a:lnTo>
                    <a:pt x="651" y="122"/>
                  </a:lnTo>
                  <a:lnTo>
                    <a:pt x="643" y="120"/>
                  </a:lnTo>
                  <a:lnTo>
                    <a:pt x="637" y="116"/>
                  </a:lnTo>
                  <a:lnTo>
                    <a:pt x="629" y="112"/>
                  </a:lnTo>
                  <a:lnTo>
                    <a:pt x="623" y="110"/>
                  </a:lnTo>
                  <a:lnTo>
                    <a:pt x="615" y="106"/>
                  </a:lnTo>
                  <a:lnTo>
                    <a:pt x="609" y="104"/>
                  </a:lnTo>
                  <a:lnTo>
                    <a:pt x="603" y="102"/>
                  </a:lnTo>
                  <a:lnTo>
                    <a:pt x="595" y="98"/>
                  </a:lnTo>
                  <a:lnTo>
                    <a:pt x="587" y="96"/>
                  </a:lnTo>
                  <a:lnTo>
                    <a:pt x="579" y="94"/>
                  </a:lnTo>
                  <a:lnTo>
                    <a:pt x="571" y="90"/>
                  </a:lnTo>
                  <a:lnTo>
                    <a:pt x="563" y="90"/>
                  </a:lnTo>
                  <a:lnTo>
                    <a:pt x="557" y="86"/>
                  </a:lnTo>
                  <a:lnTo>
                    <a:pt x="549" y="84"/>
                  </a:lnTo>
                  <a:lnTo>
                    <a:pt x="541" y="84"/>
                  </a:lnTo>
                  <a:lnTo>
                    <a:pt x="533" y="82"/>
                  </a:lnTo>
                  <a:lnTo>
                    <a:pt x="525" y="78"/>
                  </a:lnTo>
                  <a:lnTo>
                    <a:pt x="517" y="78"/>
                  </a:lnTo>
                  <a:lnTo>
                    <a:pt x="509" y="76"/>
                  </a:lnTo>
                  <a:lnTo>
                    <a:pt x="501" y="74"/>
                  </a:lnTo>
                  <a:lnTo>
                    <a:pt x="493" y="74"/>
                  </a:lnTo>
                  <a:lnTo>
                    <a:pt x="485" y="72"/>
                  </a:lnTo>
                  <a:lnTo>
                    <a:pt x="477" y="70"/>
                  </a:lnTo>
                  <a:lnTo>
                    <a:pt x="471" y="70"/>
                  </a:lnTo>
                  <a:lnTo>
                    <a:pt x="463" y="70"/>
                  </a:lnTo>
                  <a:lnTo>
                    <a:pt x="453" y="68"/>
                  </a:lnTo>
                  <a:lnTo>
                    <a:pt x="445" y="66"/>
                  </a:lnTo>
                  <a:lnTo>
                    <a:pt x="437" y="66"/>
                  </a:lnTo>
                  <a:lnTo>
                    <a:pt x="431" y="64"/>
                  </a:lnTo>
                  <a:lnTo>
                    <a:pt x="423" y="64"/>
                  </a:lnTo>
                  <a:lnTo>
                    <a:pt x="415" y="64"/>
                  </a:lnTo>
                  <a:lnTo>
                    <a:pt x="405" y="64"/>
                  </a:lnTo>
                  <a:lnTo>
                    <a:pt x="397" y="64"/>
                  </a:lnTo>
                  <a:lnTo>
                    <a:pt x="389" y="64"/>
                  </a:lnTo>
                  <a:lnTo>
                    <a:pt x="381" y="64"/>
                  </a:lnTo>
                  <a:lnTo>
                    <a:pt x="373" y="64"/>
                  </a:lnTo>
                  <a:lnTo>
                    <a:pt x="365" y="64"/>
                  </a:lnTo>
                  <a:lnTo>
                    <a:pt x="357" y="64"/>
                  </a:lnTo>
                  <a:lnTo>
                    <a:pt x="351" y="64"/>
                  </a:lnTo>
                  <a:lnTo>
                    <a:pt x="341" y="64"/>
                  </a:lnTo>
                  <a:lnTo>
                    <a:pt x="333" y="64"/>
                  </a:lnTo>
                  <a:lnTo>
                    <a:pt x="325" y="66"/>
                  </a:lnTo>
                  <a:lnTo>
                    <a:pt x="317" y="66"/>
                  </a:lnTo>
                  <a:lnTo>
                    <a:pt x="312" y="66"/>
                  </a:lnTo>
                  <a:lnTo>
                    <a:pt x="304" y="68"/>
                  </a:lnTo>
                  <a:lnTo>
                    <a:pt x="296" y="70"/>
                  </a:lnTo>
                  <a:lnTo>
                    <a:pt x="288" y="70"/>
                  </a:lnTo>
                  <a:lnTo>
                    <a:pt x="280" y="70"/>
                  </a:lnTo>
                  <a:lnTo>
                    <a:pt x="272" y="72"/>
                  </a:lnTo>
                  <a:lnTo>
                    <a:pt x="266" y="72"/>
                  </a:lnTo>
                  <a:lnTo>
                    <a:pt x="260" y="74"/>
                  </a:lnTo>
                  <a:lnTo>
                    <a:pt x="252" y="76"/>
                  </a:lnTo>
                  <a:lnTo>
                    <a:pt x="244" y="78"/>
                  </a:lnTo>
                  <a:lnTo>
                    <a:pt x="238" y="78"/>
                  </a:lnTo>
                  <a:lnTo>
                    <a:pt x="230" y="82"/>
                  </a:lnTo>
                  <a:lnTo>
                    <a:pt x="224" y="84"/>
                  </a:lnTo>
                  <a:lnTo>
                    <a:pt x="216" y="84"/>
                  </a:lnTo>
                  <a:lnTo>
                    <a:pt x="210" y="86"/>
                  </a:lnTo>
                  <a:lnTo>
                    <a:pt x="202" y="88"/>
                  </a:lnTo>
                  <a:lnTo>
                    <a:pt x="196" y="90"/>
                  </a:lnTo>
                  <a:lnTo>
                    <a:pt x="190" y="92"/>
                  </a:lnTo>
                  <a:lnTo>
                    <a:pt x="184" y="96"/>
                  </a:lnTo>
                  <a:lnTo>
                    <a:pt x="178" y="98"/>
                  </a:lnTo>
                  <a:lnTo>
                    <a:pt x="172" y="100"/>
                  </a:lnTo>
                  <a:lnTo>
                    <a:pt x="166" y="102"/>
                  </a:lnTo>
                  <a:lnTo>
                    <a:pt x="160" y="104"/>
                  </a:lnTo>
                  <a:lnTo>
                    <a:pt x="154" y="106"/>
                  </a:lnTo>
                  <a:lnTo>
                    <a:pt x="148" y="108"/>
                  </a:lnTo>
                  <a:lnTo>
                    <a:pt x="142" y="110"/>
                  </a:lnTo>
                  <a:lnTo>
                    <a:pt x="136" y="114"/>
                  </a:lnTo>
                  <a:lnTo>
                    <a:pt x="132" y="116"/>
                  </a:lnTo>
                  <a:lnTo>
                    <a:pt x="126" y="116"/>
                  </a:lnTo>
                  <a:lnTo>
                    <a:pt x="120" y="120"/>
                  </a:lnTo>
                  <a:lnTo>
                    <a:pt x="116" y="120"/>
                  </a:lnTo>
                  <a:lnTo>
                    <a:pt x="112" y="124"/>
                  </a:lnTo>
                  <a:lnTo>
                    <a:pt x="106" y="124"/>
                  </a:lnTo>
                  <a:lnTo>
                    <a:pt x="102" y="126"/>
                  </a:lnTo>
                  <a:lnTo>
                    <a:pt x="98" y="130"/>
                  </a:lnTo>
                  <a:lnTo>
                    <a:pt x="94" y="130"/>
                  </a:lnTo>
                  <a:lnTo>
                    <a:pt x="88" y="132"/>
                  </a:lnTo>
                  <a:lnTo>
                    <a:pt x="84" y="134"/>
                  </a:lnTo>
                  <a:lnTo>
                    <a:pt x="80" y="136"/>
                  </a:lnTo>
                  <a:lnTo>
                    <a:pt x="76" y="138"/>
                  </a:lnTo>
                  <a:lnTo>
                    <a:pt x="68" y="142"/>
                  </a:lnTo>
                  <a:lnTo>
                    <a:pt x="62" y="144"/>
                  </a:lnTo>
                  <a:lnTo>
                    <a:pt x="56" y="148"/>
                  </a:lnTo>
                  <a:lnTo>
                    <a:pt x="50" y="150"/>
                  </a:lnTo>
                  <a:lnTo>
                    <a:pt x="44" y="154"/>
                  </a:lnTo>
                  <a:lnTo>
                    <a:pt x="40" y="156"/>
                  </a:lnTo>
                  <a:lnTo>
                    <a:pt x="34" y="158"/>
                  </a:lnTo>
                  <a:lnTo>
                    <a:pt x="28" y="160"/>
                  </a:lnTo>
                  <a:lnTo>
                    <a:pt x="0" y="175"/>
                  </a:lnTo>
                  <a:lnTo>
                    <a:pt x="96" y="96"/>
                  </a:lnTo>
                  <a:close/>
                </a:path>
              </a:pathLst>
            </a:custGeom>
            <a:solidFill>
              <a:srgbClr val="006600"/>
            </a:solidFill>
            <a:ln w="9525">
              <a:noFill/>
              <a:round/>
              <a:headEnd/>
              <a:tailEnd/>
            </a:ln>
          </p:spPr>
          <p:txBody>
            <a:bodyPr/>
            <a:lstStyle/>
            <a:p>
              <a:endParaRPr lang="he-IL"/>
            </a:p>
          </p:txBody>
        </p:sp>
        <p:sp>
          <p:nvSpPr>
            <p:cNvPr id="57355" name="Freeform 12"/>
            <p:cNvSpPr>
              <a:spLocks/>
            </p:cNvSpPr>
            <p:nvPr/>
          </p:nvSpPr>
          <p:spPr bwMode="auto">
            <a:xfrm>
              <a:off x="2371" y="1678"/>
              <a:ext cx="1441" cy="292"/>
            </a:xfrm>
            <a:custGeom>
              <a:avLst/>
              <a:gdLst>
                <a:gd name="T0" fmla="*/ 76 w 1441"/>
                <a:gd name="T1" fmla="*/ 116 h 292"/>
                <a:gd name="T2" fmla="*/ 166 w 1441"/>
                <a:gd name="T3" fmla="*/ 76 h 292"/>
                <a:gd name="T4" fmla="*/ 256 w 1441"/>
                <a:gd name="T5" fmla="*/ 56 h 292"/>
                <a:gd name="T6" fmla="*/ 341 w 1441"/>
                <a:gd name="T7" fmla="*/ 56 h 292"/>
                <a:gd name="T8" fmla="*/ 423 w 1441"/>
                <a:gd name="T9" fmla="*/ 70 h 292"/>
                <a:gd name="T10" fmla="*/ 501 w 1441"/>
                <a:gd name="T11" fmla="*/ 96 h 292"/>
                <a:gd name="T12" fmla="*/ 575 w 1441"/>
                <a:gd name="T13" fmla="*/ 128 h 292"/>
                <a:gd name="T14" fmla="*/ 645 w 1441"/>
                <a:gd name="T15" fmla="*/ 166 h 292"/>
                <a:gd name="T16" fmla="*/ 706 w 1441"/>
                <a:gd name="T17" fmla="*/ 202 h 292"/>
                <a:gd name="T18" fmla="*/ 764 w 1441"/>
                <a:gd name="T19" fmla="*/ 234 h 292"/>
                <a:gd name="T20" fmla="*/ 816 w 1441"/>
                <a:gd name="T21" fmla="*/ 260 h 292"/>
                <a:gd name="T22" fmla="*/ 862 w 1441"/>
                <a:gd name="T23" fmla="*/ 278 h 292"/>
                <a:gd name="T24" fmla="*/ 908 w 1441"/>
                <a:gd name="T25" fmla="*/ 288 h 292"/>
                <a:gd name="T26" fmla="*/ 954 w 1441"/>
                <a:gd name="T27" fmla="*/ 292 h 292"/>
                <a:gd name="T28" fmla="*/ 998 w 1441"/>
                <a:gd name="T29" fmla="*/ 288 h 292"/>
                <a:gd name="T30" fmla="*/ 1044 w 1441"/>
                <a:gd name="T31" fmla="*/ 282 h 292"/>
                <a:gd name="T32" fmla="*/ 1085 w 1441"/>
                <a:gd name="T33" fmla="*/ 274 h 292"/>
                <a:gd name="T34" fmla="*/ 1129 w 1441"/>
                <a:gd name="T35" fmla="*/ 260 h 292"/>
                <a:gd name="T36" fmla="*/ 1173 w 1441"/>
                <a:gd name="T37" fmla="*/ 248 h 292"/>
                <a:gd name="T38" fmla="*/ 1217 w 1441"/>
                <a:gd name="T39" fmla="*/ 236 h 292"/>
                <a:gd name="T40" fmla="*/ 1263 w 1441"/>
                <a:gd name="T41" fmla="*/ 224 h 292"/>
                <a:gd name="T42" fmla="*/ 1307 w 1441"/>
                <a:gd name="T43" fmla="*/ 214 h 292"/>
                <a:gd name="T44" fmla="*/ 1347 w 1441"/>
                <a:gd name="T45" fmla="*/ 204 h 292"/>
                <a:gd name="T46" fmla="*/ 1375 w 1441"/>
                <a:gd name="T47" fmla="*/ 194 h 292"/>
                <a:gd name="T48" fmla="*/ 1411 w 1441"/>
                <a:gd name="T49" fmla="*/ 176 h 292"/>
                <a:gd name="T50" fmla="*/ 1435 w 1441"/>
                <a:gd name="T51" fmla="*/ 156 h 292"/>
                <a:gd name="T52" fmla="*/ 1433 w 1441"/>
                <a:gd name="T53" fmla="*/ 146 h 292"/>
                <a:gd name="T54" fmla="*/ 1399 w 1441"/>
                <a:gd name="T55" fmla="*/ 150 h 292"/>
                <a:gd name="T56" fmla="*/ 1369 w 1441"/>
                <a:gd name="T57" fmla="*/ 156 h 292"/>
                <a:gd name="T58" fmla="*/ 1335 w 1441"/>
                <a:gd name="T59" fmla="*/ 162 h 292"/>
                <a:gd name="T60" fmla="*/ 1291 w 1441"/>
                <a:gd name="T61" fmla="*/ 170 h 292"/>
                <a:gd name="T62" fmla="*/ 1245 w 1441"/>
                <a:gd name="T63" fmla="*/ 180 h 292"/>
                <a:gd name="T64" fmla="*/ 1195 w 1441"/>
                <a:gd name="T65" fmla="*/ 190 h 292"/>
                <a:gd name="T66" fmla="*/ 1145 w 1441"/>
                <a:gd name="T67" fmla="*/ 202 h 292"/>
                <a:gd name="T68" fmla="*/ 1093 w 1441"/>
                <a:gd name="T69" fmla="*/ 214 h 292"/>
                <a:gd name="T70" fmla="*/ 1042 w 1441"/>
                <a:gd name="T71" fmla="*/ 226 h 292"/>
                <a:gd name="T72" fmla="*/ 994 w 1441"/>
                <a:gd name="T73" fmla="*/ 236 h 292"/>
                <a:gd name="T74" fmla="*/ 952 w 1441"/>
                <a:gd name="T75" fmla="*/ 240 h 292"/>
                <a:gd name="T76" fmla="*/ 918 w 1441"/>
                <a:gd name="T77" fmla="*/ 242 h 292"/>
                <a:gd name="T78" fmla="*/ 888 w 1441"/>
                <a:gd name="T79" fmla="*/ 238 h 292"/>
                <a:gd name="T80" fmla="*/ 854 w 1441"/>
                <a:gd name="T81" fmla="*/ 228 h 292"/>
                <a:gd name="T82" fmla="*/ 818 w 1441"/>
                <a:gd name="T83" fmla="*/ 210 h 292"/>
                <a:gd name="T84" fmla="*/ 782 w 1441"/>
                <a:gd name="T85" fmla="*/ 186 h 292"/>
                <a:gd name="T86" fmla="*/ 756 w 1441"/>
                <a:gd name="T87" fmla="*/ 166 h 292"/>
                <a:gd name="T88" fmla="*/ 726 w 1441"/>
                <a:gd name="T89" fmla="*/ 142 h 292"/>
                <a:gd name="T90" fmla="*/ 694 w 1441"/>
                <a:gd name="T91" fmla="*/ 118 h 292"/>
                <a:gd name="T92" fmla="*/ 661 w 1441"/>
                <a:gd name="T93" fmla="*/ 96 h 292"/>
                <a:gd name="T94" fmla="*/ 629 w 1441"/>
                <a:gd name="T95" fmla="*/ 76 h 292"/>
                <a:gd name="T96" fmla="*/ 593 w 1441"/>
                <a:gd name="T97" fmla="*/ 56 h 292"/>
                <a:gd name="T98" fmla="*/ 555 w 1441"/>
                <a:gd name="T99" fmla="*/ 40 h 292"/>
                <a:gd name="T100" fmla="*/ 513 w 1441"/>
                <a:gd name="T101" fmla="*/ 26 h 292"/>
                <a:gd name="T102" fmla="*/ 469 w 1441"/>
                <a:gd name="T103" fmla="*/ 14 h 292"/>
                <a:gd name="T104" fmla="*/ 421 w 1441"/>
                <a:gd name="T105" fmla="*/ 6 h 292"/>
                <a:gd name="T106" fmla="*/ 369 w 1441"/>
                <a:gd name="T107" fmla="*/ 2 h 292"/>
                <a:gd name="T108" fmla="*/ 311 w 1441"/>
                <a:gd name="T109" fmla="*/ 0 h 292"/>
                <a:gd name="T110" fmla="*/ 248 w 1441"/>
                <a:gd name="T111" fmla="*/ 2 h 292"/>
                <a:gd name="T112" fmla="*/ 190 w 1441"/>
                <a:gd name="T113" fmla="*/ 12 h 292"/>
                <a:gd name="T114" fmla="*/ 140 w 1441"/>
                <a:gd name="T115" fmla="*/ 26 h 292"/>
                <a:gd name="T116" fmla="*/ 102 w 1441"/>
                <a:gd name="T117" fmla="*/ 44 h 292"/>
                <a:gd name="T118" fmla="*/ 70 w 1441"/>
                <a:gd name="T119" fmla="*/ 64 h 292"/>
                <a:gd name="T120" fmla="*/ 36 w 1441"/>
                <a:gd name="T121" fmla="*/ 98 h 292"/>
                <a:gd name="T122" fmla="*/ 10 w 1441"/>
                <a:gd name="T123" fmla="*/ 138 h 292"/>
                <a:gd name="T124" fmla="*/ 0 w 1441"/>
                <a:gd name="T125" fmla="*/ 166 h 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1"/>
                <a:gd name="T190" fmla="*/ 0 h 292"/>
                <a:gd name="T191" fmla="*/ 1441 w 1441"/>
                <a:gd name="T192" fmla="*/ 292 h 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1" h="292">
                  <a:moveTo>
                    <a:pt x="0" y="168"/>
                  </a:moveTo>
                  <a:lnTo>
                    <a:pt x="14" y="156"/>
                  </a:lnTo>
                  <a:lnTo>
                    <a:pt x="30" y="144"/>
                  </a:lnTo>
                  <a:lnTo>
                    <a:pt x="46" y="134"/>
                  </a:lnTo>
                  <a:lnTo>
                    <a:pt x="60" y="124"/>
                  </a:lnTo>
                  <a:lnTo>
                    <a:pt x="76" y="116"/>
                  </a:lnTo>
                  <a:lnTo>
                    <a:pt x="92" y="108"/>
                  </a:lnTo>
                  <a:lnTo>
                    <a:pt x="106" y="100"/>
                  </a:lnTo>
                  <a:lnTo>
                    <a:pt x="124" y="94"/>
                  </a:lnTo>
                  <a:lnTo>
                    <a:pt x="138" y="86"/>
                  </a:lnTo>
                  <a:lnTo>
                    <a:pt x="152" y="82"/>
                  </a:lnTo>
                  <a:lnTo>
                    <a:pt x="166" y="76"/>
                  </a:lnTo>
                  <a:lnTo>
                    <a:pt x="182" y="72"/>
                  </a:lnTo>
                  <a:lnTo>
                    <a:pt x="198" y="68"/>
                  </a:lnTo>
                  <a:lnTo>
                    <a:pt x="212" y="64"/>
                  </a:lnTo>
                  <a:lnTo>
                    <a:pt x="226" y="62"/>
                  </a:lnTo>
                  <a:lnTo>
                    <a:pt x="242" y="60"/>
                  </a:lnTo>
                  <a:lnTo>
                    <a:pt x="256" y="56"/>
                  </a:lnTo>
                  <a:lnTo>
                    <a:pt x="271" y="56"/>
                  </a:lnTo>
                  <a:lnTo>
                    <a:pt x="283" y="56"/>
                  </a:lnTo>
                  <a:lnTo>
                    <a:pt x="297" y="56"/>
                  </a:lnTo>
                  <a:lnTo>
                    <a:pt x="311" y="56"/>
                  </a:lnTo>
                  <a:lnTo>
                    <a:pt x="327" y="56"/>
                  </a:lnTo>
                  <a:lnTo>
                    <a:pt x="341" y="56"/>
                  </a:lnTo>
                  <a:lnTo>
                    <a:pt x="355" y="58"/>
                  </a:lnTo>
                  <a:lnTo>
                    <a:pt x="369" y="60"/>
                  </a:lnTo>
                  <a:lnTo>
                    <a:pt x="383" y="62"/>
                  </a:lnTo>
                  <a:lnTo>
                    <a:pt x="397" y="64"/>
                  </a:lnTo>
                  <a:lnTo>
                    <a:pt x="409" y="68"/>
                  </a:lnTo>
                  <a:lnTo>
                    <a:pt x="423" y="70"/>
                  </a:lnTo>
                  <a:lnTo>
                    <a:pt x="437" y="76"/>
                  </a:lnTo>
                  <a:lnTo>
                    <a:pt x="449" y="80"/>
                  </a:lnTo>
                  <a:lnTo>
                    <a:pt x="463" y="84"/>
                  </a:lnTo>
                  <a:lnTo>
                    <a:pt x="475" y="88"/>
                  </a:lnTo>
                  <a:lnTo>
                    <a:pt x="489" y="92"/>
                  </a:lnTo>
                  <a:lnTo>
                    <a:pt x="501" y="96"/>
                  </a:lnTo>
                  <a:lnTo>
                    <a:pt x="515" y="102"/>
                  </a:lnTo>
                  <a:lnTo>
                    <a:pt x="527" y="106"/>
                  </a:lnTo>
                  <a:lnTo>
                    <a:pt x="539" y="112"/>
                  </a:lnTo>
                  <a:lnTo>
                    <a:pt x="551" y="118"/>
                  </a:lnTo>
                  <a:lnTo>
                    <a:pt x="563" y="124"/>
                  </a:lnTo>
                  <a:lnTo>
                    <a:pt x="575" y="128"/>
                  </a:lnTo>
                  <a:lnTo>
                    <a:pt x="587" y="136"/>
                  </a:lnTo>
                  <a:lnTo>
                    <a:pt x="599" y="142"/>
                  </a:lnTo>
                  <a:lnTo>
                    <a:pt x="611" y="148"/>
                  </a:lnTo>
                  <a:lnTo>
                    <a:pt x="621" y="154"/>
                  </a:lnTo>
                  <a:lnTo>
                    <a:pt x="633" y="160"/>
                  </a:lnTo>
                  <a:lnTo>
                    <a:pt x="645" y="166"/>
                  </a:lnTo>
                  <a:lnTo>
                    <a:pt x="655" y="172"/>
                  </a:lnTo>
                  <a:lnTo>
                    <a:pt x="664" y="178"/>
                  </a:lnTo>
                  <a:lnTo>
                    <a:pt x="674" y="184"/>
                  </a:lnTo>
                  <a:lnTo>
                    <a:pt x="686" y="190"/>
                  </a:lnTo>
                  <a:lnTo>
                    <a:pt x="696" y="196"/>
                  </a:lnTo>
                  <a:lnTo>
                    <a:pt x="706" y="202"/>
                  </a:lnTo>
                  <a:lnTo>
                    <a:pt x="716" y="208"/>
                  </a:lnTo>
                  <a:lnTo>
                    <a:pt x="726" y="214"/>
                  </a:lnTo>
                  <a:lnTo>
                    <a:pt x="736" y="220"/>
                  </a:lnTo>
                  <a:lnTo>
                    <a:pt x="746" y="224"/>
                  </a:lnTo>
                  <a:lnTo>
                    <a:pt x="754" y="230"/>
                  </a:lnTo>
                  <a:lnTo>
                    <a:pt x="764" y="234"/>
                  </a:lnTo>
                  <a:lnTo>
                    <a:pt x="772" y="240"/>
                  </a:lnTo>
                  <a:lnTo>
                    <a:pt x="782" y="244"/>
                  </a:lnTo>
                  <a:lnTo>
                    <a:pt x="790" y="248"/>
                  </a:lnTo>
                  <a:lnTo>
                    <a:pt x="800" y="254"/>
                  </a:lnTo>
                  <a:lnTo>
                    <a:pt x="808" y="258"/>
                  </a:lnTo>
                  <a:lnTo>
                    <a:pt x="816" y="260"/>
                  </a:lnTo>
                  <a:lnTo>
                    <a:pt x="824" y="264"/>
                  </a:lnTo>
                  <a:lnTo>
                    <a:pt x="832" y="268"/>
                  </a:lnTo>
                  <a:lnTo>
                    <a:pt x="838" y="272"/>
                  </a:lnTo>
                  <a:lnTo>
                    <a:pt x="846" y="274"/>
                  </a:lnTo>
                  <a:lnTo>
                    <a:pt x="854" y="276"/>
                  </a:lnTo>
                  <a:lnTo>
                    <a:pt x="862" y="278"/>
                  </a:lnTo>
                  <a:lnTo>
                    <a:pt x="870" y="280"/>
                  </a:lnTo>
                  <a:lnTo>
                    <a:pt x="878" y="282"/>
                  </a:lnTo>
                  <a:lnTo>
                    <a:pt x="886" y="284"/>
                  </a:lnTo>
                  <a:lnTo>
                    <a:pt x="892" y="286"/>
                  </a:lnTo>
                  <a:lnTo>
                    <a:pt x="900" y="288"/>
                  </a:lnTo>
                  <a:lnTo>
                    <a:pt x="908" y="288"/>
                  </a:lnTo>
                  <a:lnTo>
                    <a:pt x="916" y="288"/>
                  </a:lnTo>
                  <a:lnTo>
                    <a:pt x="924" y="290"/>
                  </a:lnTo>
                  <a:lnTo>
                    <a:pt x="932" y="292"/>
                  </a:lnTo>
                  <a:lnTo>
                    <a:pt x="938" y="292"/>
                  </a:lnTo>
                  <a:lnTo>
                    <a:pt x="946" y="292"/>
                  </a:lnTo>
                  <a:lnTo>
                    <a:pt x="954" y="292"/>
                  </a:lnTo>
                  <a:lnTo>
                    <a:pt x="962" y="292"/>
                  </a:lnTo>
                  <a:lnTo>
                    <a:pt x="968" y="292"/>
                  </a:lnTo>
                  <a:lnTo>
                    <a:pt x="976" y="292"/>
                  </a:lnTo>
                  <a:lnTo>
                    <a:pt x="984" y="290"/>
                  </a:lnTo>
                  <a:lnTo>
                    <a:pt x="992" y="290"/>
                  </a:lnTo>
                  <a:lnTo>
                    <a:pt x="998" y="288"/>
                  </a:lnTo>
                  <a:lnTo>
                    <a:pt x="1004" y="288"/>
                  </a:lnTo>
                  <a:lnTo>
                    <a:pt x="1012" y="288"/>
                  </a:lnTo>
                  <a:lnTo>
                    <a:pt x="1020" y="288"/>
                  </a:lnTo>
                  <a:lnTo>
                    <a:pt x="1028" y="286"/>
                  </a:lnTo>
                  <a:lnTo>
                    <a:pt x="1036" y="284"/>
                  </a:lnTo>
                  <a:lnTo>
                    <a:pt x="1044" y="282"/>
                  </a:lnTo>
                  <a:lnTo>
                    <a:pt x="1050" y="282"/>
                  </a:lnTo>
                  <a:lnTo>
                    <a:pt x="1058" y="280"/>
                  </a:lnTo>
                  <a:lnTo>
                    <a:pt x="1064" y="278"/>
                  </a:lnTo>
                  <a:lnTo>
                    <a:pt x="1069" y="276"/>
                  </a:lnTo>
                  <a:lnTo>
                    <a:pt x="1077" y="274"/>
                  </a:lnTo>
                  <a:lnTo>
                    <a:pt x="1085" y="274"/>
                  </a:lnTo>
                  <a:lnTo>
                    <a:pt x="1093" y="272"/>
                  </a:lnTo>
                  <a:lnTo>
                    <a:pt x="1101" y="268"/>
                  </a:lnTo>
                  <a:lnTo>
                    <a:pt x="1109" y="268"/>
                  </a:lnTo>
                  <a:lnTo>
                    <a:pt x="1115" y="266"/>
                  </a:lnTo>
                  <a:lnTo>
                    <a:pt x="1123" y="262"/>
                  </a:lnTo>
                  <a:lnTo>
                    <a:pt x="1129" y="260"/>
                  </a:lnTo>
                  <a:lnTo>
                    <a:pt x="1137" y="260"/>
                  </a:lnTo>
                  <a:lnTo>
                    <a:pt x="1143" y="256"/>
                  </a:lnTo>
                  <a:lnTo>
                    <a:pt x="1151" y="254"/>
                  </a:lnTo>
                  <a:lnTo>
                    <a:pt x="1159" y="252"/>
                  </a:lnTo>
                  <a:lnTo>
                    <a:pt x="1167" y="250"/>
                  </a:lnTo>
                  <a:lnTo>
                    <a:pt x="1173" y="248"/>
                  </a:lnTo>
                  <a:lnTo>
                    <a:pt x="1181" y="246"/>
                  </a:lnTo>
                  <a:lnTo>
                    <a:pt x="1189" y="244"/>
                  </a:lnTo>
                  <a:lnTo>
                    <a:pt x="1195" y="242"/>
                  </a:lnTo>
                  <a:lnTo>
                    <a:pt x="1201" y="240"/>
                  </a:lnTo>
                  <a:lnTo>
                    <a:pt x="1209" y="238"/>
                  </a:lnTo>
                  <a:lnTo>
                    <a:pt x="1217" y="236"/>
                  </a:lnTo>
                  <a:lnTo>
                    <a:pt x="1225" y="234"/>
                  </a:lnTo>
                  <a:lnTo>
                    <a:pt x="1233" y="232"/>
                  </a:lnTo>
                  <a:lnTo>
                    <a:pt x="1241" y="230"/>
                  </a:lnTo>
                  <a:lnTo>
                    <a:pt x="1249" y="228"/>
                  </a:lnTo>
                  <a:lnTo>
                    <a:pt x="1255" y="226"/>
                  </a:lnTo>
                  <a:lnTo>
                    <a:pt x="1263" y="224"/>
                  </a:lnTo>
                  <a:lnTo>
                    <a:pt x="1271" y="222"/>
                  </a:lnTo>
                  <a:lnTo>
                    <a:pt x="1279" y="220"/>
                  </a:lnTo>
                  <a:lnTo>
                    <a:pt x="1287" y="220"/>
                  </a:lnTo>
                  <a:lnTo>
                    <a:pt x="1295" y="218"/>
                  </a:lnTo>
                  <a:lnTo>
                    <a:pt x="1301" y="216"/>
                  </a:lnTo>
                  <a:lnTo>
                    <a:pt x="1307" y="214"/>
                  </a:lnTo>
                  <a:lnTo>
                    <a:pt x="1315" y="212"/>
                  </a:lnTo>
                  <a:lnTo>
                    <a:pt x="1321" y="210"/>
                  </a:lnTo>
                  <a:lnTo>
                    <a:pt x="1327" y="208"/>
                  </a:lnTo>
                  <a:lnTo>
                    <a:pt x="1335" y="208"/>
                  </a:lnTo>
                  <a:lnTo>
                    <a:pt x="1341" y="206"/>
                  </a:lnTo>
                  <a:lnTo>
                    <a:pt x="1347" y="204"/>
                  </a:lnTo>
                  <a:lnTo>
                    <a:pt x="1351" y="202"/>
                  </a:lnTo>
                  <a:lnTo>
                    <a:pt x="1355" y="202"/>
                  </a:lnTo>
                  <a:lnTo>
                    <a:pt x="1361" y="200"/>
                  </a:lnTo>
                  <a:lnTo>
                    <a:pt x="1365" y="196"/>
                  </a:lnTo>
                  <a:lnTo>
                    <a:pt x="1369" y="194"/>
                  </a:lnTo>
                  <a:lnTo>
                    <a:pt x="1375" y="194"/>
                  </a:lnTo>
                  <a:lnTo>
                    <a:pt x="1379" y="194"/>
                  </a:lnTo>
                  <a:lnTo>
                    <a:pt x="1387" y="188"/>
                  </a:lnTo>
                  <a:lnTo>
                    <a:pt x="1393" y="186"/>
                  </a:lnTo>
                  <a:lnTo>
                    <a:pt x="1401" y="182"/>
                  </a:lnTo>
                  <a:lnTo>
                    <a:pt x="1407" y="180"/>
                  </a:lnTo>
                  <a:lnTo>
                    <a:pt x="1411" y="176"/>
                  </a:lnTo>
                  <a:lnTo>
                    <a:pt x="1415" y="174"/>
                  </a:lnTo>
                  <a:lnTo>
                    <a:pt x="1421" y="172"/>
                  </a:lnTo>
                  <a:lnTo>
                    <a:pt x="1425" y="168"/>
                  </a:lnTo>
                  <a:lnTo>
                    <a:pt x="1429" y="164"/>
                  </a:lnTo>
                  <a:lnTo>
                    <a:pt x="1433" y="160"/>
                  </a:lnTo>
                  <a:lnTo>
                    <a:pt x="1435" y="156"/>
                  </a:lnTo>
                  <a:lnTo>
                    <a:pt x="1439" y="152"/>
                  </a:lnTo>
                  <a:lnTo>
                    <a:pt x="1439" y="148"/>
                  </a:lnTo>
                  <a:lnTo>
                    <a:pt x="1441" y="146"/>
                  </a:lnTo>
                  <a:lnTo>
                    <a:pt x="1439" y="146"/>
                  </a:lnTo>
                  <a:lnTo>
                    <a:pt x="1437" y="146"/>
                  </a:lnTo>
                  <a:lnTo>
                    <a:pt x="1433" y="146"/>
                  </a:lnTo>
                  <a:lnTo>
                    <a:pt x="1429" y="146"/>
                  </a:lnTo>
                  <a:lnTo>
                    <a:pt x="1425" y="146"/>
                  </a:lnTo>
                  <a:lnTo>
                    <a:pt x="1419" y="148"/>
                  </a:lnTo>
                  <a:lnTo>
                    <a:pt x="1411" y="148"/>
                  </a:lnTo>
                  <a:lnTo>
                    <a:pt x="1405" y="150"/>
                  </a:lnTo>
                  <a:lnTo>
                    <a:pt x="1399" y="150"/>
                  </a:lnTo>
                  <a:lnTo>
                    <a:pt x="1393" y="152"/>
                  </a:lnTo>
                  <a:lnTo>
                    <a:pt x="1389" y="152"/>
                  </a:lnTo>
                  <a:lnTo>
                    <a:pt x="1385" y="154"/>
                  </a:lnTo>
                  <a:lnTo>
                    <a:pt x="1381" y="154"/>
                  </a:lnTo>
                  <a:lnTo>
                    <a:pt x="1375" y="156"/>
                  </a:lnTo>
                  <a:lnTo>
                    <a:pt x="1369" y="156"/>
                  </a:lnTo>
                  <a:lnTo>
                    <a:pt x="1365" y="158"/>
                  </a:lnTo>
                  <a:lnTo>
                    <a:pt x="1359" y="158"/>
                  </a:lnTo>
                  <a:lnTo>
                    <a:pt x="1353" y="160"/>
                  </a:lnTo>
                  <a:lnTo>
                    <a:pt x="1347" y="162"/>
                  </a:lnTo>
                  <a:lnTo>
                    <a:pt x="1341" y="162"/>
                  </a:lnTo>
                  <a:lnTo>
                    <a:pt x="1335" y="162"/>
                  </a:lnTo>
                  <a:lnTo>
                    <a:pt x="1327" y="164"/>
                  </a:lnTo>
                  <a:lnTo>
                    <a:pt x="1321" y="166"/>
                  </a:lnTo>
                  <a:lnTo>
                    <a:pt x="1315" y="168"/>
                  </a:lnTo>
                  <a:lnTo>
                    <a:pt x="1307" y="168"/>
                  </a:lnTo>
                  <a:lnTo>
                    <a:pt x="1299" y="170"/>
                  </a:lnTo>
                  <a:lnTo>
                    <a:pt x="1291" y="170"/>
                  </a:lnTo>
                  <a:lnTo>
                    <a:pt x="1285" y="172"/>
                  </a:lnTo>
                  <a:lnTo>
                    <a:pt x="1277" y="174"/>
                  </a:lnTo>
                  <a:lnTo>
                    <a:pt x="1269" y="174"/>
                  </a:lnTo>
                  <a:lnTo>
                    <a:pt x="1261" y="176"/>
                  </a:lnTo>
                  <a:lnTo>
                    <a:pt x="1255" y="180"/>
                  </a:lnTo>
                  <a:lnTo>
                    <a:pt x="1245" y="180"/>
                  </a:lnTo>
                  <a:lnTo>
                    <a:pt x="1237" y="182"/>
                  </a:lnTo>
                  <a:lnTo>
                    <a:pt x="1229" y="182"/>
                  </a:lnTo>
                  <a:lnTo>
                    <a:pt x="1221" y="186"/>
                  </a:lnTo>
                  <a:lnTo>
                    <a:pt x="1213" y="188"/>
                  </a:lnTo>
                  <a:lnTo>
                    <a:pt x="1205" y="188"/>
                  </a:lnTo>
                  <a:lnTo>
                    <a:pt x="1195" y="190"/>
                  </a:lnTo>
                  <a:lnTo>
                    <a:pt x="1189" y="194"/>
                  </a:lnTo>
                  <a:lnTo>
                    <a:pt x="1179" y="194"/>
                  </a:lnTo>
                  <a:lnTo>
                    <a:pt x="1171" y="196"/>
                  </a:lnTo>
                  <a:lnTo>
                    <a:pt x="1163" y="198"/>
                  </a:lnTo>
                  <a:lnTo>
                    <a:pt x="1155" y="200"/>
                  </a:lnTo>
                  <a:lnTo>
                    <a:pt x="1145" y="202"/>
                  </a:lnTo>
                  <a:lnTo>
                    <a:pt x="1135" y="204"/>
                  </a:lnTo>
                  <a:lnTo>
                    <a:pt x="1129" y="206"/>
                  </a:lnTo>
                  <a:lnTo>
                    <a:pt x="1119" y="208"/>
                  </a:lnTo>
                  <a:lnTo>
                    <a:pt x="1109" y="210"/>
                  </a:lnTo>
                  <a:lnTo>
                    <a:pt x="1103" y="212"/>
                  </a:lnTo>
                  <a:lnTo>
                    <a:pt x="1093" y="214"/>
                  </a:lnTo>
                  <a:lnTo>
                    <a:pt x="1083" y="216"/>
                  </a:lnTo>
                  <a:lnTo>
                    <a:pt x="1075" y="218"/>
                  </a:lnTo>
                  <a:lnTo>
                    <a:pt x="1067" y="220"/>
                  </a:lnTo>
                  <a:lnTo>
                    <a:pt x="1058" y="222"/>
                  </a:lnTo>
                  <a:lnTo>
                    <a:pt x="1050" y="224"/>
                  </a:lnTo>
                  <a:lnTo>
                    <a:pt x="1042" y="226"/>
                  </a:lnTo>
                  <a:lnTo>
                    <a:pt x="1032" y="228"/>
                  </a:lnTo>
                  <a:lnTo>
                    <a:pt x="1024" y="230"/>
                  </a:lnTo>
                  <a:lnTo>
                    <a:pt x="1018" y="232"/>
                  </a:lnTo>
                  <a:lnTo>
                    <a:pt x="1008" y="232"/>
                  </a:lnTo>
                  <a:lnTo>
                    <a:pt x="1000" y="234"/>
                  </a:lnTo>
                  <a:lnTo>
                    <a:pt x="994" y="236"/>
                  </a:lnTo>
                  <a:lnTo>
                    <a:pt x="986" y="236"/>
                  </a:lnTo>
                  <a:lnTo>
                    <a:pt x="980" y="238"/>
                  </a:lnTo>
                  <a:lnTo>
                    <a:pt x="972" y="238"/>
                  </a:lnTo>
                  <a:lnTo>
                    <a:pt x="966" y="240"/>
                  </a:lnTo>
                  <a:lnTo>
                    <a:pt x="960" y="240"/>
                  </a:lnTo>
                  <a:lnTo>
                    <a:pt x="952" y="240"/>
                  </a:lnTo>
                  <a:lnTo>
                    <a:pt x="948" y="242"/>
                  </a:lnTo>
                  <a:lnTo>
                    <a:pt x="942" y="242"/>
                  </a:lnTo>
                  <a:lnTo>
                    <a:pt x="936" y="242"/>
                  </a:lnTo>
                  <a:lnTo>
                    <a:pt x="930" y="242"/>
                  </a:lnTo>
                  <a:lnTo>
                    <a:pt x="924" y="242"/>
                  </a:lnTo>
                  <a:lnTo>
                    <a:pt x="918" y="242"/>
                  </a:lnTo>
                  <a:lnTo>
                    <a:pt x="914" y="242"/>
                  </a:lnTo>
                  <a:lnTo>
                    <a:pt x="908" y="242"/>
                  </a:lnTo>
                  <a:lnTo>
                    <a:pt x="904" y="242"/>
                  </a:lnTo>
                  <a:lnTo>
                    <a:pt x="898" y="240"/>
                  </a:lnTo>
                  <a:lnTo>
                    <a:pt x="894" y="240"/>
                  </a:lnTo>
                  <a:lnTo>
                    <a:pt x="888" y="238"/>
                  </a:lnTo>
                  <a:lnTo>
                    <a:pt x="884" y="238"/>
                  </a:lnTo>
                  <a:lnTo>
                    <a:pt x="878" y="236"/>
                  </a:lnTo>
                  <a:lnTo>
                    <a:pt x="874" y="236"/>
                  </a:lnTo>
                  <a:lnTo>
                    <a:pt x="866" y="234"/>
                  </a:lnTo>
                  <a:lnTo>
                    <a:pt x="858" y="230"/>
                  </a:lnTo>
                  <a:lnTo>
                    <a:pt x="854" y="228"/>
                  </a:lnTo>
                  <a:lnTo>
                    <a:pt x="850" y="228"/>
                  </a:lnTo>
                  <a:lnTo>
                    <a:pt x="846" y="224"/>
                  </a:lnTo>
                  <a:lnTo>
                    <a:pt x="842" y="224"/>
                  </a:lnTo>
                  <a:lnTo>
                    <a:pt x="832" y="218"/>
                  </a:lnTo>
                  <a:lnTo>
                    <a:pt x="826" y="214"/>
                  </a:lnTo>
                  <a:lnTo>
                    <a:pt x="818" y="210"/>
                  </a:lnTo>
                  <a:lnTo>
                    <a:pt x="810" y="206"/>
                  </a:lnTo>
                  <a:lnTo>
                    <a:pt x="802" y="202"/>
                  </a:lnTo>
                  <a:lnTo>
                    <a:pt x="794" y="194"/>
                  </a:lnTo>
                  <a:lnTo>
                    <a:pt x="790" y="192"/>
                  </a:lnTo>
                  <a:lnTo>
                    <a:pt x="786" y="188"/>
                  </a:lnTo>
                  <a:lnTo>
                    <a:pt x="782" y="186"/>
                  </a:lnTo>
                  <a:lnTo>
                    <a:pt x="778" y="182"/>
                  </a:lnTo>
                  <a:lnTo>
                    <a:pt x="772" y="178"/>
                  </a:lnTo>
                  <a:lnTo>
                    <a:pt x="768" y="174"/>
                  </a:lnTo>
                  <a:lnTo>
                    <a:pt x="764" y="172"/>
                  </a:lnTo>
                  <a:lnTo>
                    <a:pt x="760" y="168"/>
                  </a:lnTo>
                  <a:lnTo>
                    <a:pt x="756" y="166"/>
                  </a:lnTo>
                  <a:lnTo>
                    <a:pt x="752" y="162"/>
                  </a:lnTo>
                  <a:lnTo>
                    <a:pt x="746" y="158"/>
                  </a:lnTo>
                  <a:lnTo>
                    <a:pt x="742" y="156"/>
                  </a:lnTo>
                  <a:lnTo>
                    <a:pt x="736" y="150"/>
                  </a:lnTo>
                  <a:lnTo>
                    <a:pt x="732" y="148"/>
                  </a:lnTo>
                  <a:lnTo>
                    <a:pt x="726" y="142"/>
                  </a:lnTo>
                  <a:lnTo>
                    <a:pt x="722" y="140"/>
                  </a:lnTo>
                  <a:lnTo>
                    <a:pt x="716" y="136"/>
                  </a:lnTo>
                  <a:lnTo>
                    <a:pt x="710" y="130"/>
                  </a:lnTo>
                  <a:lnTo>
                    <a:pt x="706" y="128"/>
                  </a:lnTo>
                  <a:lnTo>
                    <a:pt x="700" y="122"/>
                  </a:lnTo>
                  <a:lnTo>
                    <a:pt x="694" y="118"/>
                  </a:lnTo>
                  <a:lnTo>
                    <a:pt x="688" y="116"/>
                  </a:lnTo>
                  <a:lnTo>
                    <a:pt x="682" y="110"/>
                  </a:lnTo>
                  <a:lnTo>
                    <a:pt x="678" y="108"/>
                  </a:lnTo>
                  <a:lnTo>
                    <a:pt x="672" y="102"/>
                  </a:lnTo>
                  <a:lnTo>
                    <a:pt x="666" y="100"/>
                  </a:lnTo>
                  <a:lnTo>
                    <a:pt x="661" y="96"/>
                  </a:lnTo>
                  <a:lnTo>
                    <a:pt x="657" y="94"/>
                  </a:lnTo>
                  <a:lnTo>
                    <a:pt x="651" y="88"/>
                  </a:lnTo>
                  <a:lnTo>
                    <a:pt x="645" y="86"/>
                  </a:lnTo>
                  <a:lnTo>
                    <a:pt x="641" y="82"/>
                  </a:lnTo>
                  <a:lnTo>
                    <a:pt x="635" y="80"/>
                  </a:lnTo>
                  <a:lnTo>
                    <a:pt x="629" y="76"/>
                  </a:lnTo>
                  <a:lnTo>
                    <a:pt x="623" y="72"/>
                  </a:lnTo>
                  <a:lnTo>
                    <a:pt x="617" y="68"/>
                  </a:lnTo>
                  <a:lnTo>
                    <a:pt x="611" y="66"/>
                  </a:lnTo>
                  <a:lnTo>
                    <a:pt x="605" y="62"/>
                  </a:lnTo>
                  <a:lnTo>
                    <a:pt x="599" y="60"/>
                  </a:lnTo>
                  <a:lnTo>
                    <a:pt x="593" y="56"/>
                  </a:lnTo>
                  <a:lnTo>
                    <a:pt x="587" y="54"/>
                  </a:lnTo>
                  <a:lnTo>
                    <a:pt x="581" y="50"/>
                  </a:lnTo>
                  <a:lnTo>
                    <a:pt x="575" y="48"/>
                  </a:lnTo>
                  <a:lnTo>
                    <a:pt x="569" y="44"/>
                  </a:lnTo>
                  <a:lnTo>
                    <a:pt x="561" y="42"/>
                  </a:lnTo>
                  <a:lnTo>
                    <a:pt x="555" y="40"/>
                  </a:lnTo>
                  <a:lnTo>
                    <a:pt x="549" y="38"/>
                  </a:lnTo>
                  <a:lnTo>
                    <a:pt x="541" y="36"/>
                  </a:lnTo>
                  <a:lnTo>
                    <a:pt x="535" y="34"/>
                  </a:lnTo>
                  <a:lnTo>
                    <a:pt x="529" y="30"/>
                  </a:lnTo>
                  <a:lnTo>
                    <a:pt x="521" y="28"/>
                  </a:lnTo>
                  <a:lnTo>
                    <a:pt x="513" y="26"/>
                  </a:lnTo>
                  <a:lnTo>
                    <a:pt x="507" y="22"/>
                  </a:lnTo>
                  <a:lnTo>
                    <a:pt x="499" y="22"/>
                  </a:lnTo>
                  <a:lnTo>
                    <a:pt x="491" y="20"/>
                  </a:lnTo>
                  <a:lnTo>
                    <a:pt x="483" y="18"/>
                  </a:lnTo>
                  <a:lnTo>
                    <a:pt x="477" y="16"/>
                  </a:lnTo>
                  <a:lnTo>
                    <a:pt x="469" y="14"/>
                  </a:lnTo>
                  <a:lnTo>
                    <a:pt x="463" y="12"/>
                  </a:lnTo>
                  <a:lnTo>
                    <a:pt x="453" y="10"/>
                  </a:lnTo>
                  <a:lnTo>
                    <a:pt x="445" y="10"/>
                  </a:lnTo>
                  <a:lnTo>
                    <a:pt x="437" y="8"/>
                  </a:lnTo>
                  <a:lnTo>
                    <a:pt x="429" y="8"/>
                  </a:lnTo>
                  <a:lnTo>
                    <a:pt x="421" y="6"/>
                  </a:lnTo>
                  <a:lnTo>
                    <a:pt x="413" y="6"/>
                  </a:lnTo>
                  <a:lnTo>
                    <a:pt x="403" y="4"/>
                  </a:lnTo>
                  <a:lnTo>
                    <a:pt x="395" y="2"/>
                  </a:lnTo>
                  <a:lnTo>
                    <a:pt x="385" y="2"/>
                  </a:lnTo>
                  <a:lnTo>
                    <a:pt x="377" y="2"/>
                  </a:lnTo>
                  <a:lnTo>
                    <a:pt x="369" y="2"/>
                  </a:lnTo>
                  <a:lnTo>
                    <a:pt x="359" y="0"/>
                  </a:lnTo>
                  <a:lnTo>
                    <a:pt x="349" y="0"/>
                  </a:lnTo>
                  <a:lnTo>
                    <a:pt x="341" y="0"/>
                  </a:lnTo>
                  <a:lnTo>
                    <a:pt x="329" y="0"/>
                  </a:lnTo>
                  <a:lnTo>
                    <a:pt x="321" y="0"/>
                  </a:lnTo>
                  <a:lnTo>
                    <a:pt x="311" y="0"/>
                  </a:lnTo>
                  <a:lnTo>
                    <a:pt x="301" y="0"/>
                  </a:lnTo>
                  <a:lnTo>
                    <a:pt x="291" y="0"/>
                  </a:lnTo>
                  <a:lnTo>
                    <a:pt x="279" y="2"/>
                  </a:lnTo>
                  <a:lnTo>
                    <a:pt x="269" y="2"/>
                  </a:lnTo>
                  <a:lnTo>
                    <a:pt x="260" y="2"/>
                  </a:lnTo>
                  <a:lnTo>
                    <a:pt x="248" y="2"/>
                  </a:lnTo>
                  <a:lnTo>
                    <a:pt x="238" y="4"/>
                  </a:lnTo>
                  <a:lnTo>
                    <a:pt x="228" y="4"/>
                  </a:lnTo>
                  <a:lnTo>
                    <a:pt x="218" y="8"/>
                  </a:lnTo>
                  <a:lnTo>
                    <a:pt x="208" y="8"/>
                  </a:lnTo>
                  <a:lnTo>
                    <a:pt x="198" y="10"/>
                  </a:lnTo>
                  <a:lnTo>
                    <a:pt x="190" y="12"/>
                  </a:lnTo>
                  <a:lnTo>
                    <a:pt x="182" y="16"/>
                  </a:lnTo>
                  <a:lnTo>
                    <a:pt x="172" y="16"/>
                  </a:lnTo>
                  <a:lnTo>
                    <a:pt x="166" y="18"/>
                  </a:lnTo>
                  <a:lnTo>
                    <a:pt x="156" y="22"/>
                  </a:lnTo>
                  <a:lnTo>
                    <a:pt x="148" y="24"/>
                  </a:lnTo>
                  <a:lnTo>
                    <a:pt x="140" y="26"/>
                  </a:lnTo>
                  <a:lnTo>
                    <a:pt x="134" y="30"/>
                  </a:lnTo>
                  <a:lnTo>
                    <a:pt x="126" y="32"/>
                  </a:lnTo>
                  <a:lnTo>
                    <a:pt x="120" y="36"/>
                  </a:lnTo>
                  <a:lnTo>
                    <a:pt x="114" y="38"/>
                  </a:lnTo>
                  <a:lnTo>
                    <a:pt x="108" y="42"/>
                  </a:lnTo>
                  <a:lnTo>
                    <a:pt x="102" y="44"/>
                  </a:lnTo>
                  <a:lnTo>
                    <a:pt x="96" y="48"/>
                  </a:lnTo>
                  <a:lnTo>
                    <a:pt x="90" y="50"/>
                  </a:lnTo>
                  <a:lnTo>
                    <a:pt x="86" y="56"/>
                  </a:lnTo>
                  <a:lnTo>
                    <a:pt x="80" y="58"/>
                  </a:lnTo>
                  <a:lnTo>
                    <a:pt x="76" y="62"/>
                  </a:lnTo>
                  <a:lnTo>
                    <a:pt x="70" y="64"/>
                  </a:lnTo>
                  <a:lnTo>
                    <a:pt x="66" y="68"/>
                  </a:lnTo>
                  <a:lnTo>
                    <a:pt x="60" y="72"/>
                  </a:lnTo>
                  <a:lnTo>
                    <a:pt x="58" y="76"/>
                  </a:lnTo>
                  <a:lnTo>
                    <a:pt x="50" y="84"/>
                  </a:lnTo>
                  <a:lnTo>
                    <a:pt x="42" y="92"/>
                  </a:lnTo>
                  <a:lnTo>
                    <a:pt x="36" y="98"/>
                  </a:lnTo>
                  <a:lnTo>
                    <a:pt x="30" y="106"/>
                  </a:lnTo>
                  <a:lnTo>
                    <a:pt x="24" y="112"/>
                  </a:lnTo>
                  <a:lnTo>
                    <a:pt x="20" y="120"/>
                  </a:lnTo>
                  <a:lnTo>
                    <a:pt x="16" y="126"/>
                  </a:lnTo>
                  <a:lnTo>
                    <a:pt x="14" y="132"/>
                  </a:lnTo>
                  <a:lnTo>
                    <a:pt x="10" y="138"/>
                  </a:lnTo>
                  <a:lnTo>
                    <a:pt x="6" y="144"/>
                  </a:lnTo>
                  <a:lnTo>
                    <a:pt x="6" y="148"/>
                  </a:lnTo>
                  <a:lnTo>
                    <a:pt x="2" y="154"/>
                  </a:lnTo>
                  <a:lnTo>
                    <a:pt x="0" y="158"/>
                  </a:lnTo>
                  <a:lnTo>
                    <a:pt x="0" y="162"/>
                  </a:lnTo>
                  <a:lnTo>
                    <a:pt x="0" y="166"/>
                  </a:lnTo>
                  <a:lnTo>
                    <a:pt x="0" y="168"/>
                  </a:lnTo>
                  <a:close/>
                </a:path>
              </a:pathLst>
            </a:custGeom>
            <a:solidFill>
              <a:srgbClr val="006600"/>
            </a:solidFill>
            <a:ln w="9525">
              <a:noFill/>
              <a:round/>
              <a:headEnd/>
              <a:tailEnd/>
            </a:ln>
          </p:spPr>
          <p:txBody>
            <a:bodyPr/>
            <a:lstStyle/>
            <a:p>
              <a:endParaRPr lang="he-IL"/>
            </a:p>
          </p:txBody>
        </p:sp>
        <p:sp>
          <p:nvSpPr>
            <p:cNvPr id="57356" name="Freeform 13"/>
            <p:cNvSpPr>
              <a:spLocks/>
            </p:cNvSpPr>
            <p:nvPr/>
          </p:nvSpPr>
          <p:spPr bwMode="auto">
            <a:xfrm>
              <a:off x="3784" y="1044"/>
              <a:ext cx="99" cy="870"/>
            </a:xfrm>
            <a:custGeom>
              <a:avLst/>
              <a:gdLst>
                <a:gd name="T0" fmla="*/ 28 w 99"/>
                <a:gd name="T1" fmla="*/ 116 h 870"/>
                <a:gd name="T2" fmla="*/ 14 w 99"/>
                <a:gd name="T3" fmla="*/ 204 h 870"/>
                <a:gd name="T4" fmla="*/ 4 w 99"/>
                <a:gd name="T5" fmla="*/ 287 h 870"/>
                <a:gd name="T6" fmla="*/ 0 w 99"/>
                <a:gd name="T7" fmla="*/ 371 h 870"/>
                <a:gd name="T8" fmla="*/ 2 w 99"/>
                <a:gd name="T9" fmla="*/ 449 h 870"/>
                <a:gd name="T10" fmla="*/ 8 w 99"/>
                <a:gd name="T11" fmla="*/ 523 h 870"/>
                <a:gd name="T12" fmla="*/ 18 w 99"/>
                <a:gd name="T13" fmla="*/ 591 h 870"/>
                <a:gd name="T14" fmla="*/ 28 w 99"/>
                <a:gd name="T15" fmla="*/ 654 h 870"/>
                <a:gd name="T16" fmla="*/ 40 w 99"/>
                <a:gd name="T17" fmla="*/ 710 h 870"/>
                <a:gd name="T18" fmla="*/ 54 w 99"/>
                <a:gd name="T19" fmla="*/ 760 h 870"/>
                <a:gd name="T20" fmla="*/ 65 w 99"/>
                <a:gd name="T21" fmla="*/ 800 h 870"/>
                <a:gd name="T22" fmla="*/ 79 w 99"/>
                <a:gd name="T23" fmla="*/ 832 h 870"/>
                <a:gd name="T24" fmla="*/ 87 w 99"/>
                <a:gd name="T25" fmla="*/ 856 h 870"/>
                <a:gd name="T26" fmla="*/ 99 w 99"/>
                <a:gd name="T27" fmla="*/ 870 h 870"/>
                <a:gd name="T28" fmla="*/ 99 w 99"/>
                <a:gd name="T29" fmla="*/ 854 h 870"/>
                <a:gd name="T30" fmla="*/ 93 w 99"/>
                <a:gd name="T31" fmla="*/ 830 h 870"/>
                <a:gd name="T32" fmla="*/ 89 w 99"/>
                <a:gd name="T33" fmla="*/ 804 h 870"/>
                <a:gd name="T34" fmla="*/ 85 w 99"/>
                <a:gd name="T35" fmla="*/ 772 h 870"/>
                <a:gd name="T36" fmla="*/ 79 w 99"/>
                <a:gd name="T37" fmla="*/ 736 h 870"/>
                <a:gd name="T38" fmla="*/ 75 w 99"/>
                <a:gd name="T39" fmla="*/ 698 h 870"/>
                <a:gd name="T40" fmla="*/ 71 w 99"/>
                <a:gd name="T41" fmla="*/ 658 h 870"/>
                <a:gd name="T42" fmla="*/ 65 w 99"/>
                <a:gd name="T43" fmla="*/ 616 h 870"/>
                <a:gd name="T44" fmla="*/ 63 w 99"/>
                <a:gd name="T45" fmla="*/ 577 h 870"/>
                <a:gd name="T46" fmla="*/ 59 w 99"/>
                <a:gd name="T47" fmla="*/ 533 h 870"/>
                <a:gd name="T48" fmla="*/ 57 w 99"/>
                <a:gd name="T49" fmla="*/ 493 h 870"/>
                <a:gd name="T50" fmla="*/ 54 w 99"/>
                <a:gd name="T51" fmla="*/ 451 h 870"/>
                <a:gd name="T52" fmla="*/ 54 w 99"/>
                <a:gd name="T53" fmla="*/ 413 h 870"/>
                <a:gd name="T54" fmla="*/ 50 w 99"/>
                <a:gd name="T55" fmla="*/ 375 h 870"/>
                <a:gd name="T56" fmla="*/ 48 w 99"/>
                <a:gd name="T57" fmla="*/ 345 h 870"/>
                <a:gd name="T58" fmla="*/ 48 w 99"/>
                <a:gd name="T59" fmla="*/ 315 h 870"/>
                <a:gd name="T60" fmla="*/ 48 w 99"/>
                <a:gd name="T61" fmla="*/ 293 h 870"/>
                <a:gd name="T62" fmla="*/ 48 w 99"/>
                <a:gd name="T63" fmla="*/ 269 h 870"/>
                <a:gd name="T64" fmla="*/ 48 w 99"/>
                <a:gd name="T65" fmla="*/ 248 h 870"/>
                <a:gd name="T66" fmla="*/ 50 w 99"/>
                <a:gd name="T67" fmla="*/ 224 h 870"/>
                <a:gd name="T68" fmla="*/ 52 w 99"/>
                <a:gd name="T69" fmla="*/ 202 h 870"/>
                <a:gd name="T70" fmla="*/ 52 w 99"/>
                <a:gd name="T71" fmla="*/ 180 h 870"/>
                <a:gd name="T72" fmla="*/ 54 w 99"/>
                <a:gd name="T73" fmla="*/ 158 h 870"/>
                <a:gd name="T74" fmla="*/ 56 w 99"/>
                <a:gd name="T75" fmla="*/ 136 h 870"/>
                <a:gd name="T76" fmla="*/ 59 w 99"/>
                <a:gd name="T77" fmla="*/ 116 h 870"/>
                <a:gd name="T78" fmla="*/ 59 w 99"/>
                <a:gd name="T79" fmla="*/ 98 h 870"/>
                <a:gd name="T80" fmla="*/ 63 w 99"/>
                <a:gd name="T81" fmla="*/ 80 h 870"/>
                <a:gd name="T82" fmla="*/ 65 w 99"/>
                <a:gd name="T83" fmla="*/ 60 h 870"/>
                <a:gd name="T84" fmla="*/ 71 w 99"/>
                <a:gd name="T85" fmla="*/ 32 h 870"/>
                <a:gd name="T86" fmla="*/ 75 w 99"/>
                <a:gd name="T87" fmla="*/ 12 h 870"/>
                <a:gd name="T88" fmla="*/ 77 w 99"/>
                <a:gd name="T89" fmla="*/ 0 h 870"/>
                <a:gd name="T90" fmla="*/ 65 w 99"/>
                <a:gd name="T91" fmla="*/ 12 h 870"/>
                <a:gd name="T92" fmla="*/ 52 w 99"/>
                <a:gd name="T93" fmla="*/ 34 h 870"/>
                <a:gd name="T94" fmla="*/ 44 w 99"/>
                <a:gd name="T95" fmla="*/ 50 h 8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870"/>
                <a:gd name="T146" fmla="*/ 99 w 99"/>
                <a:gd name="T147" fmla="*/ 870 h 8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870">
                  <a:moveTo>
                    <a:pt x="44" y="50"/>
                  </a:moveTo>
                  <a:lnTo>
                    <a:pt x="36" y="72"/>
                  </a:lnTo>
                  <a:lnTo>
                    <a:pt x="32" y="96"/>
                  </a:lnTo>
                  <a:lnTo>
                    <a:pt x="28" y="116"/>
                  </a:lnTo>
                  <a:lnTo>
                    <a:pt x="22" y="138"/>
                  </a:lnTo>
                  <a:lnTo>
                    <a:pt x="18" y="160"/>
                  </a:lnTo>
                  <a:lnTo>
                    <a:pt x="14" y="182"/>
                  </a:lnTo>
                  <a:lnTo>
                    <a:pt x="14" y="204"/>
                  </a:lnTo>
                  <a:lnTo>
                    <a:pt x="10" y="226"/>
                  </a:lnTo>
                  <a:lnTo>
                    <a:pt x="8" y="248"/>
                  </a:lnTo>
                  <a:lnTo>
                    <a:pt x="6" y="267"/>
                  </a:lnTo>
                  <a:lnTo>
                    <a:pt x="4" y="287"/>
                  </a:lnTo>
                  <a:lnTo>
                    <a:pt x="2" y="309"/>
                  </a:lnTo>
                  <a:lnTo>
                    <a:pt x="2" y="331"/>
                  </a:lnTo>
                  <a:lnTo>
                    <a:pt x="0" y="351"/>
                  </a:lnTo>
                  <a:lnTo>
                    <a:pt x="0" y="371"/>
                  </a:lnTo>
                  <a:lnTo>
                    <a:pt x="2" y="393"/>
                  </a:lnTo>
                  <a:lnTo>
                    <a:pt x="2" y="411"/>
                  </a:lnTo>
                  <a:lnTo>
                    <a:pt x="2" y="431"/>
                  </a:lnTo>
                  <a:lnTo>
                    <a:pt x="2" y="449"/>
                  </a:lnTo>
                  <a:lnTo>
                    <a:pt x="4" y="469"/>
                  </a:lnTo>
                  <a:lnTo>
                    <a:pt x="6" y="487"/>
                  </a:lnTo>
                  <a:lnTo>
                    <a:pt x="8" y="505"/>
                  </a:lnTo>
                  <a:lnTo>
                    <a:pt x="8" y="523"/>
                  </a:lnTo>
                  <a:lnTo>
                    <a:pt x="12" y="541"/>
                  </a:lnTo>
                  <a:lnTo>
                    <a:pt x="14" y="559"/>
                  </a:lnTo>
                  <a:lnTo>
                    <a:pt x="16" y="577"/>
                  </a:lnTo>
                  <a:lnTo>
                    <a:pt x="18" y="591"/>
                  </a:lnTo>
                  <a:lnTo>
                    <a:pt x="20" y="608"/>
                  </a:lnTo>
                  <a:lnTo>
                    <a:pt x="22" y="624"/>
                  </a:lnTo>
                  <a:lnTo>
                    <a:pt x="26" y="638"/>
                  </a:lnTo>
                  <a:lnTo>
                    <a:pt x="28" y="654"/>
                  </a:lnTo>
                  <a:lnTo>
                    <a:pt x="34" y="670"/>
                  </a:lnTo>
                  <a:lnTo>
                    <a:pt x="34" y="684"/>
                  </a:lnTo>
                  <a:lnTo>
                    <a:pt x="38" y="696"/>
                  </a:lnTo>
                  <a:lnTo>
                    <a:pt x="40" y="710"/>
                  </a:lnTo>
                  <a:lnTo>
                    <a:pt x="46" y="722"/>
                  </a:lnTo>
                  <a:lnTo>
                    <a:pt x="48" y="736"/>
                  </a:lnTo>
                  <a:lnTo>
                    <a:pt x="52" y="748"/>
                  </a:lnTo>
                  <a:lnTo>
                    <a:pt x="54" y="760"/>
                  </a:lnTo>
                  <a:lnTo>
                    <a:pt x="57" y="770"/>
                  </a:lnTo>
                  <a:lnTo>
                    <a:pt x="59" y="782"/>
                  </a:lnTo>
                  <a:lnTo>
                    <a:pt x="63" y="790"/>
                  </a:lnTo>
                  <a:lnTo>
                    <a:pt x="65" y="800"/>
                  </a:lnTo>
                  <a:lnTo>
                    <a:pt x="71" y="808"/>
                  </a:lnTo>
                  <a:lnTo>
                    <a:pt x="73" y="816"/>
                  </a:lnTo>
                  <a:lnTo>
                    <a:pt x="75" y="826"/>
                  </a:lnTo>
                  <a:lnTo>
                    <a:pt x="79" y="832"/>
                  </a:lnTo>
                  <a:lnTo>
                    <a:pt x="81" y="840"/>
                  </a:lnTo>
                  <a:lnTo>
                    <a:pt x="83" y="846"/>
                  </a:lnTo>
                  <a:lnTo>
                    <a:pt x="85" y="850"/>
                  </a:lnTo>
                  <a:lnTo>
                    <a:pt x="87" y="856"/>
                  </a:lnTo>
                  <a:lnTo>
                    <a:pt x="91" y="860"/>
                  </a:lnTo>
                  <a:lnTo>
                    <a:pt x="93" y="866"/>
                  </a:lnTo>
                  <a:lnTo>
                    <a:pt x="97" y="870"/>
                  </a:lnTo>
                  <a:lnTo>
                    <a:pt x="99" y="870"/>
                  </a:lnTo>
                  <a:lnTo>
                    <a:pt x="99" y="866"/>
                  </a:lnTo>
                  <a:lnTo>
                    <a:pt x="99" y="858"/>
                  </a:lnTo>
                  <a:lnTo>
                    <a:pt x="99" y="854"/>
                  </a:lnTo>
                  <a:lnTo>
                    <a:pt x="97" y="848"/>
                  </a:lnTo>
                  <a:lnTo>
                    <a:pt x="95" y="842"/>
                  </a:lnTo>
                  <a:lnTo>
                    <a:pt x="95" y="838"/>
                  </a:lnTo>
                  <a:lnTo>
                    <a:pt x="93" y="830"/>
                  </a:lnTo>
                  <a:lnTo>
                    <a:pt x="93" y="824"/>
                  </a:lnTo>
                  <a:lnTo>
                    <a:pt x="91" y="818"/>
                  </a:lnTo>
                  <a:lnTo>
                    <a:pt x="91" y="812"/>
                  </a:lnTo>
                  <a:lnTo>
                    <a:pt x="89" y="804"/>
                  </a:lnTo>
                  <a:lnTo>
                    <a:pt x="87" y="796"/>
                  </a:lnTo>
                  <a:lnTo>
                    <a:pt x="85" y="788"/>
                  </a:lnTo>
                  <a:lnTo>
                    <a:pt x="85" y="780"/>
                  </a:lnTo>
                  <a:lnTo>
                    <a:pt x="85" y="772"/>
                  </a:lnTo>
                  <a:lnTo>
                    <a:pt x="83" y="762"/>
                  </a:lnTo>
                  <a:lnTo>
                    <a:pt x="81" y="756"/>
                  </a:lnTo>
                  <a:lnTo>
                    <a:pt x="81" y="746"/>
                  </a:lnTo>
                  <a:lnTo>
                    <a:pt x="79" y="736"/>
                  </a:lnTo>
                  <a:lnTo>
                    <a:pt x="79" y="728"/>
                  </a:lnTo>
                  <a:lnTo>
                    <a:pt x="77" y="718"/>
                  </a:lnTo>
                  <a:lnTo>
                    <a:pt x="77" y="710"/>
                  </a:lnTo>
                  <a:lnTo>
                    <a:pt x="75" y="698"/>
                  </a:lnTo>
                  <a:lnTo>
                    <a:pt x="73" y="690"/>
                  </a:lnTo>
                  <a:lnTo>
                    <a:pt x="73" y="678"/>
                  </a:lnTo>
                  <a:lnTo>
                    <a:pt x="73" y="670"/>
                  </a:lnTo>
                  <a:lnTo>
                    <a:pt x="71" y="658"/>
                  </a:lnTo>
                  <a:lnTo>
                    <a:pt x="71" y="648"/>
                  </a:lnTo>
                  <a:lnTo>
                    <a:pt x="69" y="636"/>
                  </a:lnTo>
                  <a:lnTo>
                    <a:pt x="67" y="628"/>
                  </a:lnTo>
                  <a:lnTo>
                    <a:pt x="65" y="616"/>
                  </a:lnTo>
                  <a:lnTo>
                    <a:pt x="65" y="608"/>
                  </a:lnTo>
                  <a:lnTo>
                    <a:pt x="65" y="598"/>
                  </a:lnTo>
                  <a:lnTo>
                    <a:pt x="65" y="587"/>
                  </a:lnTo>
                  <a:lnTo>
                    <a:pt x="63" y="577"/>
                  </a:lnTo>
                  <a:lnTo>
                    <a:pt x="63" y="565"/>
                  </a:lnTo>
                  <a:lnTo>
                    <a:pt x="61" y="555"/>
                  </a:lnTo>
                  <a:lnTo>
                    <a:pt x="59" y="545"/>
                  </a:lnTo>
                  <a:lnTo>
                    <a:pt x="59" y="533"/>
                  </a:lnTo>
                  <a:lnTo>
                    <a:pt x="59" y="523"/>
                  </a:lnTo>
                  <a:lnTo>
                    <a:pt x="57" y="511"/>
                  </a:lnTo>
                  <a:lnTo>
                    <a:pt x="57" y="503"/>
                  </a:lnTo>
                  <a:lnTo>
                    <a:pt x="57" y="493"/>
                  </a:lnTo>
                  <a:lnTo>
                    <a:pt x="56" y="481"/>
                  </a:lnTo>
                  <a:lnTo>
                    <a:pt x="56" y="471"/>
                  </a:lnTo>
                  <a:lnTo>
                    <a:pt x="56" y="461"/>
                  </a:lnTo>
                  <a:lnTo>
                    <a:pt x="54" y="451"/>
                  </a:lnTo>
                  <a:lnTo>
                    <a:pt x="54" y="439"/>
                  </a:lnTo>
                  <a:lnTo>
                    <a:pt x="54" y="431"/>
                  </a:lnTo>
                  <a:lnTo>
                    <a:pt x="54" y="421"/>
                  </a:lnTo>
                  <a:lnTo>
                    <a:pt x="54" y="413"/>
                  </a:lnTo>
                  <a:lnTo>
                    <a:pt x="52" y="403"/>
                  </a:lnTo>
                  <a:lnTo>
                    <a:pt x="52" y="393"/>
                  </a:lnTo>
                  <a:lnTo>
                    <a:pt x="52" y="385"/>
                  </a:lnTo>
                  <a:lnTo>
                    <a:pt x="50" y="375"/>
                  </a:lnTo>
                  <a:lnTo>
                    <a:pt x="50" y="367"/>
                  </a:lnTo>
                  <a:lnTo>
                    <a:pt x="50" y="359"/>
                  </a:lnTo>
                  <a:lnTo>
                    <a:pt x="50" y="353"/>
                  </a:lnTo>
                  <a:lnTo>
                    <a:pt x="48" y="345"/>
                  </a:lnTo>
                  <a:lnTo>
                    <a:pt x="48" y="337"/>
                  </a:lnTo>
                  <a:lnTo>
                    <a:pt x="48" y="329"/>
                  </a:lnTo>
                  <a:lnTo>
                    <a:pt x="48" y="323"/>
                  </a:lnTo>
                  <a:lnTo>
                    <a:pt x="48" y="315"/>
                  </a:lnTo>
                  <a:lnTo>
                    <a:pt x="48" y="309"/>
                  </a:lnTo>
                  <a:lnTo>
                    <a:pt x="48" y="303"/>
                  </a:lnTo>
                  <a:lnTo>
                    <a:pt x="48" y="299"/>
                  </a:lnTo>
                  <a:lnTo>
                    <a:pt x="48" y="293"/>
                  </a:lnTo>
                  <a:lnTo>
                    <a:pt x="48" y="287"/>
                  </a:lnTo>
                  <a:lnTo>
                    <a:pt x="48" y="281"/>
                  </a:lnTo>
                  <a:lnTo>
                    <a:pt x="48" y="275"/>
                  </a:lnTo>
                  <a:lnTo>
                    <a:pt x="48" y="269"/>
                  </a:lnTo>
                  <a:lnTo>
                    <a:pt x="48" y="265"/>
                  </a:lnTo>
                  <a:lnTo>
                    <a:pt x="48" y="260"/>
                  </a:lnTo>
                  <a:lnTo>
                    <a:pt x="48" y="254"/>
                  </a:lnTo>
                  <a:lnTo>
                    <a:pt x="48" y="248"/>
                  </a:lnTo>
                  <a:lnTo>
                    <a:pt x="48" y="242"/>
                  </a:lnTo>
                  <a:lnTo>
                    <a:pt x="48" y="236"/>
                  </a:lnTo>
                  <a:lnTo>
                    <a:pt x="50" y="230"/>
                  </a:lnTo>
                  <a:lnTo>
                    <a:pt x="50" y="224"/>
                  </a:lnTo>
                  <a:lnTo>
                    <a:pt x="50" y="220"/>
                  </a:lnTo>
                  <a:lnTo>
                    <a:pt x="50" y="214"/>
                  </a:lnTo>
                  <a:lnTo>
                    <a:pt x="52" y="208"/>
                  </a:lnTo>
                  <a:lnTo>
                    <a:pt x="52" y="202"/>
                  </a:lnTo>
                  <a:lnTo>
                    <a:pt x="52" y="196"/>
                  </a:lnTo>
                  <a:lnTo>
                    <a:pt x="52" y="190"/>
                  </a:lnTo>
                  <a:lnTo>
                    <a:pt x="52" y="186"/>
                  </a:lnTo>
                  <a:lnTo>
                    <a:pt x="52" y="180"/>
                  </a:lnTo>
                  <a:lnTo>
                    <a:pt x="54" y="174"/>
                  </a:lnTo>
                  <a:lnTo>
                    <a:pt x="54" y="168"/>
                  </a:lnTo>
                  <a:lnTo>
                    <a:pt x="54" y="162"/>
                  </a:lnTo>
                  <a:lnTo>
                    <a:pt x="54" y="158"/>
                  </a:lnTo>
                  <a:lnTo>
                    <a:pt x="54" y="152"/>
                  </a:lnTo>
                  <a:lnTo>
                    <a:pt x="56" y="148"/>
                  </a:lnTo>
                  <a:lnTo>
                    <a:pt x="56" y="142"/>
                  </a:lnTo>
                  <a:lnTo>
                    <a:pt x="56" y="136"/>
                  </a:lnTo>
                  <a:lnTo>
                    <a:pt x="57" y="132"/>
                  </a:lnTo>
                  <a:lnTo>
                    <a:pt x="57" y="128"/>
                  </a:lnTo>
                  <a:lnTo>
                    <a:pt x="59" y="122"/>
                  </a:lnTo>
                  <a:lnTo>
                    <a:pt x="59" y="116"/>
                  </a:lnTo>
                  <a:lnTo>
                    <a:pt x="59" y="112"/>
                  </a:lnTo>
                  <a:lnTo>
                    <a:pt x="59" y="108"/>
                  </a:lnTo>
                  <a:lnTo>
                    <a:pt x="59" y="102"/>
                  </a:lnTo>
                  <a:lnTo>
                    <a:pt x="59" y="98"/>
                  </a:lnTo>
                  <a:lnTo>
                    <a:pt x="61" y="94"/>
                  </a:lnTo>
                  <a:lnTo>
                    <a:pt x="61" y="90"/>
                  </a:lnTo>
                  <a:lnTo>
                    <a:pt x="63" y="84"/>
                  </a:lnTo>
                  <a:lnTo>
                    <a:pt x="63" y="80"/>
                  </a:lnTo>
                  <a:lnTo>
                    <a:pt x="63" y="76"/>
                  </a:lnTo>
                  <a:lnTo>
                    <a:pt x="65" y="72"/>
                  </a:lnTo>
                  <a:lnTo>
                    <a:pt x="65" y="68"/>
                  </a:lnTo>
                  <a:lnTo>
                    <a:pt x="65" y="60"/>
                  </a:lnTo>
                  <a:lnTo>
                    <a:pt x="67" y="52"/>
                  </a:lnTo>
                  <a:lnTo>
                    <a:pt x="67" y="44"/>
                  </a:lnTo>
                  <a:lnTo>
                    <a:pt x="69" y="38"/>
                  </a:lnTo>
                  <a:lnTo>
                    <a:pt x="71" y="32"/>
                  </a:lnTo>
                  <a:lnTo>
                    <a:pt x="73" y="28"/>
                  </a:lnTo>
                  <a:lnTo>
                    <a:pt x="73" y="22"/>
                  </a:lnTo>
                  <a:lnTo>
                    <a:pt x="73" y="16"/>
                  </a:lnTo>
                  <a:lnTo>
                    <a:pt x="75" y="12"/>
                  </a:lnTo>
                  <a:lnTo>
                    <a:pt x="77" y="10"/>
                  </a:lnTo>
                  <a:lnTo>
                    <a:pt x="79" y="4"/>
                  </a:lnTo>
                  <a:lnTo>
                    <a:pt x="79" y="2"/>
                  </a:lnTo>
                  <a:lnTo>
                    <a:pt x="77" y="0"/>
                  </a:lnTo>
                  <a:lnTo>
                    <a:pt x="75" y="2"/>
                  </a:lnTo>
                  <a:lnTo>
                    <a:pt x="73" y="4"/>
                  </a:lnTo>
                  <a:lnTo>
                    <a:pt x="69" y="8"/>
                  </a:lnTo>
                  <a:lnTo>
                    <a:pt x="65" y="12"/>
                  </a:lnTo>
                  <a:lnTo>
                    <a:pt x="63" y="16"/>
                  </a:lnTo>
                  <a:lnTo>
                    <a:pt x="59" y="22"/>
                  </a:lnTo>
                  <a:lnTo>
                    <a:pt x="56" y="28"/>
                  </a:lnTo>
                  <a:lnTo>
                    <a:pt x="52" y="34"/>
                  </a:lnTo>
                  <a:lnTo>
                    <a:pt x="50" y="38"/>
                  </a:lnTo>
                  <a:lnTo>
                    <a:pt x="48" y="42"/>
                  </a:lnTo>
                  <a:lnTo>
                    <a:pt x="46" y="46"/>
                  </a:lnTo>
                  <a:lnTo>
                    <a:pt x="44" y="50"/>
                  </a:lnTo>
                  <a:close/>
                </a:path>
              </a:pathLst>
            </a:custGeom>
            <a:solidFill>
              <a:srgbClr val="006600"/>
            </a:solidFill>
            <a:ln w="9525">
              <a:noFill/>
              <a:round/>
              <a:headEnd/>
              <a:tailEnd/>
            </a:ln>
          </p:spPr>
          <p:txBody>
            <a:bodyPr/>
            <a:lstStyle/>
            <a:p>
              <a:endParaRPr lang="he-IL"/>
            </a:p>
          </p:txBody>
        </p:sp>
      </p:grpSp>
      <p:sp>
        <p:nvSpPr>
          <p:cNvPr id="13" name="מלבן 12"/>
          <p:cNvSpPr/>
          <p:nvPr/>
        </p:nvSpPr>
        <p:spPr>
          <a:xfrm rot="1800139">
            <a:off x="3227267" y="2316533"/>
            <a:ext cx="4290405" cy="1200329"/>
          </a:xfrm>
          <a:prstGeom prst="rect">
            <a:avLst/>
          </a:prstGeom>
        </p:spPr>
        <p:txBody>
          <a:bodyPr wrap="square">
            <a:spAutoFit/>
          </a:bodyPr>
          <a:lstStyle/>
          <a:p>
            <a:pPr algn="ctr"/>
            <a:r>
              <a:rPr lang="he-IL" sz="3600" b="1" kern="10" dirty="0" smtClean="0">
                <a:ln w="9525">
                  <a:solidFill>
                    <a:schemeClr val="tx1"/>
                  </a:solidFill>
                  <a:round/>
                  <a:headEnd/>
                  <a:tailEnd/>
                </a:ln>
                <a:solidFill>
                  <a:schemeClr val="bg1"/>
                </a:solidFill>
                <a:latin typeface="David" panose="020E0502060401010101" pitchFamily="34" charset="-79"/>
                <a:ea typeface="+mn-cs"/>
                <a:cs typeface="David" panose="020E0502060401010101" pitchFamily="34" charset="-79"/>
              </a:rPr>
              <a:t>חיזוק החקלאות היהודית</a:t>
            </a:r>
          </a:p>
        </p:txBody>
      </p:sp>
    </p:spTree>
  </p:cSld>
  <p:clrMapOvr>
    <a:masterClrMapping/>
  </p:clrMapOvr>
  <p:transition>
    <p:pull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WordArt 5"/>
          <p:cNvSpPr>
            <a:spLocks noChangeArrowheads="1" noChangeShapeType="1" noTextEdit="1"/>
          </p:cNvSpPr>
          <p:nvPr/>
        </p:nvSpPr>
        <p:spPr bwMode="auto">
          <a:xfrm>
            <a:off x="1866900" y="2486025"/>
            <a:ext cx="5324475" cy="2514600"/>
          </a:xfrm>
          <a:prstGeom prst="rect">
            <a:avLst/>
          </a:prstGeom>
        </p:spPr>
        <p:txBody>
          <a:bodyPr wrap="none" fromWordArt="1">
            <a:prstTxWarp prst="textPlain">
              <a:avLst>
                <a:gd name="adj" fmla="val 50000"/>
              </a:avLst>
            </a:prstTxWarp>
          </a:bodyPr>
          <a:lstStyle/>
          <a:p>
            <a:pPr algn="ctr"/>
            <a:r>
              <a:rPr lang="he-IL" kern="10">
                <a:ln w="19050">
                  <a:solidFill>
                    <a:srgbClr val="99CCFF"/>
                  </a:solidFill>
                  <a:round/>
                  <a:headEnd/>
                  <a:tailEnd/>
                </a:ln>
                <a:solidFill>
                  <a:srgbClr val="0066CC"/>
                </a:solidFill>
                <a:effectLst>
                  <a:outerShdw dist="35921" dir="2700000" algn="ctr" rotWithShape="0">
                    <a:srgbClr val="990000"/>
                  </a:outerShdw>
                </a:effectLst>
                <a:latin typeface="+mn-cs"/>
                <a:ea typeface="+mn-cs"/>
                <a:cs typeface="+mn-cs"/>
              </a:rPr>
              <a:t>סוף</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מלבן עם פינות אלכסוניות חתוכות 1"/>
          <p:cNvSpPr/>
          <p:nvPr/>
        </p:nvSpPr>
        <p:spPr>
          <a:xfrm>
            <a:off x="0" y="0"/>
            <a:ext cx="5292100" cy="764630"/>
          </a:xfrm>
          <a:prstGeom prst="snip2DiagRect">
            <a:avLst>
              <a:gd name="adj1" fmla="val 0"/>
              <a:gd name="adj2" fmla="val 50000"/>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1" anchor="ctr"/>
          <a:lstStyle/>
          <a:p>
            <a:r>
              <a:rPr lang="he-IL" altLang="he-IL" sz="3600" dirty="0">
                <a:solidFill>
                  <a:srgbClr val="FF0000"/>
                </a:solidFill>
                <a:effectLst>
                  <a:outerShdw blurRad="38100" dist="38100" dir="2700000" algn="tl">
                    <a:srgbClr val="000000">
                      <a:alpha val="43137"/>
                    </a:srgbClr>
                  </a:outerShdw>
                </a:effectLst>
                <a:cs typeface="David" pitchFamily="34" charset="-79"/>
              </a:rPr>
              <a:t>קצירה בכמות גדולה </a:t>
            </a:r>
            <a:r>
              <a:rPr lang="he-IL" altLang="he-IL" sz="3600" u="sng" dirty="0" smtClean="0">
                <a:solidFill>
                  <a:srgbClr val="FF0000"/>
                </a:solidFill>
                <a:effectLst>
                  <a:outerShdw blurRad="38100" dist="38100" dir="2700000" algn="tl">
                    <a:srgbClr val="000000">
                      <a:alpha val="43137"/>
                    </a:srgbClr>
                  </a:outerShdw>
                </a:effectLst>
                <a:cs typeface="David" pitchFamily="34" charset="-79"/>
              </a:rPr>
              <a:t>אסורה</a:t>
            </a:r>
            <a:endParaRPr lang="en-US" altLang="he-IL" sz="3600" u="sng" dirty="0">
              <a:solidFill>
                <a:srgbClr val="FF0000"/>
              </a:solidFill>
              <a:effectLst>
                <a:outerShdw blurRad="38100" dist="38100" dir="2700000" algn="tl">
                  <a:srgbClr val="000000">
                    <a:alpha val="43137"/>
                  </a:srgbClr>
                </a:outerShdw>
              </a:effectLst>
              <a:cs typeface="David" pitchFamily="34" charset="-79"/>
            </a:endParaRPr>
          </a:p>
        </p:txBody>
      </p:sp>
      <p:pic>
        <p:nvPicPr>
          <p:cNvPr id="4" name="Picture 3" descr="C:\Users\RONEN\Desktop\לוגון מכון מחודש.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8125647" y="10902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2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עם פינות אלכסוניות חתוכות 3"/>
          <p:cNvSpPr/>
          <p:nvPr/>
        </p:nvSpPr>
        <p:spPr>
          <a:xfrm flipH="1">
            <a:off x="3837740" y="0"/>
            <a:ext cx="5292100" cy="764630"/>
          </a:xfrm>
          <a:prstGeom prst="snip2DiagRect">
            <a:avLst>
              <a:gd name="adj1" fmla="val 0"/>
              <a:gd name="adj2" fmla="val 50000"/>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1" anchor="ctr"/>
          <a:lstStyle/>
          <a:p>
            <a:r>
              <a:rPr lang="he-IL" altLang="he-IL" sz="3600" dirty="0" smtClean="0">
                <a:solidFill>
                  <a:srgbClr val="FF0000"/>
                </a:solidFill>
                <a:effectLst>
                  <a:outerShdw blurRad="38100" dist="38100" dir="2700000" algn="tl">
                    <a:srgbClr val="000000">
                      <a:alpha val="43137"/>
                    </a:srgbClr>
                  </a:outerShdw>
                </a:effectLst>
                <a:cs typeface="David" pitchFamily="34" charset="-79"/>
              </a:rPr>
              <a:t>בצירה בכמות </a:t>
            </a:r>
            <a:r>
              <a:rPr lang="he-IL" altLang="he-IL" sz="3600" dirty="0">
                <a:solidFill>
                  <a:srgbClr val="FF0000"/>
                </a:solidFill>
                <a:effectLst>
                  <a:outerShdw blurRad="38100" dist="38100" dir="2700000" algn="tl">
                    <a:srgbClr val="000000">
                      <a:alpha val="43137"/>
                    </a:srgbClr>
                  </a:outerShdw>
                </a:effectLst>
                <a:cs typeface="David" pitchFamily="34" charset="-79"/>
              </a:rPr>
              <a:t>גדולה </a:t>
            </a:r>
            <a:r>
              <a:rPr lang="he-IL" altLang="he-IL" sz="3600" u="sng" dirty="0" smtClean="0">
                <a:solidFill>
                  <a:srgbClr val="FF0000"/>
                </a:solidFill>
                <a:effectLst>
                  <a:outerShdw blurRad="38100" dist="38100" dir="2700000" algn="tl">
                    <a:srgbClr val="000000">
                      <a:alpha val="43137"/>
                    </a:srgbClr>
                  </a:outerShdw>
                </a:effectLst>
                <a:cs typeface="David" pitchFamily="34" charset="-79"/>
              </a:rPr>
              <a:t>אסורה</a:t>
            </a:r>
            <a:endParaRPr lang="en-US" altLang="he-IL" sz="3600" u="sng" dirty="0">
              <a:solidFill>
                <a:srgbClr val="FF0000"/>
              </a:solidFill>
              <a:effectLst>
                <a:outerShdw blurRad="38100" dist="38100" dir="2700000" algn="tl">
                  <a:srgbClr val="000000">
                    <a:alpha val="43137"/>
                  </a:srgbClr>
                </a:outerShdw>
              </a:effectLst>
              <a:cs typeface="David" pitchFamily="34" charset="-79"/>
            </a:endParaRPr>
          </a:p>
        </p:txBody>
      </p:sp>
      <p:pic>
        <p:nvPicPr>
          <p:cNvPr id="5" name="Picture 3" descr="C:\Users\RONEN\Desktop\לוגון מכון מחודש.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14762" y="10902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64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9"/>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1250"/>
          <a:stretch/>
        </p:blipFill>
        <p:spPr bwMode="auto">
          <a:xfrm>
            <a:off x="-12700" y="0"/>
            <a:ext cx="91806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עם פינות אלכסוניות חתוכות 4"/>
          <p:cNvSpPr/>
          <p:nvPr/>
        </p:nvSpPr>
        <p:spPr>
          <a:xfrm>
            <a:off x="0" y="0"/>
            <a:ext cx="5292100" cy="764630"/>
          </a:xfrm>
          <a:prstGeom prst="snip2DiagRect">
            <a:avLst>
              <a:gd name="adj1" fmla="val 0"/>
              <a:gd name="adj2" fmla="val 50000"/>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1" anchor="ctr"/>
          <a:lstStyle/>
          <a:p>
            <a:r>
              <a:rPr lang="he-IL" altLang="he-IL" sz="4000" dirty="0">
                <a:solidFill>
                  <a:srgbClr val="00FF00"/>
                </a:solidFill>
                <a:effectLst>
                  <a:outerShdw blurRad="38100" dist="38100" dir="2700000" algn="tl">
                    <a:srgbClr val="000000">
                      <a:alpha val="43137"/>
                    </a:srgbClr>
                  </a:outerShdw>
                </a:effectLst>
                <a:cs typeface="David" pitchFamily="34" charset="-79"/>
              </a:rPr>
              <a:t>לקטוף </a:t>
            </a:r>
            <a:r>
              <a:rPr lang="he-IL" altLang="he-IL" sz="4000" u="sng" dirty="0">
                <a:solidFill>
                  <a:srgbClr val="00FF00"/>
                </a:solidFill>
                <a:effectLst>
                  <a:outerShdw blurRad="38100" dist="38100" dir="2700000" algn="tl">
                    <a:srgbClr val="000000">
                      <a:alpha val="43137"/>
                    </a:srgbClr>
                  </a:outerShdw>
                </a:effectLst>
                <a:cs typeface="David" pitchFamily="34" charset="-79"/>
              </a:rPr>
              <a:t>מעט</a:t>
            </a:r>
            <a:r>
              <a:rPr lang="he-IL" altLang="he-IL" sz="4000" dirty="0">
                <a:solidFill>
                  <a:srgbClr val="00FF00"/>
                </a:solidFill>
                <a:effectLst>
                  <a:outerShdw blurRad="38100" dist="38100" dir="2700000" algn="tl">
                    <a:srgbClr val="000000">
                      <a:alpha val="43137"/>
                    </a:srgbClr>
                  </a:outerShdw>
                </a:effectLst>
                <a:cs typeface="David" pitchFamily="34" charset="-79"/>
              </a:rPr>
              <a:t> מותר</a:t>
            </a:r>
            <a:endParaRPr lang="en-US" altLang="he-IL" sz="4000" dirty="0">
              <a:solidFill>
                <a:srgbClr val="00FF00"/>
              </a:solidFill>
              <a:effectLst>
                <a:outerShdw blurRad="38100" dist="38100" dir="2700000" algn="tl">
                  <a:srgbClr val="000000">
                    <a:alpha val="43137"/>
                  </a:srgbClr>
                </a:outerShdw>
              </a:effectLst>
              <a:cs typeface="David" pitchFamily="34" charset="-79"/>
            </a:endParaRPr>
          </a:p>
        </p:txBody>
      </p:sp>
      <p:pic>
        <p:nvPicPr>
          <p:cNvPr id="4" name="Picture 3" descr="C:\Users\RONEN\Desktop\לוגון מכון מחודש.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47988" y="594935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27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מלבן עם פינות אלכסוניות חתוכות 3"/>
          <p:cNvSpPr/>
          <p:nvPr/>
        </p:nvSpPr>
        <p:spPr>
          <a:xfrm flipH="1">
            <a:off x="3837740" y="0"/>
            <a:ext cx="5292100" cy="764630"/>
          </a:xfrm>
          <a:prstGeom prst="snip2DiagRect">
            <a:avLst>
              <a:gd name="adj1" fmla="val 0"/>
              <a:gd name="adj2" fmla="val 50000"/>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1" anchor="ctr"/>
          <a:lstStyle/>
          <a:p>
            <a:pPr algn="ctr">
              <a:defRPr/>
            </a:pPr>
            <a:r>
              <a:rPr lang="he-IL" altLang="he-IL" dirty="0">
                <a:solidFill>
                  <a:srgbClr val="FF0000"/>
                </a:solidFill>
                <a:effectLst>
                  <a:outerShdw blurRad="38100" dist="38100" dir="2700000" algn="tl">
                    <a:srgbClr val="000000">
                      <a:alpha val="43137"/>
                    </a:srgbClr>
                  </a:outerShdw>
                </a:effectLst>
                <a:cs typeface="David" pitchFamily="34" charset="-79"/>
              </a:rPr>
              <a:t>בצירה בכמות גדולה </a:t>
            </a:r>
            <a:r>
              <a:rPr lang="he-IL" altLang="he-IL" u="sng" dirty="0">
                <a:solidFill>
                  <a:srgbClr val="FF0000"/>
                </a:solidFill>
                <a:effectLst>
                  <a:outerShdw blurRad="38100" dist="38100" dir="2700000" algn="tl">
                    <a:srgbClr val="000000">
                      <a:alpha val="43137"/>
                    </a:srgbClr>
                  </a:outerShdw>
                </a:effectLst>
                <a:cs typeface="David" pitchFamily="34" charset="-79"/>
              </a:rPr>
              <a:t>אסורה</a:t>
            </a:r>
            <a:endParaRPr lang="en-US" altLang="he-IL" u="sng" dirty="0">
              <a:solidFill>
                <a:srgbClr val="FF0000"/>
              </a:solidFill>
              <a:effectLst>
                <a:outerShdw blurRad="38100" dist="38100" dir="2700000" algn="tl">
                  <a:srgbClr val="000000">
                    <a:alpha val="43137"/>
                  </a:srgbClr>
                </a:outerShdw>
              </a:effectLst>
              <a:cs typeface="David" pitchFamily="34" charset="-79"/>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חרישה2.wmv">
            <a:hlinkClick r:id="" action="ppaction://media"/>
          </p:cNvPr>
          <p:cNvPicPr>
            <a:picLocks noRot="1" noChangeAspect="1"/>
          </p:cNvPicPr>
          <p:nvPr>
            <a:videoFile r:link="rId1"/>
          </p:nvPr>
        </p:nvPicPr>
        <p:blipFill>
          <a:blip r:embed="rId3"/>
          <a:srcRect/>
          <a:stretch>
            <a:fillRect/>
          </a:stretch>
        </p:blipFill>
        <p:spPr bwMode="auto">
          <a:xfrm>
            <a:off x="611188" y="1123950"/>
            <a:ext cx="8066087" cy="5402263"/>
          </a:xfrm>
          <a:prstGeom prst="rect">
            <a:avLst/>
          </a:prstGeom>
          <a:noFill/>
          <a:ln w="9525">
            <a:noFill/>
            <a:miter lim="800000"/>
            <a:headEnd/>
            <a:tailEnd/>
          </a:ln>
        </p:spPr>
      </p:pic>
      <p:sp>
        <p:nvSpPr>
          <p:cNvPr id="4" name="מלבן 3"/>
          <p:cNvSpPr/>
          <p:nvPr/>
        </p:nvSpPr>
        <p:spPr>
          <a:xfrm>
            <a:off x="0" y="0"/>
            <a:ext cx="9144000" cy="1107996"/>
          </a:xfrm>
          <a:prstGeom prst="rect">
            <a:avLst/>
          </a:prstGeom>
          <a:noFill/>
        </p:spPr>
        <p:txBody>
          <a:bodyPr wrap="square">
            <a:spAutoFit/>
          </a:bodyPr>
          <a:lstStyle/>
          <a:p>
            <a:pPr algn="ctr">
              <a:defRPr/>
            </a:pPr>
            <a:r>
              <a:rPr lang="he-IL" sz="6600" b="1" u="sng" dirty="0">
                <a:ln w="12700">
                  <a:solidFill>
                    <a:schemeClr val="tx1"/>
                  </a:solidFill>
                  <a:prstDash val="solid"/>
                </a:ln>
                <a:solidFill>
                  <a:srgbClr val="FF66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חרישה</a:t>
            </a:r>
            <a:r>
              <a:rPr lang="he-IL" sz="6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David" panose="020E0502060401010101" pitchFamily="34" charset="-79"/>
                <a:cs typeface="David" panose="020E0502060401010101" pitchFamily="34" charset="-79"/>
              </a:rPr>
              <a:t> </a:t>
            </a:r>
            <a:r>
              <a:rPr lang="he-IL" sz="66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ספק איסור תורה</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0" fill="hold"/>
                                        <p:tgtEl>
                                          <p:spTgt spid="3"/>
                                        </p:tgtEl>
                                      </p:cBhvr>
                                    </p:cmd>
                                  </p:childTnLst>
                                </p:cTn>
                              </p:par>
                            </p:childTnLst>
                          </p:cTn>
                        </p:par>
                        <p:par>
                          <p:cTn id="7" fill="hold">
                            <p:stCondLst>
                              <p:cond delay="9860"/>
                            </p:stCondLst>
                            <p:childTnLst>
                              <p:par>
                                <p:cTn id="8" presetID="27" presetClass="entr" presetSubtype="0" fill="hold" nodeType="afterEffect">
                                  <p:stCondLst>
                                    <p:cond delay="0"/>
                                  </p:stCondLst>
                                  <p:iterate type="lt">
                                    <p:tmPct val="50000"/>
                                  </p:iterate>
                                  <p:childTnLst>
                                    <p:set>
                                      <p:cBhvr>
                                        <p:cTn id="9" dur="1" fill="hold">
                                          <p:stCondLst>
                                            <p:cond delay="0"/>
                                          </p:stCondLst>
                                        </p:cTn>
                                        <p:tgtEl>
                                          <p:spTgt spid="4"/>
                                        </p:tgtEl>
                                        <p:attrNameLst>
                                          <p:attrName>style.visibility</p:attrName>
                                        </p:attrNameLst>
                                      </p:cBhvr>
                                      <p:to>
                                        <p:strVal val="visible"/>
                                      </p:to>
                                    </p:set>
                                    <p:anim calcmode="discrete" valueType="clr">
                                      <p:cBhvr override="childStyle">
                                        <p:cTn id="1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
                                        </p:tgtEl>
                                        <p:attrNameLst>
                                          <p:attrName>fillcolor</p:attrName>
                                        </p:attrNameLst>
                                      </p:cBhvr>
                                      <p:tavLst>
                                        <p:tav tm="0">
                                          <p:val>
                                            <p:clrVal>
                                              <a:schemeClr val="accent2"/>
                                            </p:clrVal>
                                          </p:val>
                                        </p:tav>
                                        <p:tav tm="50000">
                                          <p:val>
                                            <p:clrVal>
                                              <a:schemeClr val="hlink"/>
                                            </p:clrVal>
                                          </p:val>
                                        </p:tav>
                                      </p:tavLst>
                                    </p:anim>
                                    <p:set>
                                      <p:cBhvr>
                                        <p:cTn id="1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נטיעה.wmv">
            <a:hlinkClick r:id="" action="ppaction://media"/>
          </p:cNvPr>
          <p:cNvPicPr>
            <a:picLocks noRot="1" noChangeAspect="1"/>
          </p:cNvPicPr>
          <p:nvPr>
            <a:videoFile r:link="rId1"/>
          </p:nvPr>
        </p:nvPicPr>
        <p:blipFill>
          <a:blip r:embed="rId3"/>
          <a:srcRect/>
          <a:stretch>
            <a:fillRect/>
          </a:stretch>
        </p:blipFill>
        <p:spPr bwMode="auto">
          <a:xfrm>
            <a:off x="971550" y="1196975"/>
            <a:ext cx="7416800" cy="5045075"/>
          </a:xfrm>
          <a:prstGeom prst="rect">
            <a:avLst/>
          </a:prstGeom>
          <a:noFill/>
          <a:ln w="9525">
            <a:noFill/>
            <a:miter lim="800000"/>
            <a:headEnd/>
            <a:tailEnd/>
          </a:ln>
        </p:spPr>
      </p:pic>
      <p:sp>
        <p:nvSpPr>
          <p:cNvPr id="3" name="מלבן 2"/>
          <p:cNvSpPr/>
          <p:nvPr/>
        </p:nvSpPr>
        <p:spPr>
          <a:xfrm>
            <a:off x="0" y="0"/>
            <a:ext cx="9144000" cy="1107996"/>
          </a:xfrm>
          <a:prstGeom prst="rect">
            <a:avLst/>
          </a:prstGeom>
          <a:noFill/>
        </p:spPr>
        <p:txBody>
          <a:bodyPr wrap="square">
            <a:spAutoFit/>
          </a:bodyPr>
          <a:lstStyle/>
          <a:p>
            <a:pPr algn="ctr">
              <a:defRPr/>
            </a:pPr>
            <a:r>
              <a:rPr lang="he-IL" sz="6600" b="1" u="sng" dirty="0">
                <a:ln w="12700">
                  <a:solidFill>
                    <a:schemeClr val="tx1"/>
                  </a:solidFill>
                  <a:prstDash val="solid"/>
                </a:ln>
                <a:solidFill>
                  <a:srgbClr val="FF66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נטיעה</a:t>
            </a:r>
            <a:r>
              <a:rPr lang="he-IL" sz="6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David" panose="020E0502060401010101" pitchFamily="34" charset="-79"/>
                <a:cs typeface="David" panose="020E0502060401010101" pitchFamily="34" charset="-79"/>
              </a:rPr>
              <a:t> </a:t>
            </a:r>
            <a:r>
              <a:rPr lang="he-IL" sz="66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ספק איסור תורה</a:t>
            </a:r>
          </a:p>
        </p:txBody>
      </p:sp>
      <p:sp>
        <p:nvSpPr>
          <p:cNvPr id="5" name="מלבן 4"/>
          <p:cNvSpPr/>
          <p:nvPr/>
        </p:nvSpPr>
        <p:spPr>
          <a:xfrm>
            <a:off x="4479925" y="2967038"/>
            <a:ext cx="184150" cy="923925"/>
          </a:xfrm>
          <a:prstGeom prst="rect">
            <a:avLst/>
          </a:prstGeom>
          <a:noFill/>
        </p:spPr>
        <p:txBody>
          <a:bodyPr wrap="none">
            <a:spAutoFit/>
          </a:bodyPr>
          <a:lstStyle/>
          <a:p>
            <a:pPr algn="ctr">
              <a:defRPr/>
            </a:pPr>
            <a:endParaRPr lang="he-IL" sz="5400" dirty="0">
              <a:ln w="17780" cmpd="sng">
                <a:solidFill>
                  <a:schemeClr val="tx1"/>
                </a:solidFill>
                <a:prstDash val="solid"/>
                <a:miter lim="800000"/>
              </a:ln>
              <a:solidFill>
                <a:srgbClr val="FF0000"/>
              </a:solidFill>
              <a:effectLst>
                <a:outerShdw blurRad="50800" algn="tl" rotWithShape="0">
                  <a:srgbClr val="000000"/>
                </a:outerShdw>
              </a:effectLst>
              <a:cs typeface="Miriam" pitchFamily="34" charset="-79"/>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4"/>
                                        </p:tgtEl>
                                      </p:cBhvr>
                                    </p:cmd>
                                  </p:childTnLst>
                                </p:cTn>
                              </p:par>
                              <p:par>
                                <p:cTn id="7" presetID="27" presetClass="entr" presetSubtype="0" fill="hold" nodeType="withEffect">
                                  <p:stCondLst>
                                    <p:cond delay="0"/>
                                  </p:stCondLst>
                                  <p:iterate type="lt">
                                    <p:tmPct val="50000"/>
                                  </p:iterate>
                                  <p:childTnLst>
                                    <p:set>
                                      <p:cBhvr>
                                        <p:cTn id="8" dur="1" fill="hold">
                                          <p:stCondLst>
                                            <p:cond delay="0"/>
                                          </p:stCondLst>
                                        </p:cTn>
                                        <p:tgtEl>
                                          <p:spTgt spid="3"/>
                                        </p:tgtEl>
                                        <p:attrNameLst>
                                          <p:attrName>style.visibility</p:attrName>
                                        </p:attrNameLst>
                                      </p:cBhvr>
                                      <p:to>
                                        <p:strVal val="visible"/>
                                      </p:to>
                                    </p:set>
                                    <p:anim calcmode="discrete" valueType="clr">
                                      <p:cBhvr override="childStyle">
                                        <p:cTn id="9" dur="100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0" dur="1000"/>
                                        <p:tgtEl>
                                          <p:spTgt spid="3"/>
                                        </p:tgtEl>
                                        <p:attrNameLst>
                                          <p:attrName>fillcolor</p:attrName>
                                        </p:attrNameLst>
                                      </p:cBhvr>
                                      <p:tavLst>
                                        <p:tav tm="0">
                                          <p:val>
                                            <p:clrVal>
                                              <a:schemeClr val="accent2"/>
                                            </p:clrVal>
                                          </p:val>
                                        </p:tav>
                                        <p:tav tm="50000">
                                          <p:val>
                                            <p:clrVal>
                                              <a:schemeClr val="hlink"/>
                                            </p:clrVal>
                                          </p:val>
                                        </p:tav>
                                      </p:tavLst>
                                    </p:anim>
                                    <p:set>
                                      <p:cBhvr>
                                        <p:cTn id="11" dur="100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תמונה 1" descr="M1110003.JPG"/>
          <p:cNvPicPr>
            <a:picLocks noChangeAspect="1"/>
          </p:cNvPicPr>
          <p:nvPr/>
        </p:nvPicPr>
        <p:blipFill>
          <a:blip r:embed="rId2"/>
          <a:srcRect/>
          <a:stretch>
            <a:fillRect/>
          </a:stretch>
        </p:blipFill>
        <p:spPr bwMode="auto">
          <a:xfrm>
            <a:off x="0" y="857250"/>
            <a:ext cx="9144000" cy="5143500"/>
          </a:xfrm>
          <a:prstGeom prst="rect">
            <a:avLst/>
          </a:prstGeom>
          <a:noFill/>
          <a:ln w="9525">
            <a:noFill/>
            <a:miter lim="800000"/>
            <a:headEnd/>
            <a:tailEnd/>
          </a:ln>
        </p:spPr>
      </p:pic>
      <p:sp>
        <p:nvSpPr>
          <p:cNvPr id="3" name="מלבן 2"/>
          <p:cNvSpPr/>
          <p:nvPr/>
        </p:nvSpPr>
        <p:spPr>
          <a:xfrm>
            <a:off x="2339690" y="3356990"/>
            <a:ext cx="1880643" cy="923330"/>
          </a:xfrm>
          <a:prstGeom prst="rect">
            <a:avLst/>
          </a:prstGeom>
          <a:noFill/>
        </p:spPr>
        <p:txBody>
          <a:bodyPr wrap="none">
            <a:spAutoFit/>
          </a:bodyPr>
          <a:lstStyle/>
          <a:p>
            <a:pPr algn="ctr">
              <a:defRPr/>
            </a:pPr>
            <a:r>
              <a:rPr lang="he-IL" sz="5400" b="1" dirty="0">
                <a:ln w="1905"/>
                <a:solidFill>
                  <a:srgbClr val="FF0000"/>
                </a:solidFill>
                <a:effectLst>
                  <a:outerShdw blurRad="38100" dist="38100" dir="2700000" algn="tl">
                    <a:srgbClr val="000000">
                      <a:alpha val="43137"/>
                    </a:srgbClr>
                  </a:outerShdw>
                </a:effectLst>
                <a:latin typeface="Arial" pitchFamily="34" charset="0"/>
                <a:cs typeface="Arial" pitchFamily="34" charset="0"/>
              </a:rPr>
              <a:t>זמורה</a:t>
            </a:r>
          </a:p>
        </p:txBody>
      </p:sp>
      <p:sp>
        <p:nvSpPr>
          <p:cNvPr id="4" name="מלבן 3"/>
          <p:cNvSpPr/>
          <p:nvPr/>
        </p:nvSpPr>
        <p:spPr>
          <a:xfrm>
            <a:off x="4827304" y="1628750"/>
            <a:ext cx="1467068" cy="923330"/>
          </a:xfrm>
          <a:prstGeom prst="rect">
            <a:avLst/>
          </a:prstGeom>
          <a:noFill/>
        </p:spPr>
        <p:txBody>
          <a:bodyPr wrap="none">
            <a:spAutoFit/>
          </a:bodyPr>
          <a:lstStyle/>
          <a:p>
            <a:pPr algn="ctr">
              <a:defRPr/>
            </a:pPr>
            <a:r>
              <a:rPr lang="he-IL" sz="5400" b="1" dirty="0">
                <a:ln w="1905"/>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שריג</a:t>
            </a:r>
          </a:p>
        </p:txBody>
      </p:sp>
      <p:sp>
        <p:nvSpPr>
          <p:cNvPr id="5" name="חץ ימינה 4"/>
          <p:cNvSpPr/>
          <p:nvPr/>
        </p:nvSpPr>
        <p:spPr>
          <a:xfrm rot="4020457" flipV="1">
            <a:off x="3888659" y="4283798"/>
            <a:ext cx="897432" cy="204600"/>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sz="3200"/>
          </a:p>
        </p:txBody>
      </p:sp>
      <p:sp>
        <p:nvSpPr>
          <p:cNvPr id="6" name="חץ ימינה 5"/>
          <p:cNvSpPr/>
          <p:nvPr/>
        </p:nvSpPr>
        <p:spPr>
          <a:xfrm rot="7089955" flipV="1">
            <a:off x="4497285" y="2762429"/>
            <a:ext cx="897432" cy="204600"/>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sz="32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זמירה1.wmv">
            <a:hlinkClick r:id="" action="ppaction://media"/>
          </p:cNvPr>
          <p:cNvPicPr>
            <a:picLocks noRot="1" noChangeAspect="1"/>
          </p:cNvPicPr>
          <p:nvPr>
            <a:videoFile r:link="rId1"/>
          </p:nvPr>
        </p:nvPicPr>
        <p:blipFill>
          <a:blip r:embed="rId3"/>
          <a:srcRect/>
          <a:stretch>
            <a:fillRect/>
          </a:stretch>
        </p:blipFill>
        <p:spPr bwMode="auto">
          <a:xfrm>
            <a:off x="395288" y="1341438"/>
            <a:ext cx="8424862" cy="5335587"/>
          </a:xfrm>
          <a:prstGeom prst="rect">
            <a:avLst/>
          </a:prstGeom>
          <a:noFill/>
          <a:ln w="9525">
            <a:noFill/>
            <a:miter lim="800000"/>
            <a:headEnd/>
            <a:tailEnd/>
          </a:ln>
        </p:spPr>
      </p:pic>
      <p:sp>
        <p:nvSpPr>
          <p:cNvPr id="5" name="מלבן 4"/>
          <p:cNvSpPr/>
          <p:nvPr/>
        </p:nvSpPr>
        <p:spPr>
          <a:xfrm>
            <a:off x="1038025" y="0"/>
            <a:ext cx="7162538" cy="1323439"/>
          </a:xfrm>
          <a:prstGeom prst="rect">
            <a:avLst/>
          </a:prstGeom>
          <a:noFill/>
        </p:spPr>
        <p:txBody>
          <a:bodyPr wrap="none">
            <a:spAutoFit/>
          </a:bodyPr>
          <a:lstStyle/>
          <a:p>
            <a:pPr algn="ctr">
              <a:defRPr/>
            </a:pPr>
            <a:r>
              <a:rPr lang="he-IL"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זמירה היא קיצור זמורות כדי לקבוע </a:t>
            </a:r>
          </a:p>
          <a:p>
            <a:pPr algn="ctr">
              <a:defRPr/>
            </a:pPr>
            <a:r>
              <a:rPr lang="he-IL"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מאלו עיניים יגדלו שריגים מניבי פרי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0" fill="hold"/>
                                        <p:tgtEl>
                                          <p:spTgt spid="4"/>
                                        </p:tgtEl>
                                      </p:cBhvr>
                                    </p:cmd>
                                  </p:childTnLst>
                                </p:cTn>
                              </p:par>
                            </p:childTnLst>
                          </p:cTn>
                        </p:par>
                        <p:par>
                          <p:cTn id="7" fill="hold">
                            <p:stCondLst>
                              <p:cond delay="10980"/>
                            </p:stCondLst>
                            <p:childTnLst>
                              <p:par>
                                <p:cTn id="8" presetID="27" presetClass="entr" presetSubtype="0" fill="hold" nodeType="afterEffect">
                                  <p:stCondLst>
                                    <p:cond delay="0"/>
                                  </p:stCondLst>
                                  <p:iterate type="lt">
                                    <p:tmPct val="50000"/>
                                  </p:iterate>
                                  <p:childTnLst>
                                    <p:set>
                                      <p:cBhvr>
                                        <p:cTn id="9" dur="1" fill="hold">
                                          <p:stCondLst>
                                            <p:cond delay="0"/>
                                          </p:stCondLst>
                                        </p:cTn>
                                        <p:tgtEl>
                                          <p:spTgt spid="5"/>
                                        </p:tgtEl>
                                        <p:attrNameLst>
                                          <p:attrName>style.visibility</p:attrName>
                                        </p:attrNameLst>
                                      </p:cBhvr>
                                      <p:to>
                                        <p:strVal val="visible"/>
                                      </p:to>
                                    </p:set>
                                    <p:anim calcmode="discrete" valueType="clr">
                                      <p:cBhvr override="childStyle">
                                        <p:cTn id="1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5"/>
                                        </p:tgtEl>
                                        <p:attrNameLst>
                                          <p:attrName>fillcolor</p:attrName>
                                        </p:attrNameLst>
                                      </p:cBhvr>
                                      <p:tavLst>
                                        <p:tav tm="0">
                                          <p:val>
                                            <p:clrVal>
                                              <a:schemeClr val="accent2"/>
                                            </p:clrVal>
                                          </p:val>
                                        </p:tav>
                                        <p:tav tm="50000">
                                          <p:val>
                                            <p:clrVal>
                                              <a:schemeClr val="hlink"/>
                                            </p:clrVal>
                                          </p:val>
                                        </p:tav>
                                      </p:tavLst>
                                    </p:anim>
                                    <p:set>
                                      <p:cBhvr>
                                        <p:cTn id="12"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8"/>
          <p:cNvGrpSpPr>
            <a:grpSpLocks/>
          </p:cNvGrpSpPr>
          <p:nvPr/>
        </p:nvGrpSpPr>
        <p:grpSpPr bwMode="auto">
          <a:xfrm>
            <a:off x="1295400" y="2133600"/>
            <a:ext cx="3124200" cy="3048000"/>
            <a:chOff x="816" y="1344"/>
            <a:chExt cx="1968" cy="1920"/>
          </a:xfrm>
        </p:grpSpPr>
        <p:sp>
          <p:nvSpPr>
            <p:cNvPr id="235523" name="Freeform 3"/>
            <p:cNvSpPr>
              <a:spLocks/>
            </p:cNvSpPr>
            <p:nvPr/>
          </p:nvSpPr>
          <p:spPr bwMode="auto">
            <a:xfrm>
              <a:off x="994" y="1502"/>
              <a:ext cx="1599" cy="1571"/>
            </a:xfrm>
            <a:custGeom>
              <a:avLst/>
              <a:gdLst>
                <a:gd name="T0" fmla="*/ 55 w 2038"/>
                <a:gd name="T1" fmla="*/ 0 h 1819"/>
                <a:gd name="T2" fmla="*/ 718 w 2038"/>
                <a:gd name="T3" fmla="*/ 0 h 1819"/>
                <a:gd name="T4" fmla="*/ 730 w 2038"/>
                <a:gd name="T5" fmla="*/ 3 h 1819"/>
                <a:gd name="T6" fmla="*/ 740 w 2038"/>
                <a:gd name="T7" fmla="*/ 6 h 1819"/>
                <a:gd name="T8" fmla="*/ 749 w 2038"/>
                <a:gd name="T9" fmla="*/ 12 h 1819"/>
                <a:gd name="T10" fmla="*/ 757 w 2038"/>
                <a:gd name="T11" fmla="*/ 21 h 1819"/>
                <a:gd name="T12" fmla="*/ 763 w 2038"/>
                <a:gd name="T13" fmla="*/ 30 h 1819"/>
                <a:gd name="T14" fmla="*/ 768 w 2038"/>
                <a:gd name="T15" fmla="*/ 43 h 1819"/>
                <a:gd name="T16" fmla="*/ 771 w 2038"/>
                <a:gd name="T17" fmla="*/ 58 h 1819"/>
                <a:gd name="T18" fmla="*/ 773 w 2038"/>
                <a:gd name="T19" fmla="*/ 72 h 1819"/>
                <a:gd name="T20" fmla="*/ 773 w 2038"/>
                <a:gd name="T21" fmla="*/ 941 h 1819"/>
                <a:gd name="T22" fmla="*/ 771 w 2038"/>
                <a:gd name="T23" fmla="*/ 955 h 1819"/>
                <a:gd name="T24" fmla="*/ 768 w 2038"/>
                <a:gd name="T25" fmla="*/ 969 h 1819"/>
                <a:gd name="T26" fmla="*/ 763 w 2038"/>
                <a:gd name="T27" fmla="*/ 981 h 1819"/>
                <a:gd name="T28" fmla="*/ 757 w 2038"/>
                <a:gd name="T29" fmla="*/ 992 h 1819"/>
                <a:gd name="T30" fmla="*/ 749 w 2038"/>
                <a:gd name="T31" fmla="*/ 1001 h 1819"/>
                <a:gd name="T32" fmla="*/ 740 w 2038"/>
                <a:gd name="T33" fmla="*/ 1007 h 1819"/>
                <a:gd name="T34" fmla="*/ 730 w 2038"/>
                <a:gd name="T35" fmla="*/ 1010 h 1819"/>
                <a:gd name="T36" fmla="*/ 718 w 2038"/>
                <a:gd name="T37" fmla="*/ 1012 h 1819"/>
                <a:gd name="T38" fmla="*/ 55 w 2038"/>
                <a:gd name="T39" fmla="*/ 1012 h 1819"/>
                <a:gd name="T40" fmla="*/ 44 w 2038"/>
                <a:gd name="T41" fmla="*/ 1010 h 1819"/>
                <a:gd name="T42" fmla="*/ 33 w 2038"/>
                <a:gd name="T43" fmla="*/ 1007 h 1819"/>
                <a:gd name="T44" fmla="*/ 24 w 2038"/>
                <a:gd name="T45" fmla="*/ 1001 h 1819"/>
                <a:gd name="T46" fmla="*/ 16 w 2038"/>
                <a:gd name="T47" fmla="*/ 992 h 1819"/>
                <a:gd name="T48" fmla="*/ 9 w 2038"/>
                <a:gd name="T49" fmla="*/ 981 h 1819"/>
                <a:gd name="T50" fmla="*/ 4 w 2038"/>
                <a:gd name="T51" fmla="*/ 969 h 1819"/>
                <a:gd name="T52" fmla="*/ 2 w 2038"/>
                <a:gd name="T53" fmla="*/ 955 h 1819"/>
                <a:gd name="T54" fmla="*/ 0 w 2038"/>
                <a:gd name="T55" fmla="*/ 941 h 1819"/>
                <a:gd name="T56" fmla="*/ 0 w 2038"/>
                <a:gd name="T57" fmla="*/ 72 h 1819"/>
                <a:gd name="T58" fmla="*/ 2 w 2038"/>
                <a:gd name="T59" fmla="*/ 58 h 1819"/>
                <a:gd name="T60" fmla="*/ 4 w 2038"/>
                <a:gd name="T61" fmla="*/ 43 h 1819"/>
                <a:gd name="T62" fmla="*/ 9 w 2038"/>
                <a:gd name="T63" fmla="*/ 30 h 1819"/>
                <a:gd name="T64" fmla="*/ 16 w 2038"/>
                <a:gd name="T65" fmla="*/ 21 h 1819"/>
                <a:gd name="T66" fmla="*/ 24 w 2038"/>
                <a:gd name="T67" fmla="*/ 12 h 1819"/>
                <a:gd name="T68" fmla="*/ 33 w 2038"/>
                <a:gd name="T69" fmla="*/ 6 h 1819"/>
                <a:gd name="T70" fmla="*/ 44 w 2038"/>
                <a:gd name="T71" fmla="*/ 3 h 1819"/>
                <a:gd name="T72" fmla="*/ 55 w 2038"/>
                <a:gd name="T73" fmla="*/ 0 h 18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38" h="1819">
                  <a:moveTo>
                    <a:pt x="145" y="0"/>
                  </a:moveTo>
                  <a:lnTo>
                    <a:pt x="1894" y="0"/>
                  </a:lnTo>
                  <a:lnTo>
                    <a:pt x="1924" y="3"/>
                  </a:lnTo>
                  <a:lnTo>
                    <a:pt x="1952" y="10"/>
                  </a:lnTo>
                  <a:lnTo>
                    <a:pt x="1976" y="21"/>
                  </a:lnTo>
                  <a:lnTo>
                    <a:pt x="1998" y="37"/>
                  </a:lnTo>
                  <a:lnTo>
                    <a:pt x="2014" y="56"/>
                  </a:lnTo>
                  <a:lnTo>
                    <a:pt x="2028" y="78"/>
                  </a:lnTo>
                  <a:lnTo>
                    <a:pt x="2036" y="103"/>
                  </a:lnTo>
                  <a:lnTo>
                    <a:pt x="2038" y="129"/>
                  </a:lnTo>
                  <a:lnTo>
                    <a:pt x="2038" y="1690"/>
                  </a:lnTo>
                  <a:lnTo>
                    <a:pt x="2036" y="1717"/>
                  </a:lnTo>
                  <a:lnTo>
                    <a:pt x="2028" y="1742"/>
                  </a:lnTo>
                  <a:lnTo>
                    <a:pt x="2014" y="1764"/>
                  </a:lnTo>
                  <a:lnTo>
                    <a:pt x="1998" y="1783"/>
                  </a:lnTo>
                  <a:lnTo>
                    <a:pt x="1976" y="1799"/>
                  </a:lnTo>
                  <a:lnTo>
                    <a:pt x="1952" y="1810"/>
                  </a:lnTo>
                  <a:lnTo>
                    <a:pt x="1924" y="1817"/>
                  </a:lnTo>
                  <a:lnTo>
                    <a:pt x="1894" y="1819"/>
                  </a:lnTo>
                  <a:lnTo>
                    <a:pt x="145" y="1819"/>
                  </a:lnTo>
                  <a:lnTo>
                    <a:pt x="115" y="1817"/>
                  </a:lnTo>
                  <a:lnTo>
                    <a:pt x="88" y="1810"/>
                  </a:lnTo>
                  <a:lnTo>
                    <a:pt x="62" y="1799"/>
                  </a:lnTo>
                  <a:lnTo>
                    <a:pt x="42" y="1783"/>
                  </a:lnTo>
                  <a:lnTo>
                    <a:pt x="24" y="1764"/>
                  </a:lnTo>
                  <a:lnTo>
                    <a:pt x="10" y="1742"/>
                  </a:lnTo>
                  <a:lnTo>
                    <a:pt x="2" y="1717"/>
                  </a:lnTo>
                  <a:lnTo>
                    <a:pt x="0" y="1690"/>
                  </a:lnTo>
                  <a:lnTo>
                    <a:pt x="0" y="129"/>
                  </a:lnTo>
                  <a:lnTo>
                    <a:pt x="2" y="103"/>
                  </a:lnTo>
                  <a:lnTo>
                    <a:pt x="10" y="78"/>
                  </a:lnTo>
                  <a:lnTo>
                    <a:pt x="24" y="56"/>
                  </a:lnTo>
                  <a:lnTo>
                    <a:pt x="42" y="37"/>
                  </a:lnTo>
                  <a:lnTo>
                    <a:pt x="62" y="21"/>
                  </a:lnTo>
                  <a:lnTo>
                    <a:pt x="88" y="10"/>
                  </a:lnTo>
                  <a:lnTo>
                    <a:pt x="115" y="3"/>
                  </a:lnTo>
                  <a:lnTo>
                    <a:pt x="145" y="0"/>
                  </a:lnTo>
                  <a:close/>
                </a:path>
              </a:pathLst>
            </a:custGeom>
            <a:solidFill>
              <a:srgbClr val="FFFFFF"/>
            </a:solidFill>
            <a:ln w="9525">
              <a:noFill/>
              <a:round/>
              <a:headEnd/>
              <a:tailEnd/>
            </a:ln>
          </p:spPr>
          <p:txBody>
            <a:bodyPr/>
            <a:lstStyle/>
            <a:p>
              <a:endParaRPr lang="he-IL"/>
            </a:p>
          </p:txBody>
        </p:sp>
        <p:sp>
          <p:nvSpPr>
            <p:cNvPr id="235524" name="Freeform 4"/>
            <p:cNvSpPr>
              <a:spLocks/>
            </p:cNvSpPr>
            <p:nvPr/>
          </p:nvSpPr>
          <p:spPr bwMode="auto">
            <a:xfrm>
              <a:off x="1171" y="1697"/>
              <a:ext cx="1255" cy="1220"/>
            </a:xfrm>
            <a:custGeom>
              <a:avLst/>
              <a:gdLst>
                <a:gd name="T0" fmla="*/ 400 w 1507"/>
                <a:gd name="T1" fmla="*/ 4 h 1344"/>
                <a:gd name="T2" fmla="*/ 453 w 1507"/>
                <a:gd name="T3" fmla="*/ 15 h 1344"/>
                <a:gd name="T4" fmla="*/ 503 w 1507"/>
                <a:gd name="T5" fmla="*/ 36 h 1344"/>
                <a:gd name="T6" fmla="*/ 550 w 1507"/>
                <a:gd name="T7" fmla="*/ 67 h 1344"/>
                <a:gd name="T8" fmla="*/ 592 w 1507"/>
                <a:gd name="T9" fmla="*/ 105 h 1344"/>
                <a:gd name="T10" fmla="*/ 630 w 1507"/>
                <a:gd name="T11" fmla="*/ 150 h 1344"/>
                <a:gd name="T12" fmla="*/ 663 w 1507"/>
                <a:gd name="T13" fmla="*/ 202 h 1344"/>
                <a:gd name="T14" fmla="*/ 690 w 1507"/>
                <a:gd name="T15" fmla="*/ 260 h 1344"/>
                <a:gd name="T16" fmla="*/ 709 w 1507"/>
                <a:gd name="T17" fmla="*/ 320 h 1344"/>
                <a:gd name="T18" fmla="*/ 720 w 1507"/>
                <a:gd name="T19" fmla="*/ 387 h 1344"/>
                <a:gd name="T20" fmla="*/ 725 w 1507"/>
                <a:gd name="T21" fmla="*/ 456 h 1344"/>
                <a:gd name="T22" fmla="*/ 720 w 1507"/>
                <a:gd name="T23" fmla="*/ 525 h 1344"/>
                <a:gd name="T24" fmla="*/ 709 w 1507"/>
                <a:gd name="T25" fmla="*/ 591 h 1344"/>
                <a:gd name="T26" fmla="*/ 690 w 1507"/>
                <a:gd name="T27" fmla="*/ 653 h 1344"/>
                <a:gd name="T28" fmla="*/ 663 w 1507"/>
                <a:gd name="T29" fmla="*/ 710 h 1344"/>
                <a:gd name="T30" fmla="*/ 630 w 1507"/>
                <a:gd name="T31" fmla="*/ 762 h 1344"/>
                <a:gd name="T32" fmla="*/ 592 w 1507"/>
                <a:gd name="T33" fmla="*/ 807 h 1344"/>
                <a:gd name="T34" fmla="*/ 550 w 1507"/>
                <a:gd name="T35" fmla="*/ 846 h 1344"/>
                <a:gd name="T36" fmla="*/ 503 w 1507"/>
                <a:gd name="T37" fmla="*/ 877 h 1344"/>
                <a:gd name="T38" fmla="*/ 453 w 1507"/>
                <a:gd name="T39" fmla="*/ 898 h 1344"/>
                <a:gd name="T40" fmla="*/ 400 w 1507"/>
                <a:gd name="T41" fmla="*/ 910 h 1344"/>
                <a:gd name="T42" fmla="*/ 344 w 1507"/>
                <a:gd name="T43" fmla="*/ 911 h 1344"/>
                <a:gd name="T44" fmla="*/ 290 w 1507"/>
                <a:gd name="T45" fmla="*/ 903 h 1344"/>
                <a:gd name="T46" fmla="*/ 238 w 1507"/>
                <a:gd name="T47" fmla="*/ 884 h 1344"/>
                <a:gd name="T48" fmla="*/ 191 w 1507"/>
                <a:gd name="T49" fmla="*/ 857 h 1344"/>
                <a:gd name="T50" fmla="*/ 147 w 1507"/>
                <a:gd name="T51" fmla="*/ 822 h 1344"/>
                <a:gd name="T52" fmla="*/ 107 w 1507"/>
                <a:gd name="T53" fmla="*/ 777 h 1344"/>
                <a:gd name="T54" fmla="*/ 72 w 1507"/>
                <a:gd name="T55" fmla="*/ 728 h 1344"/>
                <a:gd name="T56" fmla="*/ 43 w 1507"/>
                <a:gd name="T57" fmla="*/ 674 h 1344"/>
                <a:gd name="T58" fmla="*/ 22 w 1507"/>
                <a:gd name="T59" fmla="*/ 612 h 1344"/>
                <a:gd name="T60" fmla="*/ 7 w 1507"/>
                <a:gd name="T61" fmla="*/ 547 h 1344"/>
                <a:gd name="T62" fmla="*/ 1 w 1507"/>
                <a:gd name="T63" fmla="*/ 478 h 1344"/>
                <a:gd name="T64" fmla="*/ 2 w 1507"/>
                <a:gd name="T65" fmla="*/ 409 h 1344"/>
                <a:gd name="T66" fmla="*/ 12 w 1507"/>
                <a:gd name="T67" fmla="*/ 343 h 1344"/>
                <a:gd name="T68" fmla="*/ 29 w 1507"/>
                <a:gd name="T69" fmla="*/ 280 h 1344"/>
                <a:gd name="T70" fmla="*/ 53 w 1507"/>
                <a:gd name="T71" fmla="*/ 221 h 1344"/>
                <a:gd name="T72" fmla="*/ 83 w 1507"/>
                <a:gd name="T73" fmla="*/ 166 h 1344"/>
                <a:gd name="T74" fmla="*/ 119 w 1507"/>
                <a:gd name="T75" fmla="*/ 119 h 1344"/>
                <a:gd name="T76" fmla="*/ 161 w 1507"/>
                <a:gd name="T77" fmla="*/ 77 h 1344"/>
                <a:gd name="T78" fmla="*/ 206 w 1507"/>
                <a:gd name="T79" fmla="*/ 45 h 1344"/>
                <a:gd name="T80" fmla="*/ 255 w 1507"/>
                <a:gd name="T81" fmla="*/ 21 h 1344"/>
                <a:gd name="T82" fmla="*/ 309 w 1507"/>
                <a:gd name="T83" fmla="*/ 5 h 1344"/>
                <a:gd name="T84" fmla="*/ 363 w 1507"/>
                <a:gd name="T85" fmla="*/ 0 h 13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07" h="1344">
                  <a:moveTo>
                    <a:pt x="755" y="0"/>
                  </a:moveTo>
                  <a:lnTo>
                    <a:pt x="793" y="1"/>
                  </a:lnTo>
                  <a:lnTo>
                    <a:pt x="831" y="4"/>
                  </a:lnTo>
                  <a:lnTo>
                    <a:pt x="869" y="8"/>
                  </a:lnTo>
                  <a:lnTo>
                    <a:pt x="906" y="14"/>
                  </a:lnTo>
                  <a:lnTo>
                    <a:pt x="941" y="22"/>
                  </a:lnTo>
                  <a:lnTo>
                    <a:pt x="977" y="30"/>
                  </a:lnTo>
                  <a:lnTo>
                    <a:pt x="1012" y="42"/>
                  </a:lnTo>
                  <a:lnTo>
                    <a:pt x="1046" y="53"/>
                  </a:lnTo>
                  <a:lnTo>
                    <a:pt x="1080" y="67"/>
                  </a:lnTo>
                  <a:lnTo>
                    <a:pt x="1112" y="82"/>
                  </a:lnTo>
                  <a:lnTo>
                    <a:pt x="1143" y="98"/>
                  </a:lnTo>
                  <a:lnTo>
                    <a:pt x="1173" y="115"/>
                  </a:lnTo>
                  <a:lnTo>
                    <a:pt x="1203" y="135"/>
                  </a:lnTo>
                  <a:lnTo>
                    <a:pt x="1232" y="155"/>
                  </a:lnTo>
                  <a:lnTo>
                    <a:pt x="1259" y="175"/>
                  </a:lnTo>
                  <a:lnTo>
                    <a:pt x="1285" y="198"/>
                  </a:lnTo>
                  <a:lnTo>
                    <a:pt x="1310" y="221"/>
                  </a:lnTo>
                  <a:lnTo>
                    <a:pt x="1334" y="246"/>
                  </a:lnTo>
                  <a:lnTo>
                    <a:pt x="1356" y="271"/>
                  </a:lnTo>
                  <a:lnTo>
                    <a:pt x="1378" y="298"/>
                  </a:lnTo>
                  <a:lnTo>
                    <a:pt x="1398" y="325"/>
                  </a:lnTo>
                  <a:lnTo>
                    <a:pt x="1415" y="353"/>
                  </a:lnTo>
                  <a:lnTo>
                    <a:pt x="1432" y="382"/>
                  </a:lnTo>
                  <a:lnTo>
                    <a:pt x="1447" y="412"/>
                  </a:lnTo>
                  <a:lnTo>
                    <a:pt x="1461" y="442"/>
                  </a:lnTo>
                  <a:lnTo>
                    <a:pt x="1473" y="473"/>
                  </a:lnTo>
                  <a:lnTo>
                    <a:pt x="1483" y="505"/>
                  </a:lnTo>
                  <a:lnTo>
                    <a:pt x="1492" y="537"/>
                  </a:lnTo>
                  <a:lnTo>
                    <a:pt x="1498" y="569"/>
                  </a:lnTo>
                  <a:lnTo>
                    <a:pt x="1504" y="603"/>
                  </a:lnTo>
                  <a:lnTo>
                    <a:pt x="1506" y="636"/>
                  </a:lnTo>
                  <a:lnTo>
                    <a:pt x="1507" y="671"/>
                  </a:lnTo>
                  <a:lnTo>
                    <a:pt x="1506" y="705"/>
                  </a:lnTo>
                  <a:lnTo>
                    <a:pt x="1504" y="739"/>
                  </a:lnTo>
                  <a:lnTo>
                    <a:pt x="1498" y="773"/>
                  </a:lnTo>
                  <a:lnTo>
                    <a:pt x="1492" y="806"/>
                  </a:lnTo>
                  <a:lnTo>
                    <a:pt x="1483" y="838"/>
                  </a:lnTo>
                  <a:lnTo>
                    <a:pt x="1473" y="870"/>
                  </a:lnTo>
                  <a:lnTo>
                    <a:pt x="1461" y="901"/>
                  </a:lnTo>
                  <a:lnTo>
                    <a:pt x="1447" y="932"/>
                  </a:lnTo>
                  <a:lnTo>
                    <a:pt x="1432" y="962"/>
                  </a:lnTo>
                  <a:lnTo>
                    <a:pt x="1415" y="991"/>
                  </a:lnTo>
                  <a:lnTo>
                    <a:pt x="1398" y="1019"/>
                  </a:lnTo>
                  <a:lnTo>
                    <a:pt x="1378" y="1046"/>
                  </a:lnTo>
                  <a:lnTo>
                    <a:pt x="1356" y="1073"/>
                  </a:lnTo>
                  <a:lnTo>
                    <a:pt x="1334" y="1098"/>
                  </a:lnTo>
                  <a:lnTo>
                    <a:pt x="1310" y="1122"/>
                  </a:lnTo>
                  <a:lnTo>
                    <a:pt x="1285" y="1145"/>
                  </a:lnTo>
                  <a:lnTo>
                    <a:pt x="1259" y="1169"/>
                  </a:lnTo>
                  <a:lnTo>
                    <a:pt x="1232" y="1189"/>
                  </a:lnTo>
                  <a:lnTo>
                    <a:pt x="1203" y="1210"/>
                  </a:lnTo>
                  <a:lnTo>
                    <a:pt x="1173" y="1228"/>
                  </a:lnTo>
                  <a:lnTo>
                    <a:pt x="1143" y="1246"/>
                  </a:lnTo>
                  <a:lnTo>
                    <a:pt x="1112" y="1262"/>
                  </a:lnTo>
                  <a:lnTo>
                    <a:pt x="1080" y="1277"/>
                  </a:lnTo>
                  <a:lnTo>
                    <a:pt x="1046" y="1291"/>
                  </a:lnTo>
                  <a:lnTo>
                    <a:pt x="1012" y="1302"/>
                  </a:lnTo>
                  <a:lnTo>
                    <a:pt x="977" y="1314"/>
                  </a:lnTo>
                  <a:lnTo>
                    <a:pt x="941" y="1323"/>
                  </a:lnTo>
                  <a:lnTo>
                    <a:pt x="906" y="1330"/>
                  </a:lnTo>
                  <a:lnTo>
                    <a:pt x="869" y="1336"/>
                  </a:lnTo>
                  <a:lnTo>
                    <a:pt x="831" y="1340"/>
                  </a:lnTo>
                  <a:lnTo>
                    <a:pt x="793" y="1342"/>
                  </a:lnTo>
                  <a:lnTo>
                    <a:pt x="755" y="1344"/>
                  </a:lnTo>
                  <a:lnTo>
                    <a:pt x="716" y="1342"/>
                  </a:lnTo>
                  <a:lnTo>
                    <a:pt x="678" y="1340"/>
                  </a:lnTo>
                  <a:lnTo>
                    <a:pt x="641" y="1336"/>
                  </a:lnTo>
                  <a:lnTo>
                    <a:pt x="603" y="1330"/>
                  </a:lnTo>
                  <a:lnTo>
                    <a:pt x="567" y="1323"/>
                  </a:lnTo>
                  <a:lnTo>
                    <a:pt x="531" y="1314"/>
                  </a:lnTo>
                  <a:lnTo>
                    <a:pt x="496" y="1302"/>
                  </a:lnTo>
                  <a:lnTo>
                    <a:pt x="462" y="1291"/>
                  </a:lnTo>
                  <a:lnTo>
                    <a:pt x="429" y="1277"/>
                  </a:lnTo>
                  <a:lnTo>
                    <a:pt x="396" y="1262"/>
                  </a:lnTo>
                  <a:lnTo>
                    <a:pt x="364" y="1246"/>
                  </a:lnTo>
                  <a:lnTo>
                    <a:pt x="334" y="1228"/>
                  </a:lnTo>
                  <a:lnTo>
                    <a:pt x="304" y="1210"/>
                  </a:lnTo>
                  <a:lnTo>
                    <a:pt x="275" y="1189"/>
                  </a:lnTo>
                  <a:lnTo>
                    <a:pt x="248" y="1169"/>
                  </a:lnTo>
                  <a:lnTo>
                    <a:pt x="222" y="1145"/>
                  </a:lnTo>
                  <a:lnTo>
                    <a:pt x="197" y="1122"/>
                  </a:lnTo>
                  <a:lnTo>
                    <a:pt x="173" y="1098"/>
                  </a:lnTo>
                  <a:lnTo>
                    <a:pt x="151" y="1073"/>
                  </a:lnTo>
                  <a:lnTo>
                    <a:pt x="129" y="1046"/>
                  </a:lnTo>
                  <a:lnTo>
                    <a:pt x="110" y="1019"/>
                  </a:lnTo>
                  <a:lnTo>
                    <a:pt x="91" y="991"/>
                  </a:lnTo>
                  <a:lnTo>
                    <a:pt x="75" y="962"/>
                  </a:lnTo>
                  <a:lnTo>
                    <a:pt x="60" y="932"/>
                  </a:lnTo>
                  <a:lnTo>
                    <a:pt x="46" y="901"/>
                  </a:lnTo>
                  <a:lnTo>
                    <a:pt x="35" y="870"/>
                  </a:lnTo>
                  <a:lnTo>
                    <a:pt x="24" y="838"/>
                  </a:lnTo>
                  <a:lnTo>
                    <a:pt x="15" y="806"/>
                  </a:lnTo>
                  <a:lnTo>
                    <a:pt x="9" y="773"/>
                  </a:lnTo>
                  <a:lnTo>
                    <a:pt x="3" y="739"/>
                  </a:lnTo>
                  <a:lnTo>
                    <a:pt x="1" y="705"/>
                  </a:lnTo>
                  <a:lnTo>
                    <a:pt x="0" y="671"/>
                  </a:lnTo>
                  <a:lnTo>
                    <a:pt x="1" y="636"/>
                  </a:lnTo>
                  <a:lnTo>
                    <a:pt x="3" y="603"/>
                  </a:lnTo>
                  <a:lnTo>
                    <a:pt x="9" y="569"/>
                  </a:lnTo>
                  <a:lnTo>
                    <a:pt x="15" y="537"/>
                  </a:lnTo>
                  <a:lnTo>
                    <a:pt x="24" y="505"/>
                  </a:lnTo>
                  <a:lnTo>
                    <a:pt x="35" y="473"/>
                  </a:lnTo>
                  <a:lnTo>
                    <a:pt x="46" y="442"/>
                  </a:lnTo>
                  <a:lnTo>
                    <a:pt x="60" y="412"/>
                  </a:lnTo>
                  <a:lnTo>
                    <a:pt x="75" y="382"/>
                  </a:lnTo>
                  <a:lnTo>
                    <a:pt x="91" y="353"/>
                  </a:lnTo>
                  <a:lnTo>
                    <a:pt x="110" y="325"/>
                  </a:lnTo>
                  <a:lnTo>
                    <a:pt x="129" y="298"/>
                  </a:lnTo>
                  <a:lnTo>
                    <a:pt x="151" y="271"/>
                  </a:lnTo>
                  <a:lnTo>
                    <a:pt x="173" y="246"/>
                  </a:lnTo>
                  <a:lnTo>
                    <a:pt x="197" y="221"/>
                  </a:lnTo>
                  <a:lnTo>
                    <a:pt x="222" y="198"/>
                  </a:lnTo>
                  <a:lnTo>
                    <a:pt x="248" y="175"/>
                  </a:lnTo>
                  <a:lnTo>
                    <a:pt x="275" y="155"/>
                  </a:lnTo>
                  <a:lnTo>
                    <a:pt x="304" y="135"/>
                  </a:lnTo>
                  <a:lnTo>
                    <a:pt x="334" y="115"/>
                  </a:lnTo>
                  <a:lnTo>
                    <a:pt x="364" y="98"/>
                  </a:lnTo>
                  <a:lnTo>
                    <a:pt x="396" y="82"/>
                  </a:lnTo>
                  <a:lnTo>
                    <a:pt x="429" y="67"/>
                  </a:lnTo>
                  <a:lnTo>
                    <a:pt x="462" y="53"/>
                  </a:lnTo>
                  <a:lnTo>
                    <a:pt x="496" y="42"/>
                  </a:lnTo>
                  <a:lnTo>
                    <a:pt x="531" y="30"/>
                  </a:lnTo>
                  <a:lnTo>
                    <a:pt x="567" y="22"/>
                  </a:lnTo>
                  <a:lnTo>
                    <a:pt x="603" y="14"/>
                  </a:lnTo>
                  <a:lnTo>
                    <a:pt x="641" y="8"/>
                  </a:lnTo>
                  <a:lnTo>
                    <a:pt x="678" y="4"/>
                  </a:lnTo>
                  <a:lnTo>
                    <a:pt x="716" y="1"/>
                  </a:lnTo>
                  <a:lnTo>
                    <a:pt x="755" y="0"/>
                  </a:lnTo>
                  <a:close/>
                </a:path>
              </a:pathLst>
            </a:custGeom>
            <a:solidFill>
              <a:srgbClr val="FF0000"/>
            </a:solidFill>
            <a:ln w="9525">
              <a:noFill/>
              <a:round/>
              <a:headEnd/>
              <a:tailEnd/>
            </a:ln>
          </p:spPr>
          <p:txBody>
            <a:bodyPr/>
            <a:lstStyle/>
            <a:p>
              <a:endParaRPr lang="he-IL"/>
            </a:p>
          </p:txBody>
        </p:sp>
        <p:sp>
          <p:nvSpPr>
            <p:cNvPr id="235525" name="Freeform 5"/>
            <p:cNvSpPr>
              <a:spLocks/>
            </p:cNvSpPr>
            <p:nvPr/>
          </p:nvSpPr>
          <p:spPr bwMode="auto">
            <a:xfrm>
              <a:off x="1171" y="1697"/>
              <a:ext cx="1255" cy="1220"/>
            </a:xfrm>
            <a:custGeom>
              <a:avLst/>
              <a:gdLst>
                <a:gd name="T0" fmla="*/ 381 w 1507"/>
                <a:gd name="T1" fmla="*/ 1 h 1344"/>
                <a:gd name="T2" fmla="*/ 436 w 1507"/>
                <a:gd name="T3" fmla="*/ 10 h 1344"/>
                <a:gd name="T4" fmla="*/ 487 w 1507"/>
                <a:gd name="T5" fmla="*/ 28 h 1344"/>
                <a:gd name="T6" fmla="*/ 535 w 1507"/>
                <a:gd name="T7" fmla="*/ 55 h 1344"/>
                <a:gd name="T8" fmla="*/ 579 w 1507"/>
                <a:gd name="T9" fmla="*/ 93 h 1344"/>
                <a:gd name="T10" fmla="*/ 618 w 1507"/>
                <a:gd name="T11" fmla="*/ 134 h 1344"/>
                <a:gd name="T12" fmla="*/ 652 w 1507"/>
                <a:gd name="T13" fmla="*/ 183 h 1344"/>
                <a:gd name="T14" fmla="*/ 680 w 1507"/>
                <a:gd name="T15" fmla="*/ 239 h 1344"/>
                <a:gd name="T16" fmla="*/ 703 w 1507"/>
                <a:gd name="T17" fmla="*/ 300 h 1344"/>
                <a:gd name="T18" fmla="*/ 718 w 1507"/>
                <a:gd name="T19" fmla="*/ 364 h 1344"/>
                <a:gd name="T20" fmla="*/ 724 w 1507"/>
                <a:gd name="T21" fmla="*/ 432 h 1344"/>
                <a:gd name="T22" fmla="*/ 724 w 1507"/>
                <a:gd name="T23" fmla="*/ 478 h 1344"/>
                <a:gd name="T24" fmla="*/ 718 w 1507"/>
                <a:gd name="T25" fmla="*/ 547 h 1344"/>
                <a:gd name="T26" fmla="*/ 703 w 1507"/>
                <a:gd name="T27" fmla="*/ 612 h 1344"/>
                <a:gd name="T28" fmla="*/ 680 w 1507"/>
                <a:gd name="T29" fmla="*/ 674 h 1344"/>
                <a:gd name="T30" fmla="*/ 652 w 1507"/>
                <a:gd name="T31" fmla="*/ 728 h 1344"/>
                <a:gd name="T32" fmla="*/ 618 w 1507"/>
                <a:gd name="T33" fmla="*/ 777 h 1344"/>
                <a:gd name="T34" fmla="*/ 579 w 1507"/>
                <a:gd name="T35" fmla="*/ 822 h 1344"/>
                <a:gd name="T36" fmla="*/ 535 w 1507"/>
                <a:gd name="T37" fmla="*/ 857 h 1344"/>
                <a:gd name="T38" fmla="*/ 487 w 1507"/>
                <a:gd name="T39" fmla="*/ 884 h 1344"/>
                <a:gd name="T40" fmla="*/ 436 w 1507"/>
                <a:gd name="T41" fmla="*/ 903 h 1344"/>
                <a:gd name="T42" fmla="*/ 381 w 1507"/>
                <a:gd name="T43" fmla="*/ 911 h 1344"/>
                <a:gd name="T44" fmla="*/ 344 w 1507"/>
                <a:gd name="T45" fmla="*/ 911 h 1344"/>
                <a:gd name="T46" fmla="*/ 290 w 1507"/>
                <a:gd name="T47" fmla="*/ 903 h 1344"/>
                <a:gd name="T48" fmla="*/ 238 w 1507"/>
                <a:gd name="T49" fmla="*/ 884 h 1344"/>
                <a:gd name="T50" fmla="*/ 191 w 1507"/>
                <a:gd name="T51" fmla="*/ 857 h 1344"/>
                <a:gd name="T52" fmla="*/ 147 w 1507"/>
                <a:gd name="T53" fmla="*/ 822 h 1344"/>
                <a:gd name="T54" fmla="*/ 107 w 1507"/>
                <a:gd name="T55" fmla="*/ 777 h 1344"/>
                <a:gd name="T56" fmla="*/ 72 w 1507"/>
                <a:gd name="T57" fmla="*/ 728 h 1344"/>
                <a:gd name="T58" fmla="*/ 43 w 1507"/>
                <a:gd name="T59" fmla="*/ 674 h 1344"/>
                <a:gd name="T60" fmla="*/ 22 w 1507"/>
                <a:gd name="T61" fmla="*/ 612 h 1344"/>
                <a:gd name="T62" fmla="*/ 7 w 1507"/>
                <a:gd name="T63" fmla="*/ 547 h 1344"/>
                <a:gd name="T64" fmla="*/ 1 w 1507"/>
                <a:gd name="T65" fmla="*/ 478 h 1344"/>
                <a:gd name="T66" fmla="*/ 1 w 1507"/>
                <a:gd name="T67" fmla="*/ 432 h 1344"/>
                <a:gd name="T68" fmla="*/ 7 w 1507"/>
                <a:gd name="T69" fmla="*/ 364 h 1344"/>
                <a:gd name="T70" fmla="*/ 22 w 1507"/>
                <a:gd name="T71" fmla="*/ 300 h 1344"/>
                <a:gd name="T72" fmla="*/ 43 w 1507"/>
                <a:gd name="T73" fmla="*/ 239 h 1344"/>
                <a:gd name="T74" fmla="*/ 72 w 1507"/>
                <a:gd name="T75" fmla="*/ 183 h 1344"/>
                <a:gd name="T76" fmla="*/ 107 w 1507"/>
                <a:gd name="T77" fmla="*/ 134 h 1344"/>
                <a:gd name="T78" fmla="*/ 147 w 1507"/>
                <a:gd name="T79" fmla="*/ 93 h 1344"/>
                <a:gd name="T80" fmla="*/ 191 w 1507"/>
                <a:gd name="T81" fmla="*/ 55 h 1344"/>
                <a:gd name="T82" fmla="*/ 238 w 1507"/>
                <a:gd name="T83" fmla="*/ 28 h 1344"/>
                <a:gd name="T84" fmla="*/ 290 w 1507"/>
                <a:gd name="T85" fmla="*/ 10 h 1344"/>
                <a:gd name="T86" fmla="*/ 344 w 1507"/>
                <a:gd name="T87" fmla="*/ 1 h 13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07" h="1344">
                  <a:moveTo>
                    <a:pt x="755" y="0"/>
                  </a:moveTo>
                  <a:lnTo>
                    <a:pt x="755" y="0"/>
                  </a:lnTo>
                  <a:lnTo>
                    <a:pt x="793" y="1"/>
                  </a:lnTo>
                  <a:lnTo>
                    <a:pt x="831" y="4"/>
                  </a:lnTo>
                  <a:lnTo>
                    <a:pt x="869" y="8"/>
                  </a:lnTo>
                  <a:lnTo>
                    <a:pt x="906" y="14"/>
                  </a:lnTo>
                  <a:lnTo>
                    <a:pt x="941" y="22"/>
                  </a:lnTo>
                  <a:lnTo>
                    <a:pt x="977" y="30"/>
                  </a:lnTo>
                  <a:lnTo>
                    <a:pt x="1012" y="42"/>
                  </a:lnTo>
                  <a:lnTo>
                    <a:pt x="1046" y="53"/>
                  </a:lnTo>
                  <a:lnTo>
                    <a:pt x="1080" y="67"/>
                  </a:lnTo>
                  <a:lnTo>
                    <a:pt x="1112" y="82"/>
                  </a:lnTo>
                  <a:lnTo>
                    <a:pt x="1143" y="98"/>
                  </a:lnTo>
                  <a:lnTo>
                    <a:pt x="1173" y="115"/>
                  </a:lnTo>
                  <a:lnTo>
                    <a:pt x="1203" y="135"/>
                  </a:lnTo>
                  <a:lnTo>
                    <a:pt x="1232" y="155"/>
                  </a:lnTo>
                  <a:lnTo>
                    <a:pt x="1259" y="175"/>
                  </a:lnTo>
                  <a:lnTo>
                    <a:pt x="1285" y="198"/>
                  </a:lnTo>
                  <a:lnTo>
                    <a:pt x="1310" y="221"/>
                  </a:lnTo>
                  <a:lnTo>
                    <a:pt x="1334" y="246"/>
                  </a:lnTo>
                  <a:lnTo>
                    <a:pt x="1356" y="271"/>
                  </a:lnTo>
                  <a:lnTo>
                    <a:pt x="1378" y="298"/>
                  </a:lnTo>
                  <a:lnTo>
                    <a:pt x="1398" y="325"/>
                  </a:lnTo>
                  <a:lnTo>
                    <a:pt x="1415" y="353"/>
                  </a:lnTo>
                  <a:lnTo>
                    <a:pt x="1432" y="382"/>
                  </a:lnTo>
                  <a:lnTo>
                    <a:pt x="1447" y="412"/>
                  </a:lnTo>
                  <a:lnTo>
                    <a:pt x="1461" y="442"/>
                  </a:lnTo>
                  <a:lnTo>
                    <a:pt x="1473" y="473"/>
                  </a:lnTo>
                  <a:lnTo>
                    <a:pt x="1483" y="505"/>
                  </a:lnTo>
                  <a:lnTo>
                    <a:pt x="1492" y="537"/>
                  </a:lnTo>
                  <a:lnTo>
                    <a:pt x="1498" y="569"/>
                  </a:lnTo>
                  <a:lnTo>
                    <a:pt x="1504" y="603"/>
                  </a:lnTo>
                  <a:lnTo>
                    <a:pt x="1506" y="636"/>
                  </a:lnTo>
                  <a:lnTo>
                    <a:pt x="1507" y="671"/>
                  </a:lnTo>
                  <a:lnTo>
                    <a:pt x="1506" y="705"/>
                  </a:lnTo>
                  <a:lnTo>
                    <a:pt x="1504" y="739"/>
                  </a:lnTo>
                  <a:lnTo>
                    <a:pt x="1498" y="773"/>
                  </a:lnTo>
                  <a:lnTo>
                    <a:pt x="1492" y="806"/>
                  </a:lnTo>
                  <a:lnTo>
                    <a:pt x="1483" y="838"/>
                  </a:lnTo>
                  <a:lnTo>
                    <a:pt x="1473" y="870"/>
                  </a:lnTo>
                  <a:lnTo>
                    <a:pt x="1461" y="901"/>
                  </a:lnTo>
                  <a:lnTo>
                    <a:pt x="1447" y="932"/>
                  </a:lnTo>
                  <a:lnTo>
                    <a:pt x="1432" y="962"/>
                  </a:lnTo>
                  <a:lnTo>
                    <a:pt x="1415" y="991"/>
                  </a:lnTo>
                  <a:lnTo>
                    <a:pt x="1398" y="1019"/>
                  </a:lnTo>
                  <a:lnTo>
                    <a:pt x="1378" y="1046"/>
                  </a:lnTo>
                  <a:lnTo>
                    <a:pt x="1356" y="1073"/>
                  </a:lnTo>
                  <a:lnTo>
                    <a:pt x="1334" y="1098"/>
                  </a:lnTo>
                  <a:lnTo>
                    <a:pt x="1310" y="1122"/>
                  </a:lnTo>
                  <a:lnTo>
                    <a:pt x="1285" y="1145"/>
                  </a:lnTo>
                  <a:lnTo>
                    <a:pt x="1259" y="1169"/>
                  </a:lnTo>
                  <a:lnTo>
                    <a:pt x="1232" y="1189"/>
                  </a:lnTo>
                  <a:lnTo>
                    <a:pt x="1203" y="1210"/>
                  </a:lnTo>
                  <a:lnTo>
                    <a:pt x="1173" y="1228"/>
                  </a:lnTo>
                  <a:lnTo>
                    <a:pt x="1143" y="1246"/>
                  </a:lnTo>
                  <a:lnTo>
                    <a:pt x="1112" y="1262"/>
                  </a:lnTo>
                  <a:lnTo>
                    <a:pt x="1080" y="1277"/>
                  </a:lnTo>
                  <a:lnTo>
                    <a:pt x="1046" y="1291"/>
                  </a:lnTo>
                  <a:lnTo>
                    <a:pt x="1012" y="1302"/>
                  </a:lnTo>
                  <a:lnTo>
                    <a:pt x="977" y="1314"/>
                  </a:lnTo>
                  <a:lnTo>
                    <a:pt x="941" y="1323"/>
                  </a:lnTo>
                  <a:lnTo>
                    <a:pt x="906" y="1330"/>
                  </a:lnTo>
                  <a:lnTo>
                    <a:pt x="869" y="1336"/>
                  </a:lnTo>
                  <a:lnTo>
                    <a:pt x="831" y="1340"/>
                  </a:lnTo>
                  <a:lnTo>
                    <a:pt x="793" y="1342"/>
                  </a:lnTo>
                  <a:lnTo>
                    <a:pt x="755" y="1344"/>
                  </a:lnTo>
                  <a:lnTo>
                    <a:pt x="716" y="1342"/>
                  </a:lnTo>
                  <a:lnTo>
                    <a:pt x="678" y="1340"/>
                  </a:lnTo>
                  <a:lnTo>
                    <a:pt x="641" y="1336"/>
                  </a:lnTo>
                  <a:lnTo>
                    <a:pt x="603" y="1330"/>
                  </a:lnTo>
                  <a:lnTo>
                    <a:pt x="567" y="1323"/>
                  </a:lnTo>
                  <a:lnTo>
                    <a:pt x="531" y="1314"/>
                  </a:lnTo>
                  <a:lnTo>
                    <a:pt x="496" y="1302"/>
                  </a:lnTo>
                  <a:lnTo>
                    <a:pt x="462" y="1291"/>
                  </a:lnTo>
                  <a:lnTo>
                    <a:pt x="429" y="1277"/>
                  </a:lnTo>
                  <a:lnTo>
                    <a:pt x="396" y="1262"/>
                  </a:lnTo>
                  <a:lnTo>
                    <a:pt x="364" y="1246"/>
                  </a:lnTo>
                  <a:lnTo>
                    <a:pt x="334" y="1228"/>
                  </a:lnTo>
                  <a:lnTo>
                    <a:pt x="304" y="1210"/>
                  </a:lnTo>
                  <a:lnTo>
                    <a:pt x="275" y="1189"/>
                  </a:lnTo>
                  <a:lnTo>
                    <a:pt x="248" y="1169"/>
                  </a:lnTo>
                  <a:lnTo>
                    <a:pt x="222" y="1145"/>
                  </a:lnTo>
                  <a:lnTo>
                    <a:pt x="197" y="1122"/>
                  </a:lnTo>
                  <a:lnTo>
                    <a:pt x="173" y="1098"/>
                  </a:lnTo>
                  <a:lnTo>
                    <a:pt x="151" y="1073"/>
                  </a:lnTo>
                  <a:lnTo>
                    <a:pt x="129" y="1046"/>
                  </a:lnTo>
                  <a:lnTo>
                    <a:pt x="110" y="1019"/>
                  </a:lnTo>
                  <a:lnTo>
                    <a:pt x="91" y="991"/>
                  </a:lnTo>
                  <a:lnTo>
                    <a:pt x="75" y="962"/>
                  </a:lnTo>
                  <a:lnTo>
                    <a:pt x="60" y="932"/>
                  </a:lnTo>
                  <a:lnTo>
                    <a:pt x="46" y="901"/>
                  </a:lnTo>
                  <a:lnTo>
                    <a:pt x="35" y="870"/>
                  </a:lnTo>
                  <a:lnTo>
                    <a:pt x="24" y="838"/>
                  </a:lnTo>
                  <a:lnTo>
                    <a:pt x="15" y="806"/>
                  </a:lnTo>
                  <a:lnTo>
                    <a:pt x="9" y="773"/>
                  </a:lnTo>
                  <a:lnTo>
                    <a:pt x="3" y="739"/>
                  </a:lnTo>
                  <a:lnTo>
                    <a:pt x="1" y="705"/>
                  </a:lnTo>
                  <a:lnTo>
                    <a:pt x="0" y="671"/>
                  </a:lnTo>
                  <a:lnTo>
                    <a:pt x="1" y="636"/>
                  </a:lnTo>
                  <a:lnTo>
                    <a:pt x="3" y="603"/>
                  </a:lnTo>
                  <a:lnTo>
                    <a:pt x="9" y="569"/>
                  </a:lnTo>
                  <a:lnTo>
                    <a:pt x="15" y="537"/>
                  </a:lnTo>
                  <a:lnTo>
                    <a:pt x="24" y="505"/>
                  </a:lnTo>
                  <a:lnTo>
                    <a:pt x="35" y="473"/>
                  </a:lnTo>
                  <a:lnTo>
                    <a:pt x="46" y="442"/>
                  </a:lnTo>
                  <a:lnTo>
                    <a:pt x="60" y="412"/>
                  </a:lnTo>
                  <a:lnTo>
                    <a:pt x="75" y="382"/>
                  </a:lnTo>
                  <a:lnTo>
                    <a:pt x="91" y="353"/>
                  </a:lnTo>
                  <a:lnTo>
                    <a:pt x="110" y="325"/>
                  </a:lnTo>
                  <a:lnTo>
                    <a:pt x="129" y="298"/>
                  </a:lnTo>
                  <a:lnTo>
                    <a:pt x="151" y="271"/>
                  </a:lnTo>
                  <a:lnTo>
                    <a:pt x="173" y="246"/>
                  </a:lnTo>
                  <a:lnTo>
                    <a:pt x="197" y="221"/>
                  </a:lnTo>
                  <a:lnTo>
                    <a:pt x="222" y="198"/>
                  </a:lnTo>
                  <a:lnTo>
                    <a:pt x="248" y="175"/>
                  </a:lnTo>
                  <a:lnTo>
                    <a:pt x="275" y="155"/>
                  </a:lnTo>
                  <a:lnTo>
                    <a:pt x="304" y="135"/>
                  </a:lnTo>
                  <a:lnTo>
                    <a:pt x="334" y="115"/>
                  </a:lnTo>
                  <a:lnTo>
                    <a:pt x="364" y="98"/>
                  </a:lnTo>
                  <a:lnTo>
                    <a:pt x="396" y="82"/>
                  </a:lnTo>
                  <a:lnTo>
                    <a:pt x="429" y="67"/>
                  </a:lnTo>
                  <a:lnTo>
                    <a:pt x="462" y="53"/>
                  </a:lnTo>
                  <a:lnTo>
                    <a:pt x="496" y="42"/>
                  </a:lnTo>
                  <a:lnTo>
                    <a:pt x="531" y="30"/>
                  </a:lnTo>
                  <a:lnTo>
                    <a:pt x="567" y="22"/>
                  </a:lnTo>
                  <a:lnTo>
                    <a:pt x="603" y="14"/>
                  </a:lnTo>
                  <a:lnTo>
                    <a:pt x="641" y="8"/>
                  </a:lnTo>
                  <a:lnTo>
                    <a:pt x="678" y="4"/>
                  </a:lnTo>
                  <a:lnTo>
                    <a:pt x="716" y="1"/>
                  </a:lnTo>
                  <a:lnTo>
                    <a:pt x="755" y="0"/>
                  </a:lnTo>
                </a:path>
              </a:pathLst>
            </a:custGeom>
            <a:noFill/>
            <a:ln w="0">
              <a:solidFill>
                <a:srgbClr val="000000"/>
              </a:solidFill>
              <a:prstDash val="solid"/>
              <a:round/>
              <a:headEnd/>
              <a:tailEnd/>
            </a:ln>
          </p:spPr>
          <p:txBody>
            <a:bodyPr/>
            <a:lstStyle/>
            <a:p>
              <a:endParaRPr lang="he-IL"/>
            </a:p>
          </p:txBody>
        </p:sp>
        <p:sp>
          <p:nvSpPr>
            <p:cNvPr id="235526" name="Freeform 6"/>
            <p:cNvSpPr>
              <a:spLocks/>
            </p:cNvSpPr>
            <p:nvPr/>
          </p:nvSpPr>
          <p:spPr bwMode="auto">
            <a:xfrm>
              <a:off x="974" y="1504"/>
              <a:ext cx="97" cy="93"/>
            </a:xfrm>
            <a:custGeom>
              <a:avLst/>
              <a:gdLst>
                <a:gd name="T0" fmla="*/ 17 w 114"/>
                <a:gd name="T1" fmla="*/ 66 h 104"/>
                <a:gd name="T2" fmla="*/ 17 w 114"/>
                <a:gd name="T3" fmla="*/ 66 h 104"/>
                <a:gd name="T4" fmla="*/ 17 w 114"/>
                <a:gd name="T5" fmla="*/ 56 h 104"/>
                <a:gd name="T6" fmla="*/ 19 w 114"/>
                <a:gd name="T7" fmla="*/ 48 h 104"/>
                <a:gd name="T8" fmla="*/ 23 w 114"/>
                <a:gd name="T9" fmla="*/ 41 h 104"/>
                <a:gd name="T10" fmla="*/ 28 w 114"/>
                <a:gd name="T11" fmla="*/ 34 h 104"/>
                <a:gd name="T12" fmla="*/ 36 w 114"/>
                <a:gd name="T13" fmla="*/ 29 h 104"/>
                <a:gd name="T14" fmla="*/ 42 w 114"/>
                <a:gd name="T15" fmla="*/ 24 h 104"/>
                <a:gd name="T16" fmla="*/ 51 w 114"/>
                <a:gd name="T17" fmla="*/ 21 h 104"/>
                <a:gd name="T18" fmla="*/ 60 w 114"/>
                <a:gd name="T19" fmla="*/ 21 h 104"/>
                <a:gd name="T20" fmla="*/ 60 w 114"/>
                <a:gd name="T21" fmla="*/ 0 h 104"/>
                <a:gd name="T22" fmla="*/ 48 w 114"/>
                <a:gd name="T23" fmla="*/ 4 h 104"/>
                <a:gd name="T24" fmla="*/ 37 w 114"/>
                <a:gd name="T25" fmla="*/ 4 h 104"/>
                <a:gd name="T26" fmla="*/ 26 w 114"/>
                <a:gd name="T27" fmla="*/ 12 h 104"/>
                <a:gd name="T28" fmla="*/ 17 w 114"/>
                <a:gd name="T29" fmla="*/ 19 h 104"/>
                <a:gd name="T30" fmla="*/ 10 w 114"/>
                <a:gd name="T31" fmla="*/ 29 h 104"/>
                <a:gd name="T32" fmla="*/ 5 w 114"/>
                <a:gd name="T33" fmla="*/ 41 h 104"/>
                <a:gd name="T34" fmla="*/ 3 w 114"/>
                <a:gd name="T35" fmla="*/ 53 h 104"/>
                <a:gd name="T36" fmla="*/ 0 w 114"/>
                <a:gd name="T37" fmla="*/ 66 h 104"/>
                <a:gd name="T38" fmla="*/ 0 w 114"/>
                <a:gd name="T39" fmla="*/ 66 h 104"/>
                <a:gd name="T40" fmla="*/ 17 w 114"/>
                <a:gd name="T41" fmla="*/ 66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4">
                  <a:moveTo>
                    <a:pt x="32" y="104"/>
                  </a:moveTo>
                  <a:lnTo>
                    <a:pt x="32" y="104"/>
                  </a:lnTo>
                  <a:lnTo>
                    <a:pt x="33" y="88"/>
                  </a:lnTo>
                  <a:lnTo>
                    <a:pt x="37" y="75"/>
                  </a:lnTo>
                  <a:lnTo>
                    <a:pt x="45" y="64"/>
                  </a:lnTo>
                  <a:lnTo>
                    <a:pt x="54" y="53"/>
                  </a:lnTo>
                  <a:lnTo>
                    <a:pt x="67" y="45"/>
                  </a:lnTo>
                  <a:lnTo>
                    <a:pt x="79" y="38"/>
                  </a:lnTo>
                  <a:lnTo>
                    <a:pt x="96" y="34"/>
                  </a:lnTo>
                  <a:lnTo>
                    <a:pt x="114" y="33"/>
                  </a:lnTo>
                  <a:lnTo>
                    <a:pt x="114" y="0"/>
                  </a:lnTo>
                  <a:lnTo>
                    <a:pt x="91" y="4"/>
                  </a:lnTo>
                  <a:lnTo>
                    <a:pt x="70" y="8"/>
                  </a:lnTo>
                  <a:lnTo>
                    <a:pt x="51" y="18"/>
                  </a:lnTo>
                  <a:lnTo>
                    <a:pt x="33" y="30"/>
                  </a:lnTo>
                  <a:lnTo>
                    <a:pt x="20" y="45"/>
                  </a:lnTo>
                  <a:lnTo>
                    <a:pt x="9" y="64"/>
                  </a:lnTo>
                  <a:lnTo>
                    <a:pt x="3" y="83"/>
                  </a:lnTo>
                  <a:lnTo>
                    <a:pt x="0" y="104"/>
                  </a:lnTo>
                  <a:lnTo>
                    <a:pt x="32" y="104"/>
                  </a:lnTo>
                  <a:close/>
                </a:path>
              </a:pathLst>
            </a:custGeom>
            <a:solidFill>
              <a:srgbClr val="000000"/>
            </a:solidFill>
            <a:ln w="9525">
              <a:noFill/>
              <a:round/>
              <a:headEnd/>
              <a:tailEnd/>
            </a:ln>
          </p:spPr>
          <p:txBody>
            <a:bodyPr/>
            <a:lstStyle/>
            <a:p>
              <a:endParaRPr lang="he-IL"/>
            </a:p>
          </p:txBody>
        </p:sp>
        <p:sp>
          <p:nvSpPr>
            <p:cNvPr id="235527" name="Freeform 7"/>
            <p:cNvSpPr>
              <a:spLocks/>
            </p:cNvSpPr>
            <p:nvPr/>
          </p:nvSpPr>
          <p:spPr bwMode="auto">
            <a:xfrm>
              <a:off x="974" y="1597"/>
              <a:ext cx="28" cy="1420"/>
            </a:xfrm>
            <a:custGeom>
              <a:avLst/>
              <a:gdLst>
                <a:gd name="T0" fmla="*/ 19 w 32"/>
                <a:gd name="T1" fmla="*/ 1069 h 1561"/>
                <a:gd name="T2" fmla="*/ 19 w 32"/>
                <a:gd name="T3" fmla="*/ 1069 h 1561"/>
                <a:gd name="T4" fmla="*/ 19 w 32"/>
                <a:gd name="T5" fmla="*/ 0 h 1561"/>
                <a:gd name="T6" fmla="*/ 0 w 32"/>
                <a:gd name="T7" fmla="*/ 0 h 1561"/>
                <a:gd name="T8" fmla="*/ 0 w 32"/>
                <a:gd name="T9" fmla="*/ 1069 h 1561"/>
                <a:gd name="T10" fmla="*/ 0 w 32"/>
                <a:gd name="T11" fmla="*/ 1069 h 1561"/>
                <a:gd name="T12" fmla="*/ 19 w 32"/>
                <a:gd name="T13" fmla="*/ 1069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32" y="1561"/>
                  </a:moveTo>
                  <a:lnTo>
                    <a:pt x="32" y="1561"/>
                  </a:lnTo>
                  <a:lnTo>
                    <a:pt x="32" y="0"/>
                  </a:lnTo>
                  <a:lnTo>
                    <a:pt x="0" y="0"/>
                  </a:lnTo>
                  <a:lnTo>
                    <a:pt x="0" y="1561"/>
                  </a:lnTo>
                  <a:lnTo>
                    <a:pt x="32" y="1561"/>
                  </a:lnTo>
                  <a:close/>
                </a:path>
              </a:pathLst>
            </a:custGeom>
            <a:solidFill>
              <a:srgbClr val="000000"/>
            </a:solidFill>
            <a:ln w="9525">
              <a:noFill/>
              <a:round/>
              <a:headEnd/>
              <a:tailEnd/>
            </a:ln>
          </p:spPr>
          <p:txBody>
            <a:bodyPr/>
            <a:lstStyle/>
            <a:p>
              <a:endParaRPr lang="he-IL"/>
            </a:p>
          </p:txBody>
        </p:sp>
        <p:sp>
          <p:nvSpPr>
            <p:cNvPr id="235528" name="Freeform 8"/>
            <p:cNvSpPr>
              <a:spLocks/>
            </p:cNvSpPr>
            <p:nvPr/>
          </p:nvSpPr>
          <p:spPr bwMode="auto">
            <a:xfrm>
              <a:off x="974" y="3017"/>
              <a:ext cx="97" cy="92"/>
            </a:xfrm>
            <a:custGeom>
              <a:avLst/>
              <a:gdLst>
                <a:gd name="T0" fmla="*/ 60 w 114"/>
                <a:gd name="T1" fmla="*/ 45 h 103"/>
                <a:gd name="T2" fmla="*/ 60 w 114"/>
                <a:gd name="T3" fmla="*/ 45 h 103"/>
                <a:gd name="T4" fmla="*/ 51 w 114"/>
                <a:gd name="T5" fmla="*/ 45 h 103"/>
                <a:gd name="T6" fmla="*/ 42 w 114"/>
                <a:gd name="T7" fmla="*/ 41 h 103"/>
                <a:gd name="T8" fmla="*/ 35 w 114"/>
                <a:gd name="T9" fmla="*/ 38 h 103"/>
                <a:gd name="T10" fmla="*/ 28 w 114"/>
                <a:gd name="T11" fmla="*/ 33 h 103"/>
                <a:gd name="T12" fmla="*/ 23 w 114"/>
                <a:gd name="T13" fmla="*/ 26 h 103"/>
                <a:gd name="T14" fmla="*/ 19 w 114"/>
                <a:gd name="T15" fmla="*/ 19 h 103"/>
                <a:gd name="T16" fmla="*/ 17 w 114"/>
                <a:gd name="T17" fmla="*/ 11 h 103"/>
                <a:gd name="T18" fmla="*/ 17 w 114"/>
                <a:gd name="T19" fmla="*/ 0 h 103"/>
                <a:gd name="T20" fmla="*/ 0 w 114"/>
                <a:gd name="T21" fmla="*/ 0 h 103"/>
                <a:gd name="T22" fmla="*/ 3 w 114"/>
                <a:gd name="T23" fmla="*/ 13 h 103"/>
                <a:gd name="T24" fmla="*/ 5 w 114"/>
                <a:gd name="T25" fmla="*/ 26 h 103"/>
                <a:gd name="T26" fmla="*/ 10 w 114"/>
                <a:gd name="T27" fmla="*/ 38 h 103"/>
                <a:gd name="T28" fmla="*/ 17 w 114"/>
                <a:gd name="T29" fmla="*/ 47 h 103"/>
                <a:gd name="T30" fmla="*/ 26 w 114"/>
                <a:gd name="T31" fmla="*/ 55 h 103"/>
                <a:gd name="T32" fmla="*/ 37 w 114"/>
                <a:gd name="T33" fmla="*/ 61 h 103"/>
                <a:gd name="T34" fmla="*/ 48 w 114"/>
                <a:gd name="T35" fmla="*/ 63 h 103"/>
                <a:gd name="T36" fmla="*/ 60 w 114"/>
                <a:gd name="T37" fmla="*/ 65 h 103"/>
                <a:gd name="T38" fmla="*/ 60 w 114"/>
                <a:gd name="T39" fmla="*/ 65 h 103"/>
                <a:gd name="T40" fmla="*/ 60 w 114"/>
                <a:gd name="T41" fmla="*/ 45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114" y="70"/>
                  </a:moveTo>
                  <a:lnTo>
                    <a:pt x="114" y="70"/>
                  </a:lnTo>
                  <a:lnTo>
                    <a:pt x="96" y="70"/>
                  </a:lnTo>
                  <a:lnTo>
                    <a:pt x="79" y="65"/>
                  </a:lnTo>
                  <a:lnTo>
                    <a:pt x="66" y="59"/>
                  </a:lnTo>
                  <a:lnTo>
                    <a:pt x="54" y="51"/>
                  </a:lnTo>
                  <a:lnTo>
                    <a:pt x="45" y="40"/>
                  </a:lnTo>
                  <a:lnTo>
                    <a:pt x="37" y="29"/>
                  </a:lnTo>
                  <a:lnTo>
                    <a:pt x="33" y="16"/>
                  </a:lnTo>
                  <a:lnTo>
                    <a:pt x="32" y="0"/>
                  </a:lnTo>
                  <a:lnTo>
                    <a:pt x="0" y="0"/>
                  </a:lnTo>
                  <a:lnTo>
                    <a:pt x="3" y="21"/>
                  </a:lnTo>
                  <a:lnTo>
                    <a:pt x="9" y="40"/>
                  </a:lnTo>
                  <a:lnTo>
                    <a:pt x="20" y="59"/>
                  </a:lnTo>
                  <a:lnTo>
                    <a:pt x="33" y="74"/>
                  </a:lnTo>
                  <a:lnTo>
                    <a:pt x="52" y="86"/>
                  </a:lnTo>
                  <a:lnTo>
                    <a:pt x="70" y="95"/>
                  </a:lnTo>
                  <a:lnTo>
                    <a:pt x="91" y="100"/>
                  </a:lnTo>
                  <a:lnTo>
                    <a:pt x="114" y="103"/>
                  </a:lnTo>
                  <a:lnTo>
                    <a:pt x="114" y="70"/>
                  </a:lnTo>
                  <a:close/>
                </a:path>
              </a:pathLst>
            </a:custGeom>
            <a:solidFill>
              <a:srgbClr val="000000"/>
            </a:solidFill>
            <a:ln w="9525">
              <a:noFill/>
              <a:round/>
              <a:headEnd/>
              <a:tailEnd/>
            </a:ln>
          </p:spPr>
          <p:txBody>
            <a:bodyPr/>
            <a:lstStyle/>
            <a:p>
              <a:endParaRPr lang="he-IL"/>
            </a:p>
          </p:txBody>
        </p:sp>
        <p:sp>
          <p:nvSpPr>
            <p:cNvPr id="235529" name="Freeform 9"/>
            <p:cNvSpPr>
              <a:spLocks/>
            </p:cNvSpPr>
            <p:nvPr/>
          </p:nvSpPr>
          <p:spPr bwMode="auto">
            <a:xfrm>
              <a:off x="1071" y="3080"/>
              <a:ext cx="1455" cy="29"/>
            </a:xfrm>
            <a:custGeom>
              <a:avLst/>
              <a:gdLst>
                <a:gd name="T0" fmla="*/ 838 w 1749"/>
                <a:gd name="T1" fmla="*/ 0 h 33"/>
                <a:gd name="T2" fmla="*/ 838 w 1749"/>
                <a:gd name="T3" fmla="*/ 0 h 33"/>
                <a:gd name="T4" fmla="*/ 0 w 1749"/>
                <a:gd name="T5" fmla="*/ 0 h 33"/>
                <a:gd name="T6" fmla="*/ 0 w 1749"/>
                <a:gd name="T7" fmla="*/ 19 h 33"/>
                <a:gd name="T8" fmla="*/ 838 w 1749"/>
                <a:gd name="T9" fmla="*/ 19 h 33"/>
                <a:gd name="T10" fmla="*/ 838 w 1749"/>
                <a:gd name="T11" fmla="*/ 19 h 33"/>
                <a:gd name="T12" fmla="*/ 838 w 1749"/>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3">
                  <a:moveTo>
                    <a:pt x="1749" y="0"/>
                  </a:moveTo>
                  <a:lnTo>
                    <a:pt x="1749" y="0"/>
                  </a:lnTo>
                  <a:lnTo>
                    <a:pt x="0" y="0"/>
                  </a:lnTo>
                  <a:lnTo>
                    <a:pt x="0" y="33"/>
                  </a:lnTo>
                  <a:lnTo>
                    <a:pt x="1749" y="33"/>
                  </a:lnTo>
                  <a:lnTo>
                    <a:pt x="1749" y="0"/>
                  </a:lnTo>
                  <a:close/>
                </a:path>
              </a:pathLst>
            </a:custGeom>
            <a:solidFill>
              <a:srgbClr val="000000"/>
            </a:solidFill>
            <a:ln w="9525">
              <a:noFill/>
              <a:round/>
              <a:headEnd/>
              <a:tailEnd/>
            </a:ln>
          </p:spPr>
          <p:txBody>
            <a:bodyPr/>
            <a:lstStyle/>
            <a:p>
              <a:endParaRPr lang="he-IL"/>
            </a:p>
          </p:txBody>
        </p:sp>
        <p:sp>
          <p:nvSpPr>
            <p:cNvPr id="235530" name="Freeform 10"/>
            <p:cNvSpPr>
              <a:spLocks/>
            </p:cNvSpPr>
            <p:nvPr/>
          </p:nvSpPr>
          <p:spPr bwMode="auto">
            <a:xfrm>
              <a:off x="2526" y="3017"/>
              <a:ext cx="95" cy="92"/>
            </a:xfrm>
            <a:custGeom>
              <a:avLst/>
              <a:gdLst>
                <a:gd name="T0" fmla="*/ 40 w 114"/>
                <a:gd name="T1" fmla="*/ 0 h 103"/>
                <a:gd name="T2" fmla="*/ 40 w 114"/>
                <a:gd name="T3" fmla="*/ 0 h 103"/>
                <a:gd name="T4" fmla="*/ 40 w 114"/>
                <a:gd name="T5" fmla="*/ 10 h 103"/>
                <a:gd name="T6" fmla="*/ 37 w 114"/>
                <a:gd name="T7" fmla="*/ 19 h 103"/>
                <a:gd name="T8" fmla="*/ 33 w 114"/>
                <a:gd name="T9" fmla="*/ 26 h 103"/>
                <a:gd name="T10" fmla="*/ 29 w 114"/>
                <a:gd name="T11" fmla="*/ 33 h 103"/>
                <a:gd name="T12" fmla="*/ 23 w 114"/>
                <a:gd name="T13" fmla="*/ 38 h 103"/>
                <a:gd name="T14" fmla="*/ 17 w 114"/>
                <a:gd name="T15" fmla="*/ 41 h 103"/>
                <a:gd name="T16" fmla="*/ 8 w 114"/>
                <a:gd name="T17" fmla="*/ 45 h 103"/>
                <a:gd name="T18" fmla="*/ 0 w 114"/>
                <a:gd name="T19" fmla="*/ 45 h 103"/>
                <a:gd name="T20" fmla="*/ 0 w 114"/>
                <a:gd name="T21" fmla="*/ 65 h 103"/>
                <a:gd name="T22" fmla="*/ 11 w 114"/>
                <a:gd name="T23" fmla="*/ 63 h 103"/>
                <a:gd name="T24" fmla="*/ 22 w 114"/>
                <a:gd name="T25" fmla="*/ 61 h 103"/>
                <a:gd name="T26" fmla="*/ 30 w 114"/>
                <a:gd name="T27" fmla="*/ 55 h 103"/>
                <a:gd name="T28" fmla="*/ 40 w 114"/>
                <a:gd name="T29" fmla="*/ 47 h 103"/>
                <a:gd name="T30" fmla="*/ 46 w 114"/>
                <a:gd name="T31" fmla="*/ 38 h 103"/>
                <a:gd name="T32" fmla="*/ 51 w 114"/>
                <a:gd name="T33" fmla="*/ 26 h 103"/>
                <a:gd name="T34" fmla="*/ 54 w 114"/>
                <a:gd name="T35" fmla="*/ 14 h 103"/>
                <a:gd name="T36" fmla="*/ 55 w 114"/>
                <a:gd name="T37" fmla="*/ 0 h 103"/>
                <a:gd name="T38" fmla="*/ 55 w 114"/>
                <a:gd name="T39" fmla="*/ 0 h 103"/>
                <a:gd name="T40" fmla="*/ 40 w 11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82" y="0"/>
                  </a:moveTo>
                  <a:lnTo>
                    <a:pt x="82" y="0"/>
                  </a:lnTo>
                  <a:lnTo>
                    <a:pt x="81" y="15"/>
                  </a:lnTo>
                  <a:lnTo>
                    <a:pt x="76" y="29"/>
                  </a:lnTo>
                  <a:lnTo>
                    <a:pt x="69" y="40"/>
                  </a:lnTo>
                  <a:lnTo>
                    <a:pt x="60" y="51"/>
                  </a:lnTo>
                  <a:lnTo>
                    <a:pt x="49" y="59"/>
                  </a:lnTo>
                  <a:lnTo>
                    <a:pt x="35" y="65"/>
                  </a:lnTo>
                  <a:lnTo>
                    <a:pt x="17" y="70"/>
                  </a:lnTo>
                  <a:lnTo>
                    <a:pt x="0" y="70"/>
                  </a:lnTo>
                  <a:lnTo>
                    <a:pt x="0" y="103"/>
                  </a:lnTo>
                  <a:lnTo>
                    <a:pt x="22" y="100"/>
                  </a:lnTo>
                  <a:lnTo>
                    <a:pt x="44" y="95"/>
                  </a:lnTo>
                  <a:lnTo>
                    <a:pt x="62" y="86"/>
                  </a:lnTo>
                  <a:lnTo>
                    <a:pt x="81" y="74"/>
                  </a:lnTo>
                  <a:lnTo>
                    <a:pt x="95" y="59"/>
                  </a:lnTo>
                  <a:lnTo>
                    <a:pt x="104" y="40"/>
                  </a:lnTo>
                  <a:lnTo>
                    <a:pt x="111" y="22"/>
                  </a:lnTo>
                  <a:lnTo>
                    <a:pt x="114" y="0"/>
                  </a:lnTo>
                  <a:lnTo>
                    <a:pt x="82" y="0"/>
                  </a:lnTo>
                  <a:close/>
                </a:path>
              </a:pathLst>
            </a:custGeom>
            <a:solidFill>
              <a:srgbClr val="000000"/>
            </a:solidFill>
            <a:ln w="9525">
              <a:noFill/>
              <a:round/>
              <a:headEnd/>
              <a:tailEnd/>
            </a:ln>
          </p:spPr>
          <p:txBody>
            <a:bodyPr/>
            <a:lstStyle/>
            <a:p>
              <a:endParaRPr lang="he-IL"/>
            </a:p>
          </p:txBody>
        </p:sp>
        <p:sp>
          <p:nvSpPr>
            <p:cNvPr id="235531" name="Freeform 11"/>
            <p:cNvSpPr>
              <a:spLocks/>
            </p:cNvSpPr>
            <p:nvPr/>
          </p:nvSpPr>
          <p:spPr bwMode="auto">
            <a:xfrm>
              <a:off x="2594" y="1597"/>
              <a:ext cx="27" cy="1420"/>
            </a:xfrm>
            <a:custGeom>
              <a:avLst/>
              <a:gdLst>
                <a:gd name="T0" fmla="*/ 0 w 32"/>
                <a:gd name="T1" fmla="*/ 0 h 1561"/>
                <a:gd name="T2" fmla="*/ 0 w 32"/>
                <a:gd name="T3" fmla="*/ 0 h 1561"/>
                <a:gd name="T4" fmla="*/ 0 w 32"/>
                <a:gd name="T5" fmla="*/ 1069 h 1561"/>
                <a:gd name="T6" fmla="*/ 16 w 32"/>
                <a:gd name="T7" fmla="*/ 1069 h 1561"/>
                <a:gd name="T8" fmla="*/ 16 w 32"/>
                <a:gd name="T9" fmla="*/ 0 h 1561"/>
                <a:gd name="T10" fmla="*/ 16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5532" name="Freeform 12"/>
            <p:cNvSpPr>
              <a:spLocks/>
            </p:cNvSpPr>
            <p:nvPr/>
          </p:nvSpPr>
          <p:spPr bwMode="auto">
            <a:xfrm>
              <a:off x="2526" y="1504"/>
              <a:ext cx="95" cy="93"/>
            </a:xfrm>
            <a:custGeom>
              <a:avLst/>
              <a:gdLst>
                <a:gd name="T0" fmla="*/ 0 w 114"/>
                <a:gd name="T1" fmla="*/ 21 h 104"/>
                <a:gd name="T2" fmla="*/ 0 w 114"/>
                <a:gd name="T3" fmla="*/ 21 h 104"/>
                <a:gd name="T4" fmla="*/ 8 w 114"/>
                <a:gd name="T5" fmla="*/ 21 h 104"/>
                <a:gd name="T6" fmla="*/ 17 w 114"/>
                <a:gd name="T7" fmla="*/ 24 h 104"/>
                <a:gd name="T8" fmla="*/ 23 w 114"/>
                <a:gd name="T9" fmla="*/ 29 h 104"/>
                <a:gd name="T10" fmla="*/ 29 w 114"/>
                <a:gd name="T11" fmla="*/ 34 h 104"/>
                <a:gd name="T12" fmla="*/ 33 w 114"/>
                <a:gd name="T13" fmla="*/ 41 h 104"/>
                <a:gd name="T14" fmla="*/ 37 w 114"/>
                <a:gd name="T15" fmla="*/ 48 h 104"/>
                <a:gd name="T16" fmla="*/ 40 w 114"/>
                <a:gd name="T17" fmla="*/ 57 h 104"/>
                <a:gd name="T18" fmla="*/ 40 w 114"/>
                <a:gd name="T19" fmla="*/ 66 h 104"/>
                <a:gd name="T20" fmla="*/ 55 w 114"/>
                <a:gd name="T21" fmla="*/ 66 h 104"/>
                <a:gd name="T22" fmla="*/ 54 w 114"/>
                <a:gd name="T23" fmla="*/ 52 h 104"/>
                <a:gd name="T24" fmla="*/ 51 w 114"/>
                <a:gd name="T25" fmla="*/ 41 h 104"/>
                <a:gd name="T26" fmla="*/ 46 w 114"/>
                <a:gd name="T27" fmla="*/ 29 h 104"/>
                <a:gd name="T28" fmla="*/ 40 w 114"/>
                <a:gd name="T29" fmla="*/ 19 h 104"/>
                <a:gd name="T30" fmla="*/ 31 w 114"/>
                <a:gd name="T31" fmla="*/ 12 h 104"/>
                <a:gd name="T32" fmla="*/ 22 w 114"/>
                <a:gd name="T33" fmla="*/ 4 h 104"/>
                <a:gd name="T34" fmla="*/ 11 w 114"/>
                <a:gd name="T35" fmla="*/ 4 h 104"/>
                <a:gd name="T36" fmla="*/ 0 w 114"/>
                <a:gd name="T37" fmla="*/ 0 h 104"/>
                <a:gd name="T38" fmla="*/ 0 w 114"/>
                <a:gd name="T39" fmla="*/ 0 h 104"/>
                <a:gd name="T40" fmla="*/ 0 w 114"/>
                <a:gd name="T41" fmla="*/ 21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4">
                  <a:moveTo>
                    <a:pt x="0" y="33"/>
                  </a:moveTo>
                  <a:lnTo>
                    <a:pt x="0" y="33"/>
                  </a:lnTo>
                  <a:lnTo>
                    <a:pt x="17" y="34"/>
                  </a:lnTo>
                  <a:lnTo>
                    <a:pt x="35" y="38"/>
                  </a:lnTo>
                  <a:lnTo>
                    <a:pt x="47" y="45"/>
                  </a:lnTo>
                  <a:lnTo>
                    <a:pt x="60" y="53"/>
                  </a:lnTo>
                  <a:lnTo>
                    <a:pt x="69" y="64"/>
                  </a:lnTo>
                  <a:lnTo>
                    <a:pt x="76" y="75"/>
                  </a:lnTo>
                  <a:lnTo>
                    <a:pt x="81" y="89"/>
                  </a:lnTo>
                  <a:lnTo>
                    <a:pt x="82" y="104"/>
                  </a:lnTo>
                  <a:lnTo>
                    <a:pt x="114" y="104"/>
                  </a:lnTo>
                  <a:lnTo>
                    <a:pt x="111" y="82"/>
                  </a:lnTo>
                  <a:lnTo>
                    <a:pt x="104" y="64"/>
                  </a:lnTo>
                  <a:lnTo>
                    <a:pt x="95" y="45"/>
                  </a:lnTo>
                  <a:lnTo>
                    <a:pt x="81" y="30"/>
                  </a:lnTo>
                  <a:lnTo>
                    <a:pt x="64" y="18"/>
                  </a:lnTo>
                  <a:lnTo>
                    <a:pt x="44" y="8"/>
                  </a:lnTo>
                  <a:lnTo>
                    <a:pt x="22" y="4"/>
                  </a:lnTo>
                  <a:lnTo>
                    <a:pt x="0" y="0"/>
                  </a:lnTo>
                  <a:lnTo>
                    <a:pt x="0" y="33"/>
                  </a:lnTo>
                  <a:close/>
                </a:path>
              </a:pathLst>
            </a:custGeom>
            <a:solidFill>
              <a:srgbClr val="000000"/>
            </a:solidFill>
            <a:ln w="9525">
              <a:noFill/>
              <a:round/>
              <a:headEnd/>
              <a:tailEnd/>
            </a:ln>
          </p:spPr>
          <p:txBody>
            <a:bodyPr/>
            <a:lstStyle/>
            <a:p>
              <a:endParaRPr lang="he-IL"/>
            </a:p>
          </p:txBody>
        </p:sp>
        <p:sp>
          <p:nvSpPr>
            <p:cNvPr id="235533" name="Freeform 13"/>
            <p:cNvSpPr>
              <a:spLocks/>
            </p:cNvSpPr>
            <p:nvPr/>
          </p:nvSpPr>
          <p:spPr bwMode="auto">
            <a:xfrm>
              <a:off x="1071" y="1504"/>
              <a:ext cx="1455" cy="29"/>
            </a:xfrm>
            <a:custGeom>
              <a:avLst/>
              <a:gdLst>
                <a:gd name="T0" fmla="*/ 0 w 1749"/>
                <a:gd name="T1" fmla="*/ 19 h 33"/>
                <a:gd name="T2" fmla="*/ 0 w 1749"/>
                <a:gd name="T3" fmla="*/ 19 h 33"/>
                <a:gd name="T4" fmla="*/ 838 w 1749"/>
                <a:gd name="T5" fmla="*/ 19 h 33"/>
                <a:gd name="T6" fmla="*/ 838 w 1749"/>
                <a:gd name="T7" fmla="*/ 0 h 33"/>
                <a:gd name="T8" fmla="*/ 0 w 1749"/>
                <a:gd name="T9" fmla="*/ 0 h 33"/>
                <a:gd name="T10" fmla="*/ 0 w 1749"/>
                <a:gd name="T11" fmla="*/ 0 h 33"/>
                <a:gd name="T12" fmla="*/ 0 w 1749"/>
                <a:gd name="T13" fmla="*/ 19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3">
                  <a:moveTo>
                    <a:pt x="0" y="33"/>
                  </a:moveTo>
                  <a:lnTo>
                    <a:pt x="0" y="33"/>
                  </a:lnTo>
                  <a:lnTo>
                    <a:pt x="1749" y="33"/>
                  </a:lnTo>
                  <a:lnTo>
                    <a:pt x="1749" y="0"/>
                  </a:lnTo>
                  <a:lnTo>
                    <a:pt x="0" y="0"/>
                  </a:lnTo>
                  <a:lnTo>
                    <a:pt x="0" y="33"/>
                  </a:lnTo>
                  <a:close/>
                </a:path>
              </a:pathLst>
            </a:custGeom>
            <a:solidFill>
              <a:srgbClr val="000000"/>
            </a:solidFill>
            <a:ln w="9525">
              <a:noFill/>
              <a:round/>
              <a:headEnd/>
              <a:tailEnd/>
            </a:ln>
          </p:spPr>
          <p:txBody>
            <a:bodyPr/>
            <a:lstStyle/>
            <a:p>
              <a:endParaRPr lang="he-IL"/>
            </a:p>
          </p:txBody>
        </p:sp>
        <p:sp>
          <p:nvSpPr>
            <p:cNvPr id="235534" name="Freeform 14"/>
            <p:cNvSpPr>
              <a:spLocks/>
            </p:cNvSpPr>
            <p:nvPr/>
          </p:nvSpPr>
          <p:spPr bwMode="auto">
            <a:xfrm>
              <a:off x="1071" y="1466"/>
              <a:ext cx="1455" cy="29"/>
            </a:xfrm>
            <a:custGeom>
              <a:avLst/>
              <a:gdLst>
                <a:gd name="T0" fmla="*/ 838 w 1749"/>
                <a:gd name="T1" fmla="*/ 0 h 32"/>
                <a:gd name="T2" fmla="*/ 838 w 1749"/>
                <a:gd name="T3" fmla="*/ 0 h 32"/>
                <a:gd name="T4" fmla="*/ 0 w 1749"/>
                <a:gd name="T5" fmla="*/ 0 h 32"/>
                <a:gd name="T6" fmla="*/ 0 w 1749"/>
                <a:gd name="T7" fmla="*/ 22 h 32"/>
                <a:gd name="T8" fmla="*/ 838 w 1749"/>
                <a:gd name="T9" fmla="*/ 22 h 32"/>
                <a:gd name="T10" fmla="*/ 838 w 1749"/>
                <a:gd name="T11" fmla="*/ 22 h 32"/>
                <a:gd name="T12" fmla="*/ 838 w 1749"/>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1749" y="0"/>
                  </a:moveTo>
                  <a:lnTo>
                    <a:pt x="1749" y="0"/>
                  </a:lnTo>
                  <a:lnTo>
                    <a:pt x="0" y="0"/>
                  </a:lnTo>
                  <a:lnTo>
                    <a:pt x="0" y="32"/>
                  </a:lnTo>
                  <a:lnTo>
                    <a:pt x="1749" y="32"/>
                  </a:lnTo>
                  <a:lnTo>
                    <a:pt x="1749" y="0"/>
                  </a:lnTo>
                  <a:close/>
                </a:path>
              </a:pathLst>
            </a:custGeom>
            <a:solidFill>
              <a:srgbClr val="000000"/>
            </a:solidFill>
            <a:ln w="9525">
              <a:noFill/>
              <a:round/>
              <a:headEnd/>
              <a:tailEnd/>
            </a:ln>
          </p:spPr>
          <p:txBody>
            <a:bodyPr/>
            <a:lstStyle/>
            <a:p>
              <a:endParaRPr lang="he-IL"/>
            </a:p>
          </p:txBody>
        </p:sp>
        <p:sp>
          <p:nvSpPr>
            <p:cNvPr id="235535" name="Freeform 15"/>
            <p:cNvSpPr>
              <a:spLocks/>
            </p:cNvSpPr>
            <p:nvPr/>
          </p:nvSpPr>
          <p:spPr bwMode="auto">
            <a:xfrm>
              <a:off x="2526" y="1466"/>
              <a:ext cx="133" cy="131"/>
            </a:xfrm>
            <a:custGeom>
              <a:avLst/>
              <a:gdLst>
                <a:gd name="T0" fmla="*/ 76 w 160"/>
                <a:gd name="T1" fmla="*/ 97 h 145"/>
                <a:gd name="T2" fmla="*/ 76 w 160"/>
                <a:gd name="T3" fmla="*/ 97 h 145"/>
                <a:gd name="T4" fmla="*/ 76 w 160"/>
                <a:gd name="T5" fmla="*/ 78 h 145"/>
                <a:gd name="T6" fmla="*/ 71 w 160"/>
                <a:gd name="T7" fmla="*/ 58 h 145"/>
                <a:gd name="T8" fmla="*/ 63 w 160"/>
                <a:gd name="T9" fmla="*/ 42 h 145"/>
                <a:gd name="T10" fmla="*/ 55 w 160"/>
                <a:gd name="T11" fmla="*/ 27 h 145"/>
                <a:gd name="T12" fmla="*/ 43 w 160"/>
                <a:gd name="T13" fmla="*/ 16 h 145"/>
                <a:gd name="T14" fmla="*/ 30 w 160"/>
                <a:gd name="T15" fmla="*/ 6 h 145"/>
                <a:gd name="T16" fmla="*/ 15 w 160"/>
                <a:gd name="T17" fmla="*/ 3 h 145"/>
                <a:gd name="T18" fmla="*/ 0 w 160"/>
                <a:gd name="T19" fmla="*/ 0 h 145"/>
                <a:gd name="T20" fmla="*/ 0 w 160"/>
                <a:gd name="T21" fmla="*/ 21 h 145"/>
                <a:gd name="T22" fmla="*/ 13 w 160"/>
                <a:gd name="T23" fmla="*/ 22 h 145"/>
                <a:gd name="T24" fmla="*/ 26 w 160"/>
                <a:gd name="T25" fmla="*/ 27 h 145"/>
                <a:gd name="T26" fmla="*/ 36 w 160"/>
                <a:gd name="T27" fmla="*/ 33 h 145"/>
                <a:gd name="T28" fmla="*/ 45 w 160"/>
                <a:gd name="T29" fmla="*/ 42 h 145"/>
                <a:gd name="T30" fmla="*/ 52 w 160"/>
                <a:gd name="T31" fmla="*/ 53 h 145"/>
                <a:gd name="T32" fmla="*/ 57 w 160"/>
                <a:gd name="T33" fmla="*/ 65 h 145"/>
                <a:gd name="T34" fmla="*/ 61 w 160"/>
                <a:gd name="T35" fmla="*/ 80 h 145"/>
                <a:gd name="T36" fmla="*/ 61 w 160"/>
                <a:gd name="T37" fmla="*/ 97 h 145"/>
                <a:gd name="T38" fmla="*/ 61 w 160"/>
                <a:gd name="T39" fmla="*/ 97 h 145"/>
                <a:gd name="T40" fmla="*/ 76 w 160"/>
                <a:gd name="T41" fmla="*/ 9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160" y="145"/>
                  </a:moveTo>
                  <a:lnTo>
                    <a:pt x="160" y="145"/>
                  </a:lnTo>
                  <a:lnTo>
                    <a:pt x="157" y="116"/>
                  </a:lnTo>
                  <a:lnTo>
                    <a:pt x="148" y="87"/>
                  </a:lnTo>
                  <a:lnTo>
                    <a:pt x="133" y="62"/>
                  </a:lnTo>
                  <a:lnTo>
                    <a:pt x="114" y="41"/>
                  </a:lnTo>
                  <a:lnTo>
                    <a:pt x="90" y="24"/>
                  </a:lnTo>
                  <a:lnTo>
                    <a:pt x="62" y="10"/>
                  </a:lnTo>
                  <a:lnTo>
                    <a:pt x="32" y="3"/>
                  </a:lnTo>
                  <a:lnTo>
                    <a:pt x="0" y="0"/>
                  </a:lnTo>
                  <a:lnTo>
                    <a:pt x="0" y="32"/>
                  </a:lnTo>
                  <a:lnTo>
                    <a:pt x="28" y="33"/>
                  </a:lnTo>
                  <a:lnTo>
                    <a:pt x="53" y="40"/>
                  </a:lnTo>
                  <a:lnTo>
                    <a:pt x="74" y="49"/>
                  </a:lnTo>
                  <a:lnTo>
                    <a:pt x="94" y="64"/>
                  </a:lnTo>
                  <a:lnTo>
                    <a:pt x="107" y="80"/>
                  </a:lnTo>
                  <a:lnTo>
                    <a:pt x="120" y="99"/>
                  </a:lnTo>
                  <a:lnTo>
                    <a:pt x="127" y="121"/>
                  </a:lnTo>
                  <a:lnTo>
                    <a:pt x="128" y="145"/>
                  </a:lnTo>
                  <a:lnTo>
                    <a:pt x="160" y="145"/>
                  </a:lnTo>
                  <a:close/>
                </a:path>
              </a:pathLst>
            </a:custGeom>
            <a:solidFill>
              <a:srgbClr val="000000"/>
            </a:solidFill>
            <a:ln w="9525">
              <a:noFill/>
              <a:round/>
              <a:headEnd/>
              <a:tailEnd/>
            </a:ln>
          </p:spPr>
          <p:txBody>
            <a:bodyPr/>
            <a:lstStyle/>
            <a:p>
              <a:endParaRPr lang="he-IL"/>
            </a:p>
          </p:txBody>
        </p:sp>
        <p:sp>
          <p:nvSpPr>
            <p:cNvPr id="235536" name="Freeform 16"/>
            <p:cNvSpPr>
              <a:spLocks/>
            </p:cNvSpPr>
            <p:nvPr/>
          </p:nvSpPr>
          <p:spPr bwMode="auto">
            <a:xfrm>
              <a:off x="2632" y="1597"/>
              <a:ext cx="27" cy="1420"/>
            </a:xfrm>
            <a:custGeom>
              <a:avLst/>
              <a:gdLst>
                <a:gd name="T0" fmla="*/ 16 w 32"/>
                <a:gd name="T1" fmla="*/ 1069 h 1561"/>
                <a:gd name="T2" fmla="*/ 16 w 32"/>
                <a:gd name="T3" fmla="*/ 1069 h 1561"/>
                <a:gd name="T4" fmla="*/ 16 w 32"/>
                <a:gd name="T5" fmla="*/ 0 h 1561"/>
                <a:gd name="T6" fmla="*/ 0 w 32"/>
                <a:gd name="T7" fmla="*/ 0 h 1561"/>
                <a:gd name="T8" fmla="*/ 0 w 32"/>
                <a:gd name="T9" fmla="*/ 1069 h 1561"/>
                <a:gd name="T10" fmla="*/ 0 w 32"/>
                <a:gd name="T11" fmla="*/ 1069 h 1561"/>
                <a:gd name="T12" fmla="*/ 16 w 32"/>
                <a:gd name="T13" fmla="*/ 1069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32" y="1561"/>
                  </a:moveTo>
                  <a:lnTo>
                    <a:pt x="32" y="1561"/>
                  </a:lnTo>
                  <a:lnTo>
                    <a:pt x="32" y="0"/>
                  </a:lnTo>
                  <a:lnTo>
                    <a:pt x="0" y="0"/>
                  </a:lnTo>
                  <a:lnTo>
                    <a:pt x="0" y="1561"/>
                  </a:lnTo>
                  <a:lnTo>
                    <a:pt x="32" y="1561"/>
                  </a:lnTo>
                  <a:close/>
                </a:path>
              </a:pathLst>
            </a:custGeom>
            <a:solidFill>
              <a:srgbClr val="000000"/>
            </a:solidFill>
            <a:ln w="9525">
              <a:noFill/>
              <a:round/>
              <a:headEnd/>
              <a:tailEnd/>
            </a:ln>
          </p:spPr>
          <p:txBody>
            <a:bodyPr/>
            <a:lstStyle/>
            <a:p>
              <a:endParaRPr lang="he-IL"/>
            </a:p>
          </p:txBody>
        </p:sp>
        <p:sp>
          <p:nvSpPr>
            <p:cNvPr id="235537" name="Freeform 17"/>
            <p:cNvSpPr>
              <a:spLocks/>
            </p:cNvSpPr>
            <p:nvPr/>
          </p:nvSpPr>
          <p:spPr bwMode="auto">
            <a:xfrm>
              <a:off x="2526" y="3017"/>
              <a:ext cx="133" cy="132"/>
            </a:xfrm>
            <a:custGeom>
              <a:avLst/>
              <a:gdLst>
                <a:gd name="T0" fmla="*/ 0 w 160"/>
                <a:gd name="T1" fmla="*/ 99 h 145"/>
                <a:gd name="T2" fmla="*/ 0 w 160"/>
                <a:gd name="T3" fmla="*/ 99 h 145"/>
                <a:gd name="T4" fmla="*/ 15 w 160"/>
                <a:gd name="T5" fmla="*/ 97 h 145"/>
                <a:gd name="T6" fmla="*/ 30 w 160"/>
                <a:gd name="T7" fmla="*/ 93 h 145"/>
                <a:gd name="T8" fmla="*/ 43 w 160"/>
                <a:gd name="T9" fmla="*/ 83 h 145"/>
                <a:gd name="T10" fmla="*/ 55 w 160"/>
                <a:gd name="T11" fmla="*/ 71 h 145"/>
                <a:gd name="T12" fmla="*/ 63 w 160"/>
                <a:gd name="T13" fmla="*/ 57 h 145"/>
                <a:gd name="T14" fmla="*/ 71 w 160"/>
                <a:gd name="T15" fmla="*/ 40 h 145"/>
                <a:gd name="T16" fmla="*/ 76 w 160"/>
                <a:gd name="T17" fmla="*/ 20 h 145"/>
                <a:gd name="T18" fmla="*/ 76 w 160"/>
                <a:gd name="T19" fmla="*/ 0 h 145"/>
                <a:gd name="T20" fmla="*/ 61 w 160"/>
                <a:gd name="T21" fmla="*/ 0 h 145"/>
                <a:gd name="T22" fmla="*/ 61 w 160"/>
                <a:gd name="T23" fmla="*/ 16 h 145"/>
                <a:gd name="T24" fmla="*/ 57 w 160"/>
                <a:gd name="T25" fmla="*/ 32 h 145"/>
                <a:gd name="T26" fmla="*/ 52 w 160"/>
                <a:gd name="T27" fmla="*/ 45 h 145"/>
                <a:gd name="T28" fmla="*/ 45 w 160"/>
                <a:gd name="T29" fmla="*/ 56 h 145"/>
                <a:gd name="T30" fmla="*/ 36 w 160"/>
                <a:gd name="T31" fmla="*/ 66 h 145"/>
                <a:gd name="T32" fmla="*/ 26 w 160"/>
                <a:gd name="T33" fmla="*/ 72 h 145"/>
                <a:gd name="T34" fmla="*/ 13 w 160"/>
                <a:gd name="T35" fmla="*/ 77 h 145"/>
                <a:gd name="T36" fmla="*/ 0 w 160"/>
                <a:gd name="T37" fmla="*/ 78 h 145"/>
                <a:gd name="T38" fmla="*/ 0 w 160"/>
                <a:gd name="T39" fmla="*/ 78 h 145"/>
                <a:gd name="T40" fmla="*/ 0 w 160"/>
                <a:gd name="T41" fmla="*/ 99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0" y="145"/>
                  </a:moveTo>
                  <a:lnTo>
                    <a:pt x="0" y="145"/>
                  </a:lnTo>
                  <a:lnTo>
                    <a:pt x="32" y="142"/>
                  </a:lnTo>
                  <a:lnTo>
                    <a:pt x="62" y="135"/>
                  </a:lnTo>
                  <a:lnTo>
                    <a:pt x="90" y="121"/>
                  </a:lnTo>
                  <a:lnTo>
                    <a:pt x="114" y="104"/>
                  </a:lnTo>
                  <a:lnTo>
                    <a:pt x="133" y="83"/>
                  </a:lnTo>
                  <a:lnTo>
                    <a:pt x="148" y="58"/>
                  </a:lnTo>
                  <a:lnTo>
                    <a:pt x="157" y="29"/>
                  </a:lnTo>
                  <a:lnTo>
                    <a:pt x="160" y="0"/>
                  </a:lnTo>
                  <a:lnTo>
                    <a:pt x="128" y="0"/>
                  </a:lnTo>
                  <a:lnTo>
                    <a:pt x="127" y="24"/>
                  </a:lnTo>
                  <a:lnTo>
                    <a:pt x="120" y="46"/>
                  </a:lnTo>
                  <a:lnTo>
                    <a:pt x="107" y="65"/>
                  </a:lnTo>
                  <a:lnTo>
                    <a:pt x="94" y="81"/>
                  </a:lnTo>
                  <a:lnTo>
                    <a:pt x="74" y="96"/>
                  </a:lnTo>
                  <a:lnTo>
                    <a:pt x="53" y="105"/>
                  </a:lnTo>
                  <a:lnTo>
                    <a:pt x="28" y="112"/>
                  </a:lnTo>
                  <a:lnTo>
                    <a:pt x="0" y="113"/>
                  </a:lnTo>
                  <a:lnTo>
                    <a:pt x="0" y="145"/>
                  </a:lnTo>
                  <a:close/>
                </a:path>
              </a:pathLst>
            </a:custGeom>
            <a:solidFill>
              <a:srgbClr val="000000"/>
            </a:solidFill>
            <a:ln w="9525">
              <a:noFill/>
              <a:round/>
              <a:headEnd/>
              <a:tailEnd/>
            </a:ln>
          </p:spPr>
          <p:txBody>
            <a:bodyPr/>
            <a:lstStyle/>
            <a:p>
              <a:endParaRPr lang="he-IL"/>
            </a:p>
          </p:txBody>
        </p:sp>
        <p:sp>
          <p:nvSpPr>
            <p:cNvPr id="235538" name="Freeform 18"/>
            <p:cNvSpPr>
              <a:spLocks/>
            </p:cNvSpPr>
            <p:nvPr/>
          </p:nvSpPr>
          <p:spPr bwMode="auto">
            <a:xfrm>
              <a:off x="1071" y="3119"/>
              <a:ext cx="1455" cy="30"/>
            </a:xfrm>
            <a:custGeom>
              <a:avLst/>
              <a:gdLst>
                <a:gd name="T0" fmla="*/ 0 w 1749"/>
                <a:gd name="T1" fmla="*/ 24 h 32"/>
                <a:gd name="T2" fmla="*/ 0 w 1749"/>
                <a:gd name="T3" fmla="*/ 24 h 32"/>
                <a:gd name="T4" fmla="*/ 838 w 1749"/>
                <a:gd name="T5" fmla="*/ 24 h 32"/>
                <a:gd name="T6" fmla="*/ 838 w 1749"/>
                <a:gd name="T7" fmla="*/ 0 h 32"/>
                <a:gd name="T8" fmla="*/ 0 w 1749"/>
                <a:gd name="T9" fmla="*/ 0 h 32"/>
                <a:gd name="T10" fmla="*/ 0 w 1749"/>
                <a:gd name="T11" fmla="*/ 0 h 32"/>
                <a:gd name="T12" fmla="*/ 0 w 1749"/>
                <a:gd name="T13" fmla="*/ 24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0" y="32"/>
                  </a:moveTo>
                  <a:lnTo>
                    <a:pt x="0" y="32"/>
                  </a:lnTo>
                  <a:lnTo>
                    <a:pt x="1749" y="32"/>
                  </a:lnTo>
                  <a:lnTo>
                    <a:pt x="1749" y="0"/>
                  </a:lnTo>
                  <a:lnTo>
                    <a:pt x="0" y="0"/>
                  </a:lnTo>
                  <a:lnTo>
                    <a:pt x="0" y="32"/>
                  </a:lnTo>
                  <a:close/>
                </a:path>
              </a:pathLst>
            </a:custGeom>
            <a:solidFill>
              <a:srgbClr val="000000"/>
            </a:solidFill>
            <a:ln w="9525">
              <a:noFill/>
              <a:round/>
              <a:headEnd/>
              <a:tailEnd/>
            </a:ln>
          </p:spPr>
          <p:txBody>
            <a:bodyPr/>
            <a:lstStyle/>
            <a:p>
              <a:endParaRPr lang="he-IL"/>
            </a:p>
          </p:txBody>
        </p:sp>
        <p:sp>
          <p:nvSpPr>
            <p:cNvPr id="235539" name="Freeform 19"/>
            <p:cNvSpPr>
              <a:spLocks/>
            </p:cNvSpPr>
            <p:nvPr/>
          </p:nvSpPr>
          <p:spPr bwMode="auto">
            <a:xfrm>
              <a:off x="936" y="3017"/>
              <a:ext cx="135" cy="132"/>
            </a:xfrm>
            <a:custGeom>
              <a:avLst/>
              <a:gdLst>
                <a:gd name="T0" fmla="*/ 0 w 161"/>
                <a:gd name="T1" fmla="*/ 0 h 145"/>
                <a:gd name="T2" fmla="*/ 0 w 161"/>
                <a:gd name="T3" fmla="*/ 0 h 145"/>
                <a:gd name="T4" fmla="*/ 3 w 161"/>
                <a:gd name="T5" fmla="*/ 20 h 145"/>
                <a:gd name="T6" fmla="*/ 6 w 161"/>
                <a:gd name="T7" fmla="*/ 40 h 145"/>
                <a:gd name="T8" fmla="*/ 13 w 161"/>
                <a:gd name="T9" fmla="*/ 57 h 145"/>
                <a:gd name="T10" fmla="*/ 23 w 161"/>
                <a:gd name="T11" fmla="*/ 71 h 145"/>
                <a:gd name="T12" fmla="*/ 34 w 161"/>
                <a:gd name="T13" fmla="*/ 83 h 145"/>
                <a:gd name="T14" fmla="*/ 49 w 161"/>
                <a:gd name="T15" fmla="*/ 93 h 145"/>
                <a:gd name="T16" fmla="*/ 64 w 161"/>
                <a:gd name="T17" fmla="*/ 97 h 145"/>
                <a:gd name="T18" fmla="*/ 80 w 161"/>
                <a:gd name="T19" fmla="*/ 99 h 145"/>
                <a:gd name="T20" fmla="*/ 80 w 161"/>
                <a:gd name="T21" fmla="*/ 78 h 145"/>
                <a:gd name="T22" fmla="*/ 66 w 161"/>
                <a:gd name="T23" fmla="*/ 77 h 145"/>
                <a:gd name="T24" fmla="*/ 54 w 161"/>
                <a:gd name="T25" fmla="*/ 72 h 145"/>
                <a:gd name="T26" fmla="*/ 42 w 161"/>
                <a:gd name="T27" fmla="*/ 66 h 145"/>
                <a:gd name="T28" fmla="*/ 34 w 161"/>
                <a:gd name="T29" fmla="*/ 56 h 145"/>
                <a:gd name="T30" fmla="*/ 26 w 161"/>
                <a:gd name="T31" fmla="*/ 45 h 145"/>
                <a:gd name="T32" fmla="*/ 20 w 161"/>
                <a:gd name="T33" fmla="*/ 32 h 145"/>
                <a:gd name="T34" fmla="*/ 16 w 161"/>
                <a:gd name="T35" fmla="*/ 16 h 145"/>
                <a:gd name="T36" fmla="*/ 16 w 161"/>
                <a:gd name="T37" fmla="*/ 0 h 145"/>
                <a:gd name="T38" fmla="*/ 16 w 161"/>
                <a:gd name="T39" fmla="*/ 0 h 145"/>
                <a:gd name="T40" fmla="*/ 0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0" y="0"/>
                  </a:moveTo>
                  <a:lnTo>
                    <a:pt x="0" y="0"/>
                  </a:lnTo>
                  <a:lnTo>
                    <a:pt x="3" y="29"/>
                  </a:lnTo>
                  <a:lnTo>
                    <a:pt x="12" y="58"/>
                  </a:lnTo>
                  <a:lnTo>
                    <a:pt x="27" y="83"/>
                  </a:lnTo>
                  <a:lnTo>
                    <a:pt x="47" y="104"/>
                  </a:lnTo>
                  <a:lnTo>
                    <a:pt x="70" y="121"/>
                  </a:lnTo>
                  <a:lnTo>
                    <a:pt x="99" y="135"/>
                  </a:lnTo>
                  <a:lnTo>
                    <a:pt x="129" y="142"/>
                  </a:lnTo>
                  <a:lnTo>
                    <a:pt x="161" y="145"/>
                  </a:lnTo>
                  <a:lnTo>
                    <a:pt x="161" y="113"/>
                  </a:lnTo>
                  <a:lnTo>
                    <a:pt x="133" y="112"/>
                  </a:lnTo>
                  <a:lnTo>
                    <a:pt x="108" y="105"/>
                  </a:lnTo>
                  <a:lnTo>
                    <a:pt x="86" y="96"/>
                  </a:lnTo>
                  <a:lnTo>
                    <a:pt x="68" y="81"/>
                  </a:lnTo>
                  <a:lnTo>
                    <a:pt x="53" y="65"/>
                  </a:lnTo>
                  <a:lnTo>
                    <a:pt x="40" y="46"/>
                  </a:lnTo>
                  <a:lnTo>
                    <a:pt x="33" y="24"/>
                  </a:lnTo>
                  <a:lnTo>
                    <a:pt x="32" y="0"/>
                  </a:lnTo>
                  <a:lnTo>
                    <a:pt x="0" y="0"/>
                  </a:lnTo>
                  <a:close/>
                </a:path>
              </a:pathLst>
            </a:custGeom>
            <a:solidFill>
              <a:srgbClr val="000000"/>
            </a:solidFill>
            <a:ln w="9525">
              <a:noFill/>
              <a:round/>
              <a:headEnd/>
              <a:tailEnd/>
            </a:ln>
          </p:spPr>
          <p:txBody>
            <a:bodyPr/>
            <a:lstStyle/>
            <a:p>
              <a:endParaRPr lang="he-IL"/>
            </a:p>
          </p:txBody>
        </p:sp>
        <p:sp>
          <p:nvSpPr>
            <p:cNvPr id="235540" name="Freeform 20"/>
            <p:cNvSpPr>
              <a:spLocks/>
            </p:cNvSpPr>
            <p:nvPr/>
          </p:nvSpPr>
          <p:spPr bwMode="auto">
            <a:xfrm>
              <a:off x="936" y="1597"/>
              <a:ext cx="27" cy="1420"/>
            </a:xfrm>
            <a:custGeom>
              <a:avLst/>
              <a:gdLst>
                <a:gd name="T0" fmla="*/ 0 w 32"/>
                <a:gd name="T1" fmla="*/ 0 h 1561"/>
                <a:gd name="T2" fmla="*/ 0 w 32"/>
                <a:gd name="T3" fmla="*/ 0 h 1561"/>
                <a:gd name="T4" fmla="*/ 0 w 32"/>
                <a:gd name="T5" fmla="*/ 1069 h 1561"/>
                <a:gd name="T6" fmla="*/ 16 w 32"/>
                <a:gd name="T7" fmla="*/ 1069 h 1561"/>
                <a:gd name="T8" fmla="*/ 16 w 32"/>
                <a:gd name="T9" fmla="*/ 0 h 1561"/>
                <a:gd name="T10" fmla="*/ 16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5541" name="Freeform 21"/>
            <p:cNvSpPr>
              <a:spLocks/>
            </p:cNvSpPr>
            <p:nvPr/>
          </p:nvSpPr>
          <p:spPr bwMode="auto">
            <a:xfrm>
              <a:off x="936" y="1466"/>
              <a:ext cx="135" cy="131"/>
            </a:xfrm>
            <a:custGeom>
              <a:avLst/>
              <a:gdLst>
                <a:gd name="T0" fmla="*/ 80 w 161"/>
                <a:gd name="T1" fmla="*/ 0 h 145"/>
                <a:gd name="T2" fmla="*/ 80 w 161"/>
                <a:gd name="T3" fmla="*/ 0 h 145"/>
                <a:gd name="T4" fmla="*/ 64 w 161"/>
                <a:gd name="T5" fmla="*/ 3 h 145"/>
                <a:gd name="T6" fmla="*/ 49 w 161"/>
                <a:gd name="T7" fmla="*/ 6 h 145"/>
                <a:gd name="T8" fmla="*/ 34 w 161"/>
                <a:gd name="T9" fmla="*/ 16 h 145"/>
                <a:gd name="T10" fmla="*/ 23 w 161"/>
                <a:gd name="T11" fmla="*/ 27 h 145"/>
                <a:gd name="T12" fmla="*/ 13 w 161"/>
                <a:gd name="T13" fmla="*/ 42 h 145"/>
                <a:gd name="T14" fmla="*/ 6 w 161"/>
                <a:gd name="T15" fmla="*/ 58 h 145"/>
                <a:gd name="T16" fmla="*/ 3 w 161"/>
                <a:gd name="T17" fmla="*/ 78 h 145"/>
                <a:gd name="T18" fmla="*/ 0 w 161"/>
                <a:gd name="T19" fmla="*/ 97 h 145"/>
                <a:gd name="T20" fmla="*/ 16 w 161"/>
                <a:gd name="T21" fmla="*/ 97 h 145"/>
                <a:gd name="T22" fmla="*/ 16 w 161"/>
                <a:gd name="T23" fmla="*/ 80 h 145"/>
                <a:gd name="T24" fmla="*/ 20 w 161"/>
                <a:gd name="T25" fmla="*/ 65 h 145"/>
                <a:gd name="T26" fmla="*/ 26 w 161"/>
                <a:gd name="T27" fmla="*/ 53 h 145"/>
                <a:gd name="T28" fmla="*/ 34 w 161"/>
                <a:gd name="T29" fmla="*/ 42 h 145"/>
                <a:gd name="T30" fmla="*/ 42 w 161"/>
                <a:gd name="T31" fmla="*/ 33 h 145"/>
                <a:gd name="T32" fmla="*/ 54 w 161"/>
                <a:gd name="T33" fmla="*/ 27 h 145"/>
                <a:gd name="T34" fmla="*/ 66 w 161"/>
                <a:gd name="T35" fmla="*/ 22 h 145"/>
                <a:gd name="T36" fmla="*/ 80 w 161"/>
                <a:gd name="T37" fmla="*/ 21 h 145"/>
                <a:gd name="T38" fmla="*/ 80 w 161"/>
                <a:gd name="T39" fmla="*/ 21 h 145"/>
                <a:gd name="T40" fmla="*/ 80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161" y="0"/>
                  </a:moveTo>
                  <a:lnTo>
                    <a:pt x="161" y="0"/>
                  </a:lnTo>
                  <a:lnTo>
                    <a:pt x="129" y="3"/>
                  </a:lnTo>
                  <a:lnTo>
                    <a:pt x="99" y="10"/>
                  </a:lnTo>
                  <a:lnTo>
                    <a:pt x="70" y="24"/>
                  </a:lnTo>
                  <a:lnTo>
                    <a:pt x="47" y="41"/>
                  </a:lnTo>
                  <a:lnTo>
                    <a:pt x="27" y="62"/>
                  </a:lnTo>
                  <a:lnTo>
                    <a:pt x="12" y="87"/>
                  </a:lnTo>
                  <a:lnTo>
                    <a:pt x="3" y="116"/>
                  </a:lnTo>
                  <a:lnTo>
                    <a:pt x="0" y="145"/>
                  </a:lnTo>
                  <a:lnTo>
                    <a:pt x="32" y="145"/>
                  </a:lnTo>
                  <a:lnTo>
                    <a:pt x="33" y="121"/>
                  </a:lnTo>
                  <a:lnTo>
                    <a:pt x="40" y="99"/>
                  </a:lnTo>
                  <a:lnTo>
                    <a:pt x="53" y="80"/>
                  </a:lnTo>
                  <a:lnTo>
                    <a:pt x="68" y="64"/>
                  </a:lnTo>
                  <a:lnTo>
                    <a:pt x="86" y="49"/>
                  </a:lnTo>
                  <a:lnTo>
                    <a:pt x="108" y="40"/>
                  </a:lnTo>
                  <a:lnTo>
                    <a:pt x="133" y="33"/>
                  </a:lnTo>
                  <a:lnTo>
                    <a:pt x="161" y="32"/>
                  </a:lnTo>
                  <a:lnTo>
                    <a:pt x="161" y="0"/>
                  </a:lnTo>
                  <a:close/>
                </a:path>
              </a:pathLst>
            </a:custGeom>
            <a:solidFill>
              <a:srgbClr val="000000"/>
            </a:solidFill>
            <a:ln w="9525">
              <a:noFill/>
              <a:round/>
              <a:headEnd/>
              <a:tailEnd/>
            </a:ln>
          </p:spPr>
          <p:txBody>
            <a:bodyPr/>
            <a:lstStyle/>
            <a:p>
              <a:endParaRPr lang="he-IL"/>
            </a:p>
          </p:txBody>
        </p:sp>
        <p:sp>
          <p:nvSpPr>
            <p:cNvPr id="235542" name="Freeform 22"/>
            <p:cNvSpPr>
              <a:spLocks/>
            </p:cNvSpPr>
            <p:nvPr/>
          </p:nvSpPr>
          <p:spPr bwMode="auto">
            <a:xfrm>
              <a:off x="854" y="1386"/>
              <a:ext cx="173" cy="169"/>
            </a:xfrm>
            <a:custGeom>
              <a:avLst/>
              <a:gdLst>
                <a:gd name="T0" fmla="*/ 16 w 207"/>
                <a:gd name="T1" fmla="*/ 125 h 187"/>
                <a:gd name="T2" fmla="*/ 16 w 207"/>
                <a:gd name="T3" fmla="*/ 125 h 187"/>
                <a:gd name="T4" fmla="*/ 16 w 207"/>
                <a:gd name="T5" fmla="*/ 115 h 187"/>
                <a:gd name="T6" fmla="*/ 16 w 207"/>
                <a:gd name="T7" fmla="*/ 105 h 187"/>
                <a:gd name="T8" fmla="*/ 19 w 207"/>
                <a:gd name="T9" fmla="*/ 95 h 187"/>
                <a:gd name="T10" fmla="*/ 23 w 207"/>
                <a:gd name="T11" fmla="*/ 87 h 187"/>
                <a:gd name="T12" fmla="*/ 26 w 207"/>
                <a:gd name="T13" fmla="*/ 77 h 187"/>
                <a:gd name="T14" fmla="*/ 30 w 207"/>
                <a:gd name="T15" fmla="*/ 68 h 187"/>
                <a:gd name="T16" fmla="*/ 35 w 207"/>
                <a:gd name="T17" fmla="*/ 60 h 187"/>
                <a:gd name="T18" fmla="*/ 41 w 207"/>
                <a:gd name="T19" fmla="*/ 52 h 187"/>
                <a:gd name="T20" fmla="*/ 48 w 207"/>
                <a:gd name="T21" fmla="*/ 46 h 187"/>
                <a:gd name="T22" fmla="*/ 53 w 207"/>
                <a:gd name="T23" fmla="*/ 39 h 187"/>
                <a:gd name="T24" fmla="*/ 61 w 207"/>
                <a:gd name="T25" fmla="*/ 34 h 187"/>
                <a:gd name="T26" fmla="*/ 68 w 207"/>
                <a:gd name="T27" fmla="*/ 30 h 187"/>
                <a:gd name="T28" fmla="*/ 76 w 207"/>
                <a:gd name="T29" fmla="*/ 26 h 187"/>
                <a:gd name="T30" fmla="*/ 84 w 207"/>
                <a:gd name="T31" fmla="*/ 23 h 187"/>
                <a:gd name="T32" fmla="*/ 92 w 207"/>
                <a:gd name="T33" fmla="*/ 22 h 187"/>
                <a:gd name="T34" fmla="*/ 101 w 207"/>
                <a:gd name="T35" fmla="*/ 22 h 187"/>
                <a:gd name="T36" fmla="*/ 101 w 207"/>
                <a:gd name="T37" fmla="*/ 0 h 187"/>
                <a:gd name="T38" fmla="*/ 91 w 207"/>
                <a:gd name="T39" fmla="*/ 3 h 187"/>
                <a:gd name="T40" fmla="*/ 82 w 207"/>
                <a:gd name="T41" fmla="*/ 5 h 187"/>
                <a:gd name="T42" fmla="*/ 73 w 207"/>
                <a:gd name="T43" fmla="*/ 5 h 187"/>
                <a:gd name="T44" fmla="*/ 64 w 207"/>
                <a:gd name="T45" fmla="*/ 11 h 187"/>
                <a:gd name="T46" fmla="*/ 53 w 207"/>
                <a:gd name="T47" fmla="*/ 15 h 187"/>
                <a:gd name="T48" fmla="*/ 45 w 207"/>
                <a:gd name="T49" fmla="*/ 23 h 187"/>
                <a:gd name="T50" fmla="*/ 38 w 207"/>
                <a:gd name="T51" fmla="*/ 30 h 187"/>
                <a:gd name="T52" fmla="*/ 31 w 207"/>
                <a:gd name="T53" fmla="*/ 38 h 187"/>
                <a:gd name="T54" fmla="*/ 23 w 207"/>
                <a:gd name="T55" fmla="*/ 46 h 187"/>
                <a:gd name="T56" fmla="*/ 18 w 207"/>
                <a:gd name="T57" fmla="*/ 55 h 187"/>
                <a:gd name="T58" fmla="*/ 13 w 207"/>
                <a:gd name="T59" fmla="*/ 65 h 187"/>
                <a:gd name="T60" fmla="*/ 8 w 207"/>
                <a:gd name="T61" fmla="*/ 77 h 187"/>
                <a:gd name="T62" fmla="*/ 5 w 207"/>
                <a:gd name="T63" fmla="*/ 89 h 187"/>
                <a:gd name="T64" fmla="*/ 3 w 207"/>
                <a:gd name="T65" fmla="*/ 100 h 187"/>
                <a:gd name="T66" fmla="*/ 2 w 207"/>
                <a:gd name="T67" fmla="*/ 112 h 187"/>
                <a:gd name="T68" fmla="*/ 0 w 207"/>
                <a:gd name="T69" fmla="*/ 125 h 187"/>
                <a:gd name="T70" fmla="*/ 0 w 207"/>
                <a:gd name="T71" fmla="*/ 125 h 187"/>
                <a:gd name="T72" fmla="*/ 16 w 207"/>
                <a:gd name="T73" fmla="*/ 125 h 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7">
                  <a:moveTo>
                    <a:pt x="32" y="187"/>
                  </a:moveTo>
                  <a:lnTo>
                    <a:pt x="32" y="187"/>
                  </a:lnTo>
                  <a:lnTo>
                    <a:pt x="32" y="171"/>
                  </a:lnTo>
                  <a:lnTo>
                    <a:pt x="34" y="157"/>
                  </a:lnTo>
                  <a:lnTo>
                    <a:pt x="40" y="142"/>
                  </a:lnTo>
                  <a:lnTo>
                    <a:pt x="45" y="129"/>
                  </a:lnTo>
                  <a:lnTo>
                    <a:pt x="53" y="115"/>
                  </a:lnTo>
                  <a:lnTo>
                    <a:pt x="62" y="102"/>
                  </a:lnTo>
                  <a:lnTo>
                    <a:pt x="72" y="90"/>
                  </a:lnTo>
                  <a:lnTo>
                    <a:pt x="84" y="79"/>
                  </a:lnTo>
                  <a:lnTo>
                    <a:pt x="97" y="69"/>
                  </a:lnTo>
                  <a:lnTo>
                    <a:pt x="109" y="59"/>
                  </a:lnTo>
                  <a:lnTo>
                    <a:pt x="124" y="51"/>
                  </a:lnTo>
                  <a:lnTo>
                    <a:pt x="139" y="45"/>
                  </a:lnTo>
                  <a:lnTo>
                    <a:pt x="155" y="39"/>
                  </a:lnTo>
                  <a:lnTo>
                    <a:pt x="171" y="35"/>
                  </a:lnTo>
                  <a:lnTo>
                    <a:pt x="189" y="33"/>
                  </a:lnTo>
                  <a:lnTo>
                    <a:pt x="207" y="33"/>
                  </a:lnTo>
                  <a:lnTo>
                    <a:pt x="207" y="0"/>
                  </a:lnTo>
                  <a:lnTo>
                    <a:pt x="186" y="3"/>
                  </a:lnTo>
                  <a:lnTo>
                    <a:pt x="167" y="5"/>
                  </a:lnTo>
                  <a:lnTo>
                    <a:pt x="148" y="9"/>
                  </a:lnTo>
                  <a:lnTo>
                    <a:pt x="130" y="15"/>
                  </a:lnTo>
                  <a:lnTo>
                    <a:pt x="110" y="23"/>
                  </a:lnTo>
                  <a:lnTo>
                    <a:pt x="93" y="34"/>
                  </a:lnTo>
                  <a:lnTo>
                    <a:pt x="78" y="44"/>
                  </a:lnTo>
                  <a:lnTo>
                    <a:pt x="63" y="56"/>
                  </a:lnTo>
                  <a:lnTo>
                    <a:pt x="49" y="69"/>
                  </a:lnTo>
                  <a:lnTo>
                    <a:pt x="37" y="83"/>
                  </a:lnTo>
                  <a:lnTo>
                    <a:pt x="27" y="99"/>
                  </a:lnTo>
                  <a:lnTo>
                    <a:pt x="17" y="115"/>
                  </a:lnTo>
                  <a:lnTo>
                    <a:pt x="10" y="133"/>
                  </a:lnTo>
                  <a:lnTo>
                    <a:pt x="4" y="150"/>
                  </a:lnTo>
                  <a:lnTo>
                    <a:pt x="2" y="168"/>
                  </a:lnTo>
                  <a:lnTo>
                    <a:pt x="0" y="187"/>
                  </a:lnTo>
                  <a:lnTo>
                    <a:pt x="32" y="187"/>
                  </a:lnTo>
                  <a:close/>
                </a:path>
              </a:pathLst>
            </a:custGeom>
            <a:solidFill>
              <a:srgbClr val="000000"/>
            </a:solidFill>
            <a:ln w="9525">
              <a:noFill/>
              <a:round/>
              <a:headEnd/>
              <a:tailEnd/>
            </a:ln>
          </p:spPr>
          <p:txBody>
            <a:bodyPr/>
            <a:lstStyle/>
            <a:p>
              <a:endParaRPr lang="he-IL"/>
            </a:p>
          </p:txBody>
        </p:sp>
        <p:sp>
          <p:nvSpPr>
            <p:cNvPr id="235543" name="Freeform 23"/>
            <p:cNvSpPr>
              <a:spLocks/>
            </p:cNvSpPr>
            <p:nvPr/>
          </p:nvSpPr>
          <p:spPr bwMode="auto">
            <a:xfrm>
              <a:off x="854" y="1555"/>
              <a:ext cx="27" cy="1504"/>
            </a:xfrm>
            <a:custGeom>
              <a:avLst/>
              <a:gdLst>
                <a:gd name="T0" fmla="*/ 16 w 32"/>
                <a:gd name="T1" fmla="*/ 1134 h 1652"/>
                <a:gd name="T2" fmla="*/ 16 w 32"/>
                <a:gd name="T3" fmla="*/ 1134 h 1652"/>
                <a:gd name="T4" fmla="*/ 16 w 32"/>
                <a:gd name="T5" fmla="*/ 0 h 1652"/>
                <a:gd name="T6" fmla="*/ 0 w 32"/>
                <a:gd name="T7" fmla="*/ 0 h 1652"/>
                <a:gd name="T8" fmla="*/ 0 w 32"/>
                <a:gd name="T9" fmla="*/ 1134 h 1652"/>
                <a:gd name="T10" fmla="*/ 0 w 32"/>
                <a:gd name="T11" fmla="*/ 1134 h 1652"/>
                <a:gd name="T12" fmla="*/ 16 w 32"/>
                <a:gd name="T13" fmla="*/ 1134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5544" name="Freeform 24"/>
            <p:cNvSpPr>
              <a:spLocks/>
            </p:cNvSpPr>
            <p:nvPr/>
          </p:nvSpPr>
          <p:spPr bwMode="auto">
            <a:xfrm>
              <a:off x="854" y="3059"/>
              <a:ext cx="173" cy="167"/>
            </a:xfrm>
            <a:custGeom>
              <a:avLst/>
              <a:gdLst>
                <a:gd name="T0" fmla="*/ 101 w 207"/>
                <a:gd name="T1" fmla="*/ 99 h 186"/>
                <a:gd name="T2" fmla="*/ 101 w 207"/>
                <a:gd name="T3" fmla="*/ 99 h 186"/>
                <a:gd name="T4" fmla="*/ 92 w 207"/>
                <a:gd name="T5" fmla="*/ 99 h 186"/>
                <a:gd name="T6" fmla="*/ 84 w 207"/>
                <a:gd name="T7" fmla="*/ 99 h 186"/>
                <a:gd name="T8" fmla="*/ 76 w 207"/>
                <a:gd name="T9" fmla="*/ 95 h 186"/>
                <a:gd name="T10" fmla="*/ 68 w 207"/>
                <a:gd name="T11" fmla="*/ 92 h 186"/>
                <a:gd name="T12" fmla="*/ 60 w 207"/>
                <a:gd name="T13" fmla="*/ 88 h 186"/>
                <a:gd name="T14" fmla="*/ 53 w 207"/>
                <a:gd name="T15" fmla="*/ 83 h 186"/>
                <a:gd name="T16" fmla="*/ 48 w 207"/>
                <a:gd name="T17" fmla="*/ 77 h 186"/>
                <a:gd name="T18" fmla="*/ 41 w 207"/>
                <a:gd name="T19" fmla="*/ 69 h 186"/>
                <a:gd name="T20" fmla="*/ 34 w 207"/>
                <a:gd name="T21" fmla="*/ 63 h 186"/>
                <a:gd name="T22" fmla="*/ 30 w 207"/>
                <a:gd name="T23" fmla="*/ 55 h 186"/>
                <a:gd name="T24" fmla="*/ 26 w 207"/>
                <a:gd name="T25" fmla="*/ 48 h 186"/>
                <a:gd name="T26" fmla="*/ 23 w 207"/>
                <a:gd name="T27" fmla="*/ 39 h 186"/>
                <a:gd name="T28" fmla="*/ 19 w 207"/>
                <a:gd name="T29" fmla="*/ 29 h 186"/>
                <a:gd name="T30" fmla="*/ 16 w 207"/>
                <a:gd name="T31" fmla="*/ 20 h 186"/>
                <a:gd name="T32" fmla="*/ 16 w 207"/>
                <a:gd name="T33" fmla="*/ 11 h 186"/>
                <a:gd name="T34" fmla="*/ 16 w 207"/>
                <a:gd name="T35" fmla="*/ 0 h 186"/>
                <a:gd name="T36" fmla="*/ 0 w 207"/>
                <a:gd name="T37" fmla="*/ 0 h 186"/>
                <a:gd name="T38" fmla="*/ 2 w 207"/>
                <a:gd name="T39" fmla="*/ 12 h 186"/>
                <a:gd name="T40" fmla="*/ 3 w 207"/>
                <a:gd name="T41" fmla="*/ 24 h 186"/>
                <a:gd name="T42" fmla="*/ 5 w 207"/>
                <a:gd name="T43" fmla="*/ 35 h 186"/>
                <a:gd name="T44" fmla="*/ 8 w 207"/>
                <a:gd name="T45" fmla="*/ 48 h 186"/>
                <a:gd name="T46" fmla="*/ 13 w 207"/>
                <a:gd name="T47" fmla="*/ 58 h 186"/>
                <a:gd name="T48" fmla="*/ 19 w 207"/>
                <a:gd name="T49" fmla="*/ 67 h 186"/>
                <a:gd name="T50" fmla="*/ 24 w 207"/>
                <a:gd name="T51" fmla="*/ 76 h 186"/>
                <a:gd name="T52" fmla="*/ 31 w 207"/>
                <a:gd name="T53" fmla="*/ 84 h 186"/>
                <a:gd name="T54" fmla="*/ 38 w 207"/>
                <a:gd name="T55" fmla="*/ 92 h 186"/>
                <a:gd name="T56" fmla="*/ 45 w 207"/>
                <a:gd name="T57" fmla="*/ 99 h 186"/>
                <a:gd name="T58" fmla="*/ 55 w 207"/>
                <a:gd name="T59" fmla="*/ 105 h 186"/>
                <a:gd name="T60" fmla="*/ 64 w 207"/>
                <a:gd name="T61" fmla="*/ 111 h 186"/>
                <a:gd name="T62" fmla="*/ 73 w 207"/>
                <a:gd name="T63" fmla="*/ 114 h 186"/>
                <a:gd name="T64" fmla="*/ 82 w 207"/>
                <a:gd name="T65" fmla="*/ 118 h 186"/>
                <a:gd name="T66" fmla="*/ 91 w 207"/>
                <a:gd name="T67" fmla="*/ 119 h 186"/>
                <a:gd name="T68" fmla="*/ 101 w 207"/>
                <a:gd name="T69" fmla="*/ 121 h 186"/>
                <a:gd name="T70" fmla="*/ 101 w 207"/>
                <a:gd name="T71" fmla="*/ 121 h 186"/>
                <a:gd name="T72" fmla="*/ 101 w 207"/>
                <a:gd name="T73" fmla="*/ 99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207" y="153"/>
                  </a:moveTo>
                  <a:lnTo>
                    <a:pt x="207" y="153"/>
                  </a:lnTo>
                  <a:lnTo>
                    <a:pt x="189" y="153"/>
                  </a:lnTo>
                  <a:lnTo>
                    <a:pt x="171" y="151"/>
                  </a:lnTo>
                  <a:lnTo>
                    <a:pt x="155" y="146"/>
                  </a:lnTo>
                  <a:lnTo>
                    <a:pt x="139" y="141"/>
                  </a:lnTo>
                  <a:lnTo>
                    <a:pt x="123" y="135"/>
                  </a:lnTo>
                  <a:lnTo>
                    <a:pt x="109" y="128"/>
                  </a:lnTo>
                  <a:lnTo>
                    <a:pt x="97" y="119"/>
                  </a:lnTo>
                  <a:lnTo>
                    <a:pt x="84" y="107"/>
                  </a:lnTo>
                  <a:lnTo>
                    <a:pt x="71" y="97"/>
                  </a:lnTo>
                  <a:lnTo>
                    <a:pt x="61" y="85"/>
                  </a:lnTo>
                  <a:lnTo>
                    <a:pt x="53" y="73"/>
                  </a:lnTo>
                  <a:lnTo>
                    <a:pt x="45" y="59"/>
                  </a:lnTo>
                  <a:lnTo>
                    <a:pt x="40" y="45"/>
                  </a:lnTo>
                  <a:lnTo>
                    <a:pt x="34" y="30"/>
                  </a:lnTo>
                  <a:lnTo>
                    <a:pt x="32" y="16"/>
                  </a:lnTo>
                  <a:lnTo>
                    <a:pt x="32" y="0"/>
                  </a:lnTo>
                  <a:lnTo>
                    <a:pt x="0" y="0"/>
                  </a:lnTo>
                  <a:lnTo>
                    <a:pt x="2" y="18"/>
                  </a:lnTo>
                  <a:lnTo>
                    <a:pt x="4" y="37"/>
                  </a:lnTo>
                  <a:lnTo>
                    <a:pt x="10" y="54"/>
                  </a:lnTo>
                  <a:lnTo>
                    <a:pt x="17" y="73"/>
                  </a:lnTo>
                  <a:lnTo>
                    <a:pt x="27" y="89"/>
                  </a:lnTo>
                  <a:lnTo>
                    <a:pt x="38" y="104"/>
                  </a:lnTo>
                  <a:lnTo>
                    <a:pt x="50" y="118"/>
                  </a:lnTo>
                  <a:lnTo>
                    <a:pt x="63" y="130"/>
                  </a:lnTo>
                  <a:lnTo>
                    <a:pt x="78" y="142"/>
                  </a:lnTo>
                  <a:lnTo>
                    <a:pt x="93" y="153"/>
                  </a:lnTo>
                  <a:lnTo>
                    <a:pt x="112" y="162"/>
                  </a:lnTo>
                  <a:lnTo>
                    <a:pt x="130" y="171"/>
                  </a:lnTo>
                  <a:lnTo>
                    <a:pt x="148" y="176"/>
                  </a:lnTo>
                  <a:lnTo>
                    <a:pt x="167" y="181"/>
                  </a:lnTo>
                  <a:lnTo>
                    <a:pt x="186" y="183"/>
                  </a:lnTo>
                  <a:lnTo>
                    <a:pt x="207" y="186"/>
                  </a:lnTo>
                  <a:lnTo>
                    <a:pt x="207" y="153"/>
                  </a:lnTo>
                  <a:close/>
                </a:path>
              </a:pathLst>
            </a:custGeom>
            <a:solidFill>
              <a:srgbClr val="000000"/>
            </a:solidFill>
            <a:ln w="9525">
              <a:noFill/>
              <a:round/>
              <a:headEnd/>
              <a:tailEnd/>
            </a:ln>
          </p:spPr>
          <p:txBody>
            <a:bodyPr/>
            <a:lstStyle/>
            <a:p>
              <a:endParaRPr lang="he-IL"/>
            </a:p>
          </p:txBody>
        </p:sp>
        <p:sp>
          <p:nvSpPr>
            <p:cNvPr id="235545" name="Freeform 25"/>
            <p:cNvSpPr>
              <a:spLocks/>
            </p:cNvSpPr>
            <p:nvPr/>
          </p:nvSpPr>
          <p:spPr bwMode="auto">
            <a:xfrm>
              <a:off x="1027" y="3197"/>
              <a:ext cx="1541" cy="29"/>
            </a:xfrm>
            <a:custGeom>
              <a:avLst/>
              <a:gdLst>
                <a:gd name="T0" fmla="*/ 888 w 1852"/>
                <a:gd name="T1" fmla="*/ 0 h 33"/>
                <a:gd name="T2" fmla="*/ 888 w 1852"/>
                <a:gd name="T3" fmla="*/ 0 h 33"/>
                <a:gd name="T4" fmla="*/ 0 w 1852"/>
                <a:gd name="T5" fmla="*/ 0 h 33"/>
                <a:gd name="T6" fmla="*/ 0 w 1852"/>
                <a:gd name="T7" fmla="*/ 19 h 33"/>
                <a:gd name="T8" fmla="*/ 888 w 1852"/>
                <a:gd name="T9" fmla="*/ 19 h 33"/>
                <a:gd name="T10" fmla="*/ 888 w 1852"/>
                <a:gd name="T11" fmla="*/ 19 h 33"/>
                <a:gd name="T12" fmla="*/ 888 w 185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3">
                  <a:moveTo>
                    <a:pt x="1852" y="0"/>
                  </a:moveTo>
                  <a:lnTo>
                    <a:pt x="1852" y="0"/>
                  </a:lnTo>
                  <a:lnTo>
                    <a:pt x="0" y="0"/>
                  </a:lnTo>
                  <a:lnTo>
                    <a:pt x="0" y="33"/>
                  </a:lnTo>
                  <a:lnTo>
                    <a:pt x="1852" y="33"/>
                  </a:lnTo>
                  <a:lnTo>
                    <a:pt x="1852" y="0"/>
                  </a:lnTo>
                  <a:close/>
                </a:path>
              </a:pathLst>
            </a:custGeom>
            <a:solidFill>
              <a:srgbClr val="000000"/>
            </a:solidFill>
            <a:ln w="9525">
              <a:noFill/>
              <a:round/>
              <a:headEnd/>
              <a:tailEnd/>
            </a:ln>
          </p:spPr>
          <p:txBody>
            <a:bodyPr/>
            <a:lstStyle/>
            <a:p>
              <a:endParaRPr lang="he-IL"/>
            </a:p>
          </p:txBody>
        </p:sp>
        <p:sp>
          <p:nvSpPr>
            <p:cNvPr id="235546" name="Freeform 26"/>
            <p:cNvSpPr>
              <a:spLocks/>
            </p:cNvSpPr>
            <p:nvPr/>
          </p:nvSpPr>
          <p:spPr bwMode="auto">
            <a:xfrm>
              <a:off x="2568" y="3059"/>
              <a:ext cx="173" cy="167"/>
            </a:xfrm>
            <a:custGeom>
              <a:avLst/>
              <a:gdLst>
                <a:gd name="T0" fmla="*/ 85 w 207"/>
                <a:gd name="T1" fmla="*/ 0 h 186"/>
                <a:gd name="T2" fmla="*/ 85 w 207"/>
                <a:gd name="T3" fmla="*/ 0 h 186"/>
                <a:gd name="T4" fmla="*/ 85 w 207"/>
                <a:gd name="T5" fmla="*/ 11 h 186"/>
                <a:gd name="T6" fmla="*/ 84 w 207"/>
                <a:gd name="T7" fmla="*/ 20 h 186"/>
                <a:gd name="T8" fmla="*/ 82 w 207"/>
                <a:gd name="T9" fmla="*/ 29 h 186"/>
                <a:gd name="T10" fmla="*/ 79 w 207"/>
                <a:gd name="T11" fmla="*/ 39 h 186"/>
                <a:gd name="T12" fmla="*/ 75 w 207"/>
                <a:gd name="T13" fmla="*/ 48 h 186"/>
                <a:gd name="T14" fmla="*/ 71 w 207"/>
                <a:gd name="T15" fmla="*/ 55 h 186"/>
                <a:gd name="T16" fmla="*/ 66 w 207"/>
                <a:gd name="T17" fmla="*/ 63 h 186"/>
                <a:gd name="T18" fmla="*/ 60 w 207"/>
                <a:gd name="T19" fmla="*/ 69 h 186"/>
                <a:gd name="T20" fmla="*/ 54 w 207"/>
                <a:gd name="T21" fmla="*/ 77 h 186"/>
                <a:gd name="T22" fmla="*/ 48 w 207"/>
                <a:gd name="T23" fmla="*/ 83 h 186"/>
                <a:gd name="T24" fmla="*/ 41 w 207"/>
                <a:gd name="T25" fmla="*/ 88 h 186"/>
                <a:gd name="T26" fmla="*/ 33 w 207"/>
                <a:gd name="T27" fmla="*/ 92 h 186"/>
                <a:gd name="T28" fmla="*/ 25 w 207"/>
                <a:gd name="T29" fmla="*/ 95 h 186"/>
                <a:gd name="T30" fmla="*/ 18 w 207"/>
                <a:gd name="T31" fmla="*/ 99 h 186"/>
                <a:gd name="T32" fmla="*/ 9 w 207"/>
                <a:gd name="T33" fmla="*/ 99 h 186"/>
                <a:gd name="T34" fmla="*/ 0 w 207"/>
                <a:gd name="T35" fmla="*/ 99 h 186"/>
                <a:gd name="T36" fmla="*/ 0 w 207"/>
                <a:gd name="T37" fmla="*/ 121 h 186"/>
                <a:gd name="T38" fmla="*/ 11 w 207"/>
                <a:gd name="T39" fmla="*/ 119 h 186"/>
                <a:gd name="T40" fmla="*/ 19 w 207"/>
                <a:gd name="T41" fmla="*/ 118 h 186"/>
                <a:gd name="T42" fmla="*/ 28 w 207"/>
                <a:gd name="T43" fmla="*/ 114 h 186"/>
                <a:gd name="T44" fmla="*/ 37 w 207"/>
                <a:gd name="T45" fmla="*/ 111 h 186"/>
                <a:gd name="T46" fmla="*/ 47 w 207"/>
                <a:gd name="T47" fmla="*/ 105 h 186"/>
                <a:gd name="T48" fmla="*/ 55 w 207"/>
                <a:gd name="T49" fmla="*/ 99 h 186"/>
                <a:gd name="T50" fmla="*/ 63 w 207"/>
                <a:gd name="T51" fmla="*/ 92 h 186"/>
                <a:gd name="T52" fmla="*/ 70 w 207"/>
                <a:gd name="T53" fmla="*/ 84 h 186"/>
                <a:gd name="T54" fmla="*/ 76 w 207"/>
                <a:gd name="T55" fmla="*/ 76 h 186"/>
                <a:gd name="T56" fmla="*/ 83 w 207"/>
                <a:gd name="T57" fmla="*/ 67 h 186"/>
                <a:gd name="T58" fmla="*/ 87 w 207"/>
                <a:gd name="T59" fmla="*/ 58 h 186"/>
                <a:gd name="T60" fmla="*/ 93 w 207"/>
                <a:gd name="T61" fmla="*/ 48 h 186"/>
                <a:gd name="T62" fmla="*/ 96 w 207"/>
                <a:gd name="T63" fmla="*/ 35 h 186"/>
                <a:gd name="T64" fmla="*/ 99 w 207"/>
                <a:gd name="T65" fmla="*/ 24 h 186"/>
                <a:gd name="T66" fmla="*/ 100 w 207"/>
                <a:gd name="T67" fmla="*/ 12 h 186"/>
                <a:gd name="T68" fmla="*/ 101 w 207"/>
                <a:gd name="T69" fmla="*/ 0 h 186"/>
                <a:gd name="T70" fmla="*/ 101 w 207"/>
                <a:gd name="T71" fmla="*/ 0 h 186"/>
                <a:gd name="T72" fmla="*/ 85 w 207"/>
                <a:gd name="T73" fmla="*/ 0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175" y="0"/>
                  </a:moveTo>
                  <a:lnTo>
                    <a:pt x="175" y="0"/>
                  </a:lnTo>
                  <a:lnTo>
                    <a:pt x="175" y="16"/>
                  </a:lnTo>
                  <a:lnTo>
                    <a:pt x="173" y="30"/>
                  </a:lnTo>
                  <a:lnTo>
                    <a:pt x="167" y="45"/>
                  </a:lnTo>
                  <a:lnTo>
                    <a:pt x="162" y="59"/>
                  </a:lnTo>
                  <a:lnTo>
                    <a:pt x="154" y="73"/>
                  </a:lnTo>
                  <a:lnTo>
                    <a:pt x="146" y="85"/>
                  </a:lnTo>
                  <a:lnTo>
                    <a:pt x="136" y="97"/>
                  </a:lnTo>
                  <a:lnTo>
                    <a:pt x="123" y="107"/>
                  </a:lnTo>
                  <a:lnTo>
                    <a:pt x="111" y="119"/>
                  </a:lnTo>
                  <a:lnTo>
                    <a:pt x="98" y="128"/>
                  </a:lnTo>
                  <a:lnTo>
                    <a:pt x="84" y="135"/>
                  </a:lnTo>
                  <a:lnTo>
                    <a:pt x="68" y="141"/>
                  </a:lnTo>
                  <a:lnTo>
                    <a:pt x="52" y="146"/>
                  </a:lnTo>
                  <a:lnTo>
                    <a:pt x="36" y="151"/>
                  </a:lnTo>
                  <a:lnTo>
                    <a:pt x="18" y="153"/>
                  </a:lnTo>
                  <a:lnTo>
                    <a:pt x="0" y="153"/>
                  </a:lnTo>
                  <a:lnTo>
                    <a:pt x="0" y="186"/>
                  </a:lnTo>
                  <a:lnTo>
                    <a:pt x="21" y="183"/>
                  </a:lnTo>
                  <a:lnTo>
                    <a:pt x="40" y="181"/>
                  </a:lnTo>
                  <a:lnTo>
                    <a:pt x="59" y="176"/>
                  </a:lnTo>
                  <a:lnTo>
                    <a:pt x="77" y="171"/>
                  </a:lnTo>
                  <a:lnTo>
                    <a:pt x="96" y="162"/>
                  </a:lnTo>
                  <a:lnTo>
                    <a:pt x="114" y="153"/>
                  </a:lnTo>
                  <a:lnTo>
                    <a:pt x="129" y="142"/>
                  </a:lnTo>
                  <a:lnTo>
                    <a:pt x="144" y="130"/>
                  </a:lnTo>
                  <a:lnTo>
                    <a:pt x="157" y="118"/>
                  </a:lnTo>
                  <a:lnTo>
                    <a:pt x="169" y="104"/>
                  </a:lnTo>
                  <a:lnTo>
                    <a:pt x="180" y="89"/>
                  </a:lnTo>
                  <a:lnTo>
                    <a:pt x="190" y="73"/>
                  </a:lnTo>
                  <a:lnTo>
                    <a:pt x="197" y="54"/>
                  </a:lnTo>
                  <a:lnTo>
                    <a:pt x="203" y="37"/>
                  </a:lnTo>
                  <a:lnTo>
                    <a:pt x="205" y="18"/>
                  </a:lnTo>
                  <a:lnTo>
                    <a:pt x="207" y="0"/>
                  </a:lnTo>
                  <a:lnTo>
                    <a:pt x="175" y="0"/>
                  </a:lnTo>
                  <a:close/>
                </a:path>
              </a:pathLst>
            </a:custGeom>
            <a:solidFill>
              <a:srgbClr val="000000"/>
            </a:solidFill>
            <a:ln w="9525">
              <a:noFill/>
              <a:round/>
              <a:headEnd/>
              <a:tailEnd/>
            </a:ln>
          </p:spPr>
          <p:txBody>
            <a:bodyPr/>
            <a:lstStyle/>
            <a:p>
              <a:endParaRPr lang="he-IL"/>
            </a:p>
          </p:txBody>
        </p:sp>
        <p:sp>
          <p:nvSpPr>
            <p:cNvPr id="235547" name="Freeform 27"/>
            <p:cNvSpPr>
              <a:spLocks/>
            </p:cNvSpPr>
            <p:nvPr/>
          </p:nvSpPr>
          <p:spPr bwMode="auto">
            <a:xfrm>
              <a:off x="2714" y="1555"/>
              <a:ext cx="27" cy="1504"/>
            </a:xfrm>
            <a:custGeom>
              <a:avLst/>
              <a:gdLst>
                <a:gd name="T0" fmla="*/ 0 w 32"/>
                <a:gd name="T1" fmla="*/ 0 h 1652"/>
                <a:gd name="T2" fmla="*/ 0 w 32"/>
                <a:gd name="T3" fmla="*/ 0 h 1652"/>
                <a:gd name="T4" fmla="*/ 0 w 32"/>
                <a:gd name="T5" fmla="*/ 1134 h 1652"/>
                <a:gd name="T6" fmla="*/ 16 w 32"/>
                <a:gd name="T7" fmla="*/ 1134 h 1652"/>
                <a:gd name="T8" fmla="*/ 16 w 32"/>
                <a:gd name="T9" fmla="*/ 0 h 1652"/>
                <a:gd name="T10" fmla="*/ 16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5548" name="Freeform 28"/>
            <p:cNvSpPr>
              <a:spLocks/>
            </p:cNvSpPr>
            <p:nvPr/>
          </p:nvSpPr>
          <p:spPr bwMode="auto">
            <a:xfrm>
              <a:off x="2568" y="1386"/>
              <a:ext cx="173" cy="169"/>
            </a:xfrm>
            <a:custGeom>
              <a:avLst/>
              <a:gdLst>
                <a:gd name="T0" fmla="*/ 0 w 207"/>
                <a:gd name="T1" fmla="*/ 22 h 187"/>
                <a:gd name="T2" fmla="*/ 0 w 207"/>
                <a:gd name="T3" fmla="*/ 22 h 187"/>
                <a:gd name="T4" fmla="*/ 9 w 207"/>
                <a:gd name="T5" fmla="*/ 22 h 187"/>
                <a:gd name="T6" fmla="*/ 18 w 207"/>
                <a:gd name="T7" fmla="*/ 23 h 187"/>
                <a:gd name="T8" fmla="*/ 25 w 207"/>
                <a:gd name="T9" fmla="*/ 26 h 187"/>
                <a:gd name="T10" fmla="*/ 33 w 207"/>
                <a:gd name="T11" fmla="*/ 30 h 187"/>
                <a:gd name="T12" fmla="*/ 40 w 207"/>
                <a:gd name="T13" fmla="*/ 34 h 187"/>
                <a:gd name="T14" fmla="*/ 48 w 207"/>
                <a:gd name="T15" fmla="*/ 39 h 187"/>
                <a:gd name="T16" fmla="*/ 54 w 207"/>
                <a:gd name="T17" fmla="*/ 46 h 187"/>
                <a:gd name="T18" fmla="*/ 60 w 207"/>
                <a:gd name="T19" fmla="*/ 52 h 187"/>
                <a:gd name="T20" fmla="*/ 66 w 207"/>
                <a:gd name="T21" fmla="*/ 60 h 187"/>
                <a:gd name="T22" fmla="*/ 70 w 207"/>
                <a:gd name="T23" fmla="*/ 68 h 187"/>
                <a:gd name="T24" fmla="*/ 75 w 207"/>
                <a:gd name="T25" fmla="*/ 77 h 187"/>
                <a:gd name="T26" fmla="*/ 79 w 207"/>
                <a:gd name="T27" fmla="*/ 87 h 187"/>
                <a:gd name="T28" fmla="*/ 82 w 207"/>
                <a:gd name="T29" fmla="*/ 95 h 187"/>
                <a:gd name="T30" fmla="*/ 84 w 207"/>
                <a:gd name="T31" fmla="*/ 105 h 187"/>
                <a:gd name="T32" fmla="*/ 85 w 207"/>
                <a:gd name="T33" fmla="*/ 115 h 187"/>
                <a:gd name="T34" fmla="*/ 85 w 207"/>
                <a:gd name="T35" fmla="*/ 125 h 187"/>
                <a:gd name="T36" fmla="*/ 101 w 207"/>
                <a:gd name="T37" fmla="*/ 125 h 187"/>
                <a:gd name="T38" fmla="*/ 100 w 207"/>
                <a:gd name="T39" fmla="*/ 112 h 187"/>
                <a:gd name="T40" fmla="*/ 99 w 207"/>
                <a:gd name="T41" fmla="*/ 100 h 187"/>
                <a:gd name="T42" fmla="*/ 96 w 207"/>
                <a:gd name="T43" fmla="*/ 89 h 187"/>
                <a:gd name="T44" fmla="*/ 93 w 207"/>
                <a:gd name="T45" fmla="*/ 77 h 187"/>
                <a:gd name="T46" fmla="*/ 87 w 207"/>
                <a:gd name="T47" fmla="*/ 65 h 187"/>
                <a:gd name="T48" fmla="*/ 83 w 207"/>
                <a:gd name="T49" fmla="*/ 55 h 187"/>
                <a:gd name="T50" fmla="*/ 77 w 207"/>
                <a:gd name="T51" fmla="*/ 46 h 187"/>
                <a:gd name="T52" fmla="*/ 70 w 207"/>
                <a:gd name="T53" fmla="*/ 38 h 187"/>
                <a:gd name="T54" fmla="*/ 63 w 207"/>
                <a:gd name="T55" fmla="*/ 30 h 187"/>
                <a:gd name="T56" fmla="*/ 55 w 207"/>
                <a:gd name="T57" fmla="*/ 23 h 187"/>
                <a:gd name="T58" fmla="*/ 48 w 207"/>
                <a:gd name="T59" fmla="*/ 15 h 187"/>
                <a:gd name="T60" fmla="*/ 37 w 207"/>
                <a:gd name="T61" fmla="*/ 11 h 187"/>
                <a:gd name="T62" fmla="*/ 28 w 207"/>
                <a:gd name="T63" fmla="*/ 5 h 187"/>
                <a:gd name="T64" fmla="*/ 19 w 207"/>
                <a:gd name="T65" fmla="*/ 5 h 187"/>
                <a:gd name="T66" fmla="*/ 11 w 207"/>
                <a:gd name="T67" fmla="*/ 3 h 187"/>
                <a:gd name="T68" fmla="*/ 0 w 207"/>
                <a:gd name="T69" fmla="*/ 0 h 187"/>
                <a:gd name="T70" fmla="*/ 0 w 207"/>
                <a:gd name="T71" fmla="*/ 0 h 187"/>
                <a:gd name="T72" fmla="*/ 0 w 207"/>
                <a:gd name="T73" fmla="*/ 22 h 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7">
                  <a:moveTo>
                    <a:pt x="0" y="33"/>
                  </a:moveTo>
                  <a:lnTo>
                    <a:pt x="0" y="33"/>
                  </a:lnTo>
                  <a:lnTo>
                    <a:pt x="18" y="33"/>
                  </a:lnTo>
                  <a:lnTo>
                    <a:pt x="36" y="35"/>
                  </a:lnTo>
                  <a:lnTo>
                    <a:pt x="52" y="39"/>
                  </a:lnTo>
                  <a:lnTo>
                    <a:pt x="68" y="45"/>
                  </a:lnTo>
                  <a:lnTo>
                    <a:pt x="83" y="51"/>
                  </a:lnTo>
                  <a:lnTo>
                    <a:pt x="98" y="59"/>
                  </a:lnTo>
                  <a:lnTo>
                    <a:pt x="111" y="69"/>
                  </a:lnTo>
                  <a:lnTo>
                    <a:pt x="123" y="79"/>
                  </a:lnTo>
                  <a:lnTo>
                    <a:pt x="135" y="90"/>
                  </a:lnTo>
                  <a:lnTo>
                    <a:pt x="145" y="102"/>
                  </a:lnTo>
                  <a:lnTo>
                    <a:pt x="154" y="115"/>
                  </a:lnTo>
                  <a:lnTo>
                    <a:pt x="162" y="129"/>
                  </a:lnTo>
                  <a:lnTo>
                    <a:pt x="167" y="142"/>
                  </a:lnTo>
                  <a:lnTo>
                    <a:pt x="173" y="157"/>
                  </a:lnTo>
                  <a:lnTo>
                    <a:pt x="175" y="171"/>
                  </a:lnTo>
                  <a:lnTo>
                    <a:pt x="175" y="187"/>
                  </a:lnTo>
                  <a:lnTo>
                    <a:pt x="207" y="187"/>
                  </a:lnTo>
                  <a:lnTo>
                    <a:pt x="205" y="168"/>
                  </a:lnTo>
                  <a:lnTo>
                    <a:pt x="203" y="150"/>
                  </a:lnTo>
                  <a:lnTo>
                    <a:pt x="197" y="133"/>
                  </a:lnTo>
                  <a:lnTo>
                    <a:pt x="190" y="115"/>
                  </a:lnTo>
                  <a:lnTo>
                    <a:pt x="180" y="99"/>
                  </a:lnTo>
                  <a:lnTo>
                    <a:pt x="170" y="83"/>
                  </a:lnTo>
                  <a:lnTo>
                    <a:pt x="158" y="69"/>
                  </a:lnTo>
                  <a:lnTo>
                    <a:pt x="144" y="56"/>
                  </a:lnTo>
                  <a:lnTo>
                    <a:pt x="129" y="44"/>
                  </a:lnTo>
                  <a:lnTo>
                    <a:pt x="114" y="34"/>
                  </a:lnTo>
                  <a:lnTo>
                    <a:pt x="97" y="23"/>
                  </a:lnTo>
                  <a:lnTo>
                    <a:pt x="77" y="15"/>
                  </a:lnTo>
                  <a:lnTo>
                    <a:pt x="59" y="9"/>
                  </a:lnTo>
                  <a:lnTo>
                    <a:pt x="40" y="5"/>
                  </a:lnTo>
                  <a:lnTo>
                    <a:pt x="21" y="3"/>
                  </a:lnTo>
                  <a:lnTo>
                    <a:pt x="0" y="0"/>
                  </a:lnTo>
                  <a:lnTo>
                    <a:pt x="0" y="33"/>
                  </a:lnTo>
                  <a:close/>
                </a:path>
              </a:pathLst>
            </a:custGeom>
            <a:solidFill>
              <a:srgbClr val="000000"/>
            </a:solidFill>
            <a:ln w="9525">
              <a:noFill/>
              <a:round/>
              <a:headEnd/>
              <a:tailEnd/>
            </a:ln>
          </p:spPr>
          <p:txBody>
            <a:bodyPr/>
            <a:lstStyle/>
            <a:p>
              <a:endParaRPr lang="he-IL"/>
            </a:p>
          </p:txBody>
        </p:sp>
        <p:sp>
          <p:nvSpPr>
            <p:cNvPr id="235549" name="Freeform 29"/>
            <p:cNvSpPr>
              <a:spLocks/>
            </p:cNvSpPr>
            <p:nvPr/>
          </p:nvSpPr>
          <p:spPr bwMode="auto">
            <a:xfrm>
              <a:off x="1027" y="1386"/>
              <a:ext cx="1541" cy="29"/>
            </a:xfrm>
            <a:custGeom>
              <a:avLst/>
              <a:gdLst>
                <a:gd name="T0" fmla="*/ 0 w 1852"/>
                <a:gd name="T1" fmla="*/ 19 h 33"/>
                <a:gd name="T2" fmla="*/ 0 w 1852"/>
                <a:gd name="T3" fmla="*/ 19 h 33"/>
                <a:gd name="T4" fmla="*/ 888 w 1852"/>
                <a:gd name="T5" fmla="*/ 19 h 33"/>
                <a:gd name="T6" fmla="*/ 888 w 1852"/>
                <a:gd name="T7" fmla="*/ 0 h 33"/>
                <a:gd name="T8" fmla="*/ 0 w 1852"/>
                <a:gd name="T9" fmla="*/ 0 h 33"/>
                <a:gd name="T10" fmla="*/ 0 w 1852"/>
                <a:gd name="T11" fmla="*/ 0 h 33"/>
                <a:gd name="T12" fmla="*/ 0 w 1852"/>
                <a:gd name="T13" fmla="*/ 19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3">
                  <a:moveTo>
                    <a:pt x="0" y="33"/>
                  </a:moveTo>
                  <a:lnTo>
                    <a:pt x="0" y="33"/>
                  </a:lnTo>
                  <a:lnTo>
                    <a:pt x="1852" y="33"/>
                  </a:lnTo>
                  <a:lnTo>
                    <a:pt x="1852" y="0"/>
                  </a:lnTo>
                  <a:lnTo>
                    <a:pt x="0" y="0"/>
                  </a:lnTo>
                  <a:lnTo>
                    <a:pt x="0" y="33"/>
                  </a:lnTo>
                  <a:close/>
                </a:path>
              </a:pathLst>
            </a:custGeom>
            <a:solidFill>
              <a:srgbClr val="000000"/>
            </a:solidFill>
            <a:ln w="9525">
              <a:noFill/>
              <a:round/>
              <a:headEnd/>
              <a:tailEnd/>
            </a:ln>
          </p:spPr>
          <p:txBody>
            <a:bodyPr/>
            <a:lstStyle/>
            <a:p>
              <a:endParaRPr lang="he-IL"/>
            </a:p>
          </p:txBody>
        </p:sp>
        <p:sp>
          <p:nvSpPr>
            <p:cNvPr id="235550" name="Freeform 30"/>
            <p:cNvSpPr>
              <a:spLocks/>
            </p:cNvSpPr>
            <p:nvPr/>
          </p:nvSpPr>
          <p:spPr bwMode="auto">
            <a:xfrm>
              <a:off x="1027" y="1344"/>
              <a:ext cx="1541" cy="29"/>
            </a:xfrm>
            <a:custGeom>
              <a:avLst/>
              <a:gdLst>
                <a:gd name="T0" fmla="*/ 888 w 1852"/>
                <a:gd name="T1" fmla="*/ 0 h 32"/>
                <a:gd name="T2" fmla="*/ 888 w 1852"/>
                <a:gd name="T3" fmla="*/ 0 h 32"/>
                <a:gd name="T4" fmla="*/ 0 w 1852"/>
                <a:gd name="T5" fmla="*/ 0 h 32"/>
                <a:gd name="T6" fmla="*/ 0 w 1852"/>
                <a:gd name="T7" fmla="*/ 22 h 32"/>
                <a:gd name="T8" fmla="*/ 888 w 1852"/>
                <a:gd name="T9" fmla="*/ 22 h 32"/>
                <a:gd name="T10" fmla="*/ 888 w 1852"/>
                <a:gd name="T11" fmla="*/ 22 h 32"/>
                <a:gd name="T12" fmla="*/ 888 w 185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1852" y="0"/>
                  </a:moveTo>
                  <a:lnTo>
                    <a:pt x="1852" y="0"/>
                  </a:lnTo>
                  <a:lnTo>
                    <a:pt x="0" y="0"/>
                  </a:lnTo>
                  <a:lnTo>
                    <a:pt x="0" y="32"/>
                  </a:lnTo>
                  <a:lnTo>
                    <a:pt x="1852" y="32"/>
                  </a:lnTo>
                  <a:lnTo>
                    <a:pt x="1852" y="0"/>
                  </a:lnTo>
                  <a:close/>
                </a:path>
              </a:pathLst>
            </a:custGeom>
            <a:solidFill>
              <a:srgbClr val="000000"/>
            </a:solidFill>
            <a:ln w="9525">
              <a:noFill/>
              <a:round/>
              <a:headEnd/>
              <a:tailEnd/>
            </a:ln>
          </p:spPr>
          <p:txBody>
            <a:bodyPr/>
            <a:lstStyle/>
            <a:p>
              <a:endParaRPr lang="he-IL"/>
            </a:p>
          </p:txBody>
        </p:sp>
        <p:sp>
          <p:nvSpPr>
            <p:cNvPr id="235551" name="Freeform 31"/>
            <p:cNvSpPr>
              <a:spLocks/>
            </p:cNvSpPr>
            <p:nvPr/>
          </p:nvSpPr>
          <p:spPr bwMode="auto">
            <a:xfrm>
              <a:off x="2568" y="1344"/>
              <a:ext cx="216" cy="211"/>
            </a:xfrm>
            <a:custGeom>
              <a:avLst/>
              <a:gdLst>
                <a:gd name="T0" fmla="*/ 127 w 258"/>
                <a:gd name="T1" fmla="*/ 157 h 233"/>
                <a:gd name="T2" fmla="*/ 127 w 258"/>
                <a:gd name="T3" fmla="*/ 157 h 233"/>
                <a:gd name="T4" fmla="*/ 126 w 258"/>
                <a:gd name="T5" fmla="*/ 141 h 233"/>
                <a:gd name="T6" fmla="*/ 124 w 258"/>
                <a:gd name="T7" fmla="*/ 126 h 233"/>
                <a:gd name="T8" fmla="*/ 121 w 258"/>
                <a:gd name="T9" fmla="*/ 110 h 233"/>
                <a:gd name="T10" fmla="*/ 116 w 258"/>
                <a:gd name="T11" fmla="*/ 96 h 233"/>
                <a:gd name="T12" fmla="*/ 111 w 258"/>
                <a:gd name="T13" fmla="*/ 82 h 233"/>
                <a:gd name="T14" fmla="*/ 105 w 258"/>
                <a:gd name="T15" fmla="*/ 70 h 233"/>
                <a:gd name="T16" fmla="*/ 97 w 258"/>
                <a:gd name="T17" fmla="*/ 59 h 233"/>
                <a:gd name="T18" fmla="*/ 89 w 258"/>
                <a:gd name="T19" fmla="*/ 46 h 233"/>
                <a:gd name="T20" fmla="*/ 80 w 258"/>
                <a:gd name="T21" fmla="*/ 36 h 233"/>
                <a:gd name="T22" fmla="*/ 70 w 258"/>
                <a:gd name="T23" fmla="*/ 28 h 233"/>
                <a:gd name="T24" fmla="*/ 59 w 258"/>
                <a:gd name="T25" fmla="*/ 20 h 233"/>
                <a:gd name="T26" fmla="*/ 49 w 258"/>
                <a:gd name="T27" fmla="*/ 13 h 233"/>
                <a:gd name="T28" fmla="*/ 37 w 258"/>
                <a:gd name="T29" fmla="*/ 8 h 233"/>
                <a:gd name="T30" fmla="*/ 25 w 258"/>
                <a:gd name="T31" fmla="*/ 5 h 233"/>
                <a:gd name="T32" fmla="*/ 13 w 258"/>
                <a:gd name="T33" fmla="*/ 2 h 233"/>
                <a:gd name="T34" fmla="*/ 0 w 258"/>
                <a:gd name="T35" fmla="*/ 0 h 233"/>
                <a:gd name="T36" fmla="*/ 0 w 258"/>
                <a:gd name="T37" fmla="*/ 22 h 233"/>
                <a:gd name="T38" fmla="*/ 11 w 258"/>
                <a:gd name="T39" fmla="*/ 22 h 233"/>
                <a:gd name="T40" fmla="*/ 23 w 258"/>
                <a:gd name="T41" fmla="*/ 24 h 233"/>
                <a:gd name="T42" fmla="*/ 33 w 258"/>
                <a:gd name="T43" fmla="*/ 28 h 233"/>
                <a:gd name="T44" fmla="*/ 44 w 258"/>
                <a:gd name="T45" fmla="*/ 33 h 233"/>
                <a:gd name="T46" fmla="*/ 53 w 258"/>
                <a:gd name="T47" fmla="*/ 39 h 233"/>
                <a:gd name="T48" fmla="*/ 63 w 258"/>
                <a:gd name="T49" fmla="*/ 45 h 233"/>
                <a:gd name="T50" fmla="*/ 71 w 258"/>
                <a:gd name="T51" fmla="*/ 53 h 233"/>
                <a:gd name="T52" fmla="*/ 79 w 258"/>
                <a:gd name="T53" fmla="*/ 62 h 233"/>
                <a:gd name="T54" fmla="*/ 85 w 258"/>
                <a:gd name="T55" fmla="*/ 72 h 233"/>
                <a:gd name="T56" fmla="*/ 92 w 258"/>
                <a:gd name="T57" fmla="*/ 82 h 233"/>
                <a:gd name="T58" fmla="*/ 97 w 258"/>
                <a:gd name="T59" fmla="*/ 94 h 233"/>
                <a:gd name="T60" fmla="*/ 102 w 258"/>
                <a:gd name="T61" fmla="*/ 106 h 233"/>
                <a:gd name="T62" fmla="*/ 105 w 258"/>
                <a:gd name="T63" fmla="*/ 117 h 233"/>
                <a:gd name="T64" fmla="*/ 110 w 258"/>
                <a:gd name="T65" fmla="*/ 130 h 233"/>
                <a:gd name="T66" fmla="*/ 111 w 258"/>
                <a:gd name="T67" fmla="*/ 143 h 233"/>
                <a:gd name="T68" fmla="*/ 111 w 258"/>
                <a:gd name="T69" fmla="*/ 157 h 233"/>
                <a:gd name="T70" fmla="*/ 111 w 258"/>
                <a:gd name="T71" fmla="*/ 157 h 233"/>
                <a:gd name="T72" fmla="*/ 127 w 258"/>
                <a:gd name="T73" fmla="*/ 157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33">
                  <a:moveTo>
                    <a:pt x="258" y="233"/>
                  </a:moveTo>
                  <a:lnTo>
                    <a:pt x="258" y="233"/>
                  </a:lnTo>
                  <a:lnTo>
                    <a:pt x="256" y="210"/>
                  </a:lnTo>
                  <a:lnTo>
                    <a:pt x="252" y="187"/>
                  </a:lnTo>
                  <a:lnTo>
                    <a:pt x="245" y="165"/>
                  </a:lnTo>
                  <a:lnTo>
                    <a:pt x="236" y="143"/>
                  </a:lnTo>
                  <a:lnTo>
                    <a:pt x="226" y="123"/>
                  </a:lnTo>
                  <a:lnTo>
                    <a:pt x="213" y="104"/>
                  </a:lnTo>
                  <a:lnTo>
                    <a:pt x="197" y="87"/>
                  </a:lnTo>
                  <a:lnTo>
                    <a:pt x="181" y="69"/>
                  </a:lnTo>
                  <a:lnTo>
                    <a:pt x="162" y="54"/>
                  </a:lnTo>
                  <a:lnTo>
                    <a:pt x="143" y="42"/>
                  </a:lnTo>
                  <a:lnTo>
                    <a:pt x="121" y="29"/>
                  </a:lnTo>
                  <a:lnTo>
                    <a:pt x="98" y="19"/>
                  </a:lnTo>
                  <a:lnTo>
                    <a:pt x="75" y="12"/>
                  </a:lnTo>
                  <a:lnTo>
                    <a:pt x="51" y="6"/>
                  </a:lnTo>
                  <a:lnTo>
                    <a:pt x="25" y="2"/>
                  </a:lnTo>
                  <a:lnTo>
                    <a:pt x="0" y="0"/>
                  </a:lnTo>
                  <a:lnTo>
                    <a:pt x="0" y="32"/>
                  </a:lnTo>
                  <a:lnTo>
                    <a:pt x="23" y="32"/>
                  </a:lnTo>
                  <a:lnTo>
                    <a:pt x="46" y="36"/>
                  </a:lnTo>
                  <a:lnTo>
                    <a:pt x="68" y="42"/>
                  </a:lnTo>
                  <a:lnTo>
                    <a:pt x="89" y="49"/>
                  </a:lnTo>
                  <a:lnTo>
                    <a:pt x="107" y="57"/>
                  </a:lnTo>
                  <a:lnTo>
                    <a:pt x="127" y="67"/>
                  </a:lnTo>
                  <a:lnTo>
                    <a:pt x="144" y="80"/>
                  </a:lnTo>
                  <a:lnTo>
                    <a:pt x="160" y="92"/>
                  </a:lnTo>
                  <a:lnTo>
                    <a:pt x="174" y="107"/>
                  </a:lnTo>
                  <a:lnTo>
                    <a:pt x="188" y="122"/>
                  </a:lnTo>
                  <a:lnTo>
                    <a:pt x="198" y="140"/>
                  </a:lnTo>
                  <a:lnTo>
                    <a:pt x="208" y="157"/>
                  </a:lnTo>
                  <a:lnTo>
                    <a:pt x="215" y="174"/>
                  </a:lnTo>
                  <a:lnTo>
                    <a:pt x="222" y="194"/>
                  </a:lnTo>
                  <a:lnTo>
                    <a:pt x="226" y="212"/>
                  </a:lnTo>
                  <a:lnTo>
                    <a:pt x="226" y="233"/>
                  </a:lnTo>
                  <a:lnTo>
                    <a:pt x="258" y="233"/>
                  </a:lnTo>
                  <a:close/>
                </a:path>
              </a:pathLst>
            </a:custGeom>
            <a:solidFill>
              <a:srgbClr val="000000"/>
            </a:solidFill>
            <a:ln w="9525">
              <a:noFill/>
              <a:round/>
              <a:headEnd/>
              <a:tailEnd/>
            </a:ln>
          </p:spPr>
          <p:txBody>
            <a:bodyPr/>
            <a:lstStyle/>
            <a:p>
              <a:endParaRPr lang="he-IL"/>
            </a:p>
          </p:txBody>
        </p:sp>
        <p:sp>
          <p:nvSpPr>
            <p:cNvPr id="235552" name="Freeform 32"/>
            <p:cNvSpPr>
              <a:spLocks/>
            </p:cNvSpPr>
            <p:nvPr/>
          </p:nvSpPr>
          <p:spPr bwMode="auto">
            <a:xfrm>
              <a:off x="2756" y="1555"/>
              <a:ext cx="28" cy="1504"/>
            </a:xfrm>
            <a:custGeom>
              <a:avLst/>
              <a:gdLst>
                <a:gd name="T0" fmla="*/ 19 w 32"/>
                <a:gd name="T1" fmla="*/ 1134 h 1652"/>
                <a:gd name="T2" fmla="*/ 19 w 32"/>
                <a:gd name="T3" fmla="*/ 1134 h 1652"/>
                <a:gd name="T4" fmla="*/ 19 w 32"/>
                <a:gd name="T5" fmla="*/ 0 h 1652"/>
                <a:gd name="T6" fmla="*/ 0 w 32"/>
                <a:gd name="T7" fmla="*/ 0 h 1652"/>
                <a:gd name="T8" fmla="*/ 0 w 32"/>
                <a:gd name="T9" fmla="*/ 1134 h 1652"/>
                <a:gd name="T10" fmla="*/ 0 w 32"/>
                <a:gd name="T11" fmla="*/ 1134 h 1652"/>
                <a:gd name="T12" fmla="*/ 19 w 32"/>
                <a:gd name="T13" fmla="*/ 1134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5553" name="Freeform 33"/>
            <p:cNvSpPr>
              <a:spLocks/>
            </p:cNvSpPr>
            <p:nvPr/>
          </p:nvSpPr>
          <p:spPr bwMode="auto">
            <a:xfrm>
              <a:off x="2568" y="3059"/>
              <a:ext cx="216" cy="205"/>
            </a:xfrm>
            <a:custGeom>
              <a:avLst/>
              <a:gdLst>
                <a:gd name="T0" fmla="*/ 0 w 258"/>
                <a:gd name="T1" fmla="*/ 151 h 227"/>
                <a:gd name="T2" fmla="*/ 0 w 258"/>
                <a:gd name="T3" fmla="*/ 151 h 227"/>
                <a:gd name="T4" fmla="*/ 13 w 258"/>
                <a:gd name="T5" fmla="*/ 149 h 227"/>
                <a:gd name="T6" fmla="*/ 25 w 258"/>
                <a:gd name="T7" fmla="*/ 147 h 227"/>
                <a:gd name="T8" fmla="*/ 37 w 258"/>
                <a:gd name="T9" fmla="*/ 144 h 227"/>
                <a:gd name="T10" fmla="*/ 49 w 258"/>
                <a:gd name="T11" fmla="*/ 139 h 227"/>
                <a:gd name="T12" fmla="*/ 59 w 258"/>
                <a:gd name="T13" fmla="*/ 133 h 227"/>
                <a:gd name="T14" fmla="*/ 70 w 258"/>
                <a:gd name="T15" fmla="*/ 126 h 227"/>
                <a:gd name="T16" fmla="*/ 80 w 258"/>
                <a:gd name="T17" fmla="*/ 116 h 227"/>
                <a:gd name="T18" fmla="*/ 89 w 258"/>
                <a:gd name="T19" fmla="*/ 106 h 227"/>
                <a:gd name="T20" fmla="*/ 97 w 258"/>
                <a:gd name="T21" fmla="*/ 96 h 227"/>
                <a:gd name="T22" fmla="*/ 104 w 258"/>
                <a:gd name="T23" fmla="*/ 85 h 227"/>
                <a:gd name="T24" fmla="*/ 110 w 258"/>
                <a:gd name="T25" fmla="*/ 72 h 227"/>
                <a:gd name="T26" fmla="*/ 116 w 258"/>
                <a:gd name="T27" fmla="*/ 59 h 227"/>
                <a:gd name="T28" fmla="*/ 121 w 258"/>
                <a:gd name="T29" fmla="*/ 45 h 227"/>
                <a:gd name="T30" fmla="*/ 124 w 258"/>
                <a:gd name="T31" fmla="*/ 31 h 227"/>
                <a:gd name="T32" fmla="*/ 126 w 258"/>
                <a:gd name="T33" fmla="*/ 15 h 227"/>
                <a:gd name="T34" fmla="*/ 127 w 258"/>
                <a:gd name="T35" fmla="*/ 0 h 227"/>
                <a:gd name="T36" fmla="*/ 111 w 258"/>
                <a:gd name="T37" fmla="*/ 0 h 227"/>
                <a:gd name="T38" fmla="*/ 111 w 258"/>
                <a:gd name="T39" fmla="*/ 14 h 227"/>
                <a:gd name="T40" fmla="*/ 110 w 258"/>
                <a:gd name="T41" fmla="*/ 26 h 227"/>
                <a:gd name="T42" fmla="*/ 105 w 258"/>
                <a:gd name="T43" fmla="*/ 38 h 227"/>
                <a:gd name="T44" fmla="*/ 102 w 258"/>
                <a:gd name="T45" fmla="*/ 50 h 227"/>
                <a:gd name="T46" fmla="*/ 98 w 258"/>
                <a:gd name="T47" fmla="*/ 61 h 227"/>
                <a:gd name="T48" fmla="*/ 93 w 258"/>
                <a:gd name="T49" fmla="*/ 72 h 227"/>
                <a:gd name="T50" fmla="*/ 85 w 258"/>
                <a:gd name="T51" fmla="*/ 81 h 227"/>
                <a:gd name="T52" fmla="*/ 79 w 258"/>
                <a:gd name="T53" fmla="*/ 91 h 227"/>
                <a:gd name="T54" fmla="*/ 71 w 258"/>
                <a:gd name="T55" fmla="*/ 99 h 227"/>
                <a:gd name="T56" fmla="*/ 63 w 258"/>
                <a:gd name="T57" fmla="*/ 106 h 227"/>
                <a:gd name="T58" fmla="*/ 53 w 258"/>
                <a:gd name="T59" fmla="*/ 114 h 227"/>
                <a:gd name="T60" fmla="*/ 44 w 258"/>
                <a:gd name="T61" fmla="*/ 119 h 227"/>
                <a:gd name="T62" fmla="*/ 33 w 258"/>
                <a:gd name="T63" fmla="*/ 125 h 227"/>
                <a:gd name="T64" fmla="*/ 23 w 258"/>
                <a:gd name="T65" fmla="*/ 126 h 227"/>
                <a:gd name="T66" fmla="*/ 11 w 258"/>
                <a:gd name="T67" fmla="*/ 130 h 227"/>
                <a:gd name="T68" fmla="*/ 0 w 258"/>
                <a:gd name="T69" fmla="*/ 130 h 227"/>
                <a:gd name="T70" fmla="*/ 0 w 258"/>
                <a:gd name="T71" fmla="*/ 130 h 227"/>
                <a:gd name="T72" fmla="*/ 0 w 258"/>
                <a:gd name="T73" fmla="*/ 151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27">
                  <a:moveTo>
                    <a:pt x="0" y="227"/>
                  </a:moveTo>
                  <a:lnTo>
                    <a:pt x="0" y="227"/>
                  </a:lnTo>
                  <a:lnTo>
                    <a:pt x="25" y="225"/>
                  </a:lnTo>
                  <a:lnTo>
                    <a:pt x="51" y="221"/>
                  </a:lnTo>
                  <a:lnTo>
                    <a:pt x="75" y="217"/>
                  </a:lnTo>
                  <a:lnTo>
                    <a:pt x="98" y="209"/>
                  </a:lnTo>
                  <a:lnTo>
                    <a:pt x="120" y="199"/>
                  </a:lnTo>
                  <a:lnTo>
                    <a:pt x="143" y="188"/>
                  </a:lnTo>
                  <a:lnTo>
                    <a:pt x="162" y="175"/>
                  </a:lnTo>
                  <a:lnTo>
                    <a:pt x="181" y="160"/>
                  </a:lnTo>
                  <a:lnTo>
                    <a:pt x="197" y="144"/>
                  </a:lnTo>
                  <a:lnTo>
                    <a:pt x="212" y="127"/>
                  </a:lnTo>
                  <a:lnTo>
                    <a:pt x="225" y="108"/>
                  </a:lnTo>
                  <a:lnTo>
                    <a:pt x="236" y="89"/>
                  </a:lnTo>
                  <a:lnTo>
                    <a:pt x="245" y="67"/>
                  </a:lnTo>
                  <a:lnTo>
                    <a:pt x="252" y="46"/>
                  </a:lnTo>
                  <a:lnTo>
                    <a:pt x="256" y="23"/>
                  </a:lnTo>
                  <a:lnTo>
                    <a:pt x="258" y="0"/>
                  </a:lnTo>
                  <a:lnTo>
                    <a:pt x="226" y="0"/>
                  </a:lnTo>
                  <a:lnTo>
                    <a:pt x="226" y="21"/>
                  </a:lnTo>
                  <a:lnTo>
                    <a:pt x="222" y="39"/>
                  </a:lnTo>
                  <a:lnTo>
                    <a:pt x="215" y="58"/>
                  </a:lnTo>
                  <a:lnTo>
                    <a:pt x="208" y="75"/>
                  </a:lnTo>
                  <a:lnTo>
                    <a:pt x="199" y="92"/>
                  </a:lnTo>
                  <a:lnTo>
                    <a:pt x="189" y="108"/>
                  </a:lnTo>
                  <a:lnTo>
                    <a:pt x="174" y="123"/>
                  </a:lnTo>
                  <a:lnTo>
                    <a:pt x="160" y="137"/>
                  </a:lnTo>
                  <a:lnTo>
                    <a:pt x="144" y="150"/>
                  </a:lnTo>
                  <a:lnTo>
                    <a:pt x="127" y="160"/>
                  </a:lnTo>
                  <a:lnTo>
                    <a:pt x="108" y="172"/>
                  </a:lnTo>
                  <a:lnTo>
                    <a:pt x="89" y="179"/>
                  </a:lnTo>
                  <a:lnTo>
                    <a:pt x="68" y="187"/>
                  </a:lnTo>
                  <a:lnTo>
                    <a:pt x="46" y="191"/>
                  </a:lnTo>
                  <a:lnTo>
                    <a:pt x="23" y="195"/>
                  </a:lnTo>
                  <a:lnTo>
                    <a:pt x="0" y="195"/>
                  </a:lnTo>
                  <a:lnTo>
                    <a:pt x="0" y="227"/>
                  </a:lnTo>
                  <a:close/>
                </a:path>
              </a:pathLst>
            </a:custGeom>
            <a:solidFill>
              <a:srgbClr val="000000"/>
            </a:solidFill>
            <a:ln w="9525">
              <a:noFill/>
              <a:round/>
              <a:headEnd/>
              <a:tailEnd/>
            </a:ln>
          </p:spPr>
          <p:txBody>
            <a:bodyPr/>
            <a:lstStyle/>
            <a:p>
              <a:endParaRPr lang="he-IL"/>
            </a:p>
          </p:txBody>
        </p:sp>
        <p:sp>
          <p:nvSpPr>
            <p:cNvPr id="235554" name="Freeform 34"/>
            <p:cNvSpPr>
              <a:spLocks/>
            </p:cNvSpPr>
            <p:nvPr/>
          </p:nvSpPr>
          <p:spPr bwMode="auto">
            <a:xfrm>
              <a:off x="1027" y="3235"/>
              <a:ext cx="1541" cy="29"/>
            </a:xfrm>
            <a:custGeom>
              <a:avLst/>
              <a:gdLst>
                <a:gd name="T0" fmla="*/ 0 w 1852"/>
                <a:gd name="T1" fmla="*/ 22 h 32"/>
                <a:gd name="T2" fmla="*/ 0 w 1852"/>
                <a:gd name="T3" fmla="*/ 22 h 32"/>
                <a:gd name="T4" fmla="*/ 888 w 1852"/>
                <a:gd name="T5" fmla="*/ 22 h 32"/>
                <a:gd name="T6" fmla="*/ 888 w 1852"/>
                <a:gd name="T7" fmla="*/ 0 h 32"/>
                <a:gd name="T8" fmla="*/ 0 w 1852"/>
                <a:gd name="T9" fmla="*/ 0 h 32"/>
                <a:gd name="T10" fmla="*/ 0 w 1852"/>
                <a:gd name="T11" fmla="*/ 0 h 32"/>
                <a:gd name="T12" fmla="*/ 0 w 1852"/>
                <a:gd name="T13" fmla="*/ 2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0" y="32"/>
                  </a:moveTo>
                  <a:lnTo>
                    <a:pt x="0" y="32"/>
                  </a:lnTo>
                  <a:lnTo>
                    <a:pt x="1852" y="32"/>
                  </a:lnTo>
                  <a:lnTo>
                    <a:pt x="1852" y="0"/>
                  </a:lnTo>
                  <a:lnTo>
                    <a:pt x="0" y="0"/>
                  </a:lnTo>
                  <a:lnTo>
                    <a:pt x="0" y="32"/>
                  </a:lnTo>
                  <a:close/>
                </a:path>
              </a:pathLst>
            </a:custGeom>
            <a:solidFill>
              <a:srgbClr val="000000"/>
            </a:solidFill>
            <a:ln w="9525">
              <a:noFill/>
              <a:round/>
              <a:headEnd/>
              <a:tailEnd/>
            </a:ln>
          </p:spPr>
          <p:txBody>
            <a:bodyPr/>
            <a:lstStyle/>
            <a:p>
              <a:endParaRPr lang="he-IL"/>
            </a:p>
          </p:txBody>
        </p:sp>
        <p:sp>
          <p:nvSpPr>
            <p:cNvPr id="235555" name="Freeform 35"/>
            <p:cNvSpPr>
              <a:spLocks/>
            </p:cNvSpPr>
            <p:nvPr/>
          </p:nvSpPr>
          <p:spPr bwMode="auto">
            <a:xfrm>
              <a:off x="816" y="3059"/>
              <a:ext cx="211" cy="205"/>
            </a:xfrm>
            <a:custGeom>
              <a:avLst/>
              <a:gdLst>
                <a:gd name="T0" fmla="*/ 0 w 253"/>
                <a:gd name="T1" fmla="*/ 0 h 227"/>
                <a:gd name="T2" fmla="*/ 0 w 253"/>
                <a:gd name="T3" fmla="*/ 0 h 227"/>
                <a:gd name="T4" fmla="*/ 2 w 253"/>
                <a:gd name="T5" fmla="*/ 15 h 227"/>
                <a:gd name="T6" fmla="*/ 3 w 253"/>
                <a:gd name="T7" fmla="*/ 31 h 227"/>
                <a:gd name="T8" fmla="*/ 6 w 253"/>
                <a:gd name="T9" fmla="*/ 45 h 227"/>
                <a:gd name="T10" fmla="*/ 10 w 253"/>
                <a:gd name="T11" fmla="*/ 59 h 227"/>
                <a:gd name="T12" fmla="*/ 16 w 253"/>
                <a:gd name="T13" fmla="*/ 72 h 227"/>
                <a:gd name="T14" fmla="*/ 21 w 253"/>
                <a:gd name="T15" fmla="*/ 85 h 227"/>
                <a:gd name="T16" fmla="*/ 28 w 253"/>
                <a:gd name="T17" fmla="*/ 96 h 227"/>
                <a:gd name="T18" fmla="*/ 37 w 253"/>
                <a:gd name="T19" fmla="*/ 106 h 227"/>
                <a:gd name="T20" fmla="*/ 45 w 253"/>
                <a:gd name="T21" fmla="*/ 116 h 227"/>
                <a:gd name="T22" fmla="*/ 54 w 253"/>
                <a:gd name="T23" fmla="*/ 125 h 227"/>
                <a:gd name="T24" fmla="*/ 65 w 253"/>
                <a:gd name="T25" fmla="*/ 133 h 227"/>
                <a:gd name="T26" fmla="*/ 75 w 253"/>
                <a:gd name="T27" fmla="*/ 139 h 227"/>
                <a:gd name="T28" fmla="*/ 86 w 253"/>
                <a:gd name="T29" fmla="*/ 144 h 227"/>
                <a:gd name="T30" fmla="*/ 98 w 253"/>
                <a:gd name="T31" fmla="*/ 147 h 227"/>
                <a:gd name="T32" fmla="*/ 110 w 253"/>
                <a:gd name="T33" fmla="*/ 149 h 227"/>
                <a:gd name="T34" fmla="*/ 123 w 253"/>
                <a:gd name="T35" fmla="*/ 151 h 227"/>
                <a:gd name="T36" fmla="*/ 123 w 253"/>
                <a:gd name="T37" fmla="*/ 130 h 227"/>
                <a:gd name="T38" fmla="*/ 111 w 253"/>
                <a:gd name="T39" fmla="*/ 130 h 227"/>
                <a:gd name="T40" fmla="*/ 100 w 253"/>
                <a:gd name="T41" fmla="*/ 126 h 227"/>
                <a:gd name="T42" fmla="*/ 90 w 253"/>
                <a:gd name="T43" fmla="*/ 125 h 227"/>
                <a:gd name="T44" fmla="*/ 80 w 253"/>
                <a:gd name="T45" fmla="*/ 119 h 227"/>
                <a:gd name="T46" fmla="*/ 72 w 253"/>
                <a:gd name="T47" fmla="*/ 114 h 227"/>
                <a:gd name="T48" fmla="*/ 63 w 253"/>
                <a:gd name="T49" fmla="*/ 107 h 227"/>
                <a:gd name="T50" fmla="*/ 54 w 253"/>
                <a:gd name="T51" fmla="*/ 99 h 227"/>
                <a:gd name="T52" fmla="*/ 47 w 253"/>
                <a:gd name="T53" fmla="*/ 91 h 227"/>
                <a:gd name="T54" fmla="*/ 40 w 253"/>
                <a:gd name="T55" fmla="*/ 81 h 227"/>
                <a:gd name="T56" fmla="*/ 33 w 253"/>
                <a:gd name="T57" fmla="*/ 72 h 227"/>
                <a:gd name="T58" fmla="*/ 28 w 253"/>
                <a:gd name="T59" fmla="*/ 61 h 227"/>
                <a:gd name="T60" fmla="*/ 23 w 253"/>
                <a:gd name="T61" fmla="*/ 50 h 227"/>
                <a:gd name="T62" fmla="*/ 19 w 253"/>
                <a:gd name="T63" fmla="*/ 38 h 227"/>
                <a:gd name="T64" fmla="*/ 17 w 253"/>
                <a:gd name="T65" fmla="*/ 26 h 227"/>
                <a:gd name="T66" fmla="*/ 16 w 253"/>
                <a:gd name="T67" fmla="*/ 14 h 227"/>
                <a:gd name="T68" fmla="*/ 16 w 253"/>
                <a:gd name="T69" fmla="*/ 0 h 227"/>
                <a:gd name="T70" fmla="*/ 16 w 253"/>
                <a:gd name="T71" fmla="*/ 0 h 227"/>
                <a:gd name="T72" fmla="*/ 0 w 253"/>
                <a:gd name="T73" fmla="*/ 0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27">
                  <a:moveTo>
                    <a:pt x="0" y="0"/>
                  </a:moveTo>
                  <a:lnTo>
                    <a:pt x="0" y="0"/>
                  </a:lnTo>
                  <a:lnTo>
                    <a:pt x="2" y="23"/>
                  </a:lnTo>
                  <a:lnTo>
                    <a:pt x="5" y="46"/>
                  </a:lnTo>
                  <a:lnTo>
                    <a:pt x="11" y="67"/>
                  </a:lnTo>
                  <a:lnTo>
                    <a:pt x="20" y="89"/>
                  </a:lnTo>
                  <a:lnTo>
                    <a:pt x="32" y="108"/>
                  </a:lnTo>
                  <a:lnTo>
                    <a:pt x="43" y="127"/>
                  </a:lnTo>
                  <a:lnTo>
                    <a:pt x="58" y="144"/>
                  </a:lnTo>
                  <a:lnTo>
                    <a:pt x="76" y="160"/>
                  </a:lnTo>
                  <a:lnTo>
                    <a:pt x="93" y="175"/>
                  </a:lnTo>
                  <a:lnTo>
                    <a:pt x="113" y="187"/>
                  </a:lnTo>
                  <a:lnTo>
                    <a:pt x="133" y="199"/>
                  </a:lnTo>
                  <a:lnTo>
                    <a:pt x="156" y="209"/>
                  </a:lnTo>
                  <a:lnTo>
                    <a:pt x="179" y="217"/>
                  </a:lnTo>
                  <a:lnTo>
                    <a:pt x="204" y="221"/>
                  </a:lnTo>
                  <a:lnTo>
                    <a:pt x="228" y="225"/>
                  </a:lnTo>
                  <a:lnTo>
                    <a:pt x="253" y="227"/>
                  </a:lnTo>
                  <a:lnTo>
                    <a:pt x="253" y="195"/>
                  </a:lnTo>
                  <a:lnTo>
                    <a:pt x="230" y="195"/>
                  </a:lnTo>
                  <a:lnTo>
                    <a:pt x="208" y="191"/>
                  </a:lnTo>
                  <a:lnTo>
                    <a:pt x="186" y="187"/>
                  </a:lnTo>
                  <a:lnTo>
                    <a:pt x="166" y="179"/>
                  </a:lnTo>
                  <a:lnTo>
                    <a:pt x="147" y="172"/>
                  </a:lnTo>
                  <a:lnTo>
                    <a:pt x="129" y="161"/>
                  </a:lnTo>
                  <a:lnTo>
                    <a:pt x="111" y="150"/>
                  </a:lnTo>
                  <a:lnTo>
                    <a:pt x="96" y="137"/>
                  </a:lnTo>
                  <a:lnTo>
                    <a:pt x="82" y="123"/>
                  </a:lnTo>
                  <a:lnTo>
                    <a:pt x="69" y="108"/>
                  </a:lnTo>
                  <a:lnTo>
                    <a:pt x="57" y="92"/>
                  </a:lnTo>
                  <a:lnTo>
                    <a:pt x="48" y="75"/>
                  </a:lnTo>
                  <a:lnTo>
                    <a:pt x="41" y="58"/>
                  </a:lnTo>
                  <a:lnTo>
                    <a:pt x="35" y="39"/>
                  </a:lnTo>
                  <a:lnTo>
                    <a:pt x="32" y="21"/>
                  </a:lnTo>
                  <a:lnTo>
                    <a:pt x="32" y="0"/>
                  </a:lnTo>
                  <a:lnTo>
                    <a:pt x="0" y="0"/>
                  </a:lnTo>
                  <a:close/>
                </a:path>
              </a:pathLst>
            </a:custGeom>
            <a:solidFill>
              <a:srgbClr val="000000"/>
            </a:solidFill>
            <a:ln w="9525">
              <a:noFill/>
              <a:round/>
              <a:headEnd/>
              <a:tailEnd/>
            </a:ln>
          </p:spPr>
          <p:txBody>
            <a:bodyPr/>
            <a:lstStyle/>
            <a:p>
              <a:endParaRPr lang="he-IL"/>
            </a:p>
          </p:txBody>
        </p:sp>
        <p:sp>
          <p:nvSpPr>
            <p:cNvPr id="235556" name="Freeform 36"/>
            <p:cNvSpPr>
              <a:spLocks/>
            </p:cNvSpPr>
            <p:nvPr/>
          </p:nvSpPr>
          <p:spPr bwMode="auto">
            <a:xfrm>
              <a:off x="816" y="1555"/>
              <a:ext cx="27" cy="1504"/>
            </a:xfrm>
            <a:custGeom>
              <a:avLst/>
              <a:gdLst>
                <a:gd name="T0" fmla="*/ 0 w 32"/>
                <a:gd name="T1" fmla="*/ 0 h 1652"/>
                <a:gd name="T2" fmla="*/ 0 w 32"/>
                <a:gd name="T3" fmla="*/ 0 h 1652"/>
                <a:gd name="T4" fmla="*/ 0 w 32"/>
                <a:gd name="T5" fmla="*/ 1134 h 1652"/>
                <a:gd name="T6" fmla="*/ 16 w 32"/>
                <a:gd name="T7" fmla="*/ 1134 h 1652"/>
                <a:gd name="T8" fmla="*/ 16 w 32"/>
                <a:gd name="T9" fmla="*/ 0 h 1652"/>
                <a:gd name="T10" fmla="*/ 16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5557" name="Freeform 37"/>
            <p:cNvSpPr>
              <a:spLocks/>
            </p:cNvSpPr>
            <p:nvPr/>
          </p:nvSpPr>
          <p:spPr bwMode="auto">
            <a:xfrm>
              <a:off x="816" y="1344"/>
              <a:ext cx="211" cy="211"/>
            </a:xfrm>
            <a:custGeom>
              <a:avLst/>
              <a:gdLst>
                <a:gd name="T0" fmla="*/ 123 w 253"/>
                <a:gd name="T1" fmla="*/ 0 h 233"/>
                <a:gd name="T2" fmla="*/ 123 w 253"/>
                <a:gd name="T3" fmla="*/ 0 h 233"/>
                <a:gd name="T4" fmla="*/ 110 w 253"/>
                <a:gd name="T5" fmla="*/ 2 h 233"/>
                <a:gd name="T6" fmla="*/ 98 w 253"/>
                <a:gd name="T7" fmla="*/ 5 h 233"/>
                <a:gd name="T8" fmla="*/ 86 w 253"/>
                <a:gd name="T9" fmla="*/ 8 h 233"/>
                <a:gd name="T10" fmla="*/ 75 w 253"/>
                <a:gd name="T11" fmla="*/ 13 h 233"/>
                <a:gd name="T12" fmla="*/ 65 w 253"/>
                <a:gd name="T13" fmla="*/ 20 h 233"/>
                <a:gd name="T14" fmla="*/ 54 w 253"/>
                <a:gd name="T15" fmla="*/ 28 h 233"/>
                <a:gd name="T16" fmla="*/ 45 w 253"/>
                <a:gd name="T17" fmla="*/ 36 h 233"/>
                <a:gd name="T18" fmla="*/ 37 w 253"/>
                <a:gd name="T19" fmla="*/ 46 h 233"/>
                <a:gd name="T20" fmla="*/ 28 w 253"/>
                <a:gd name="T21" fmla="*/ 59 h 233"/>
                <a:gd name="T22" fmla="*/ 21 w 253"/>
                <a:gd name="T23" fmla="*/ 70 h 233"/>
                <a:gd name="T24" fmla="*/ 15 w 253"/>
                <a:gd name="T25" fmla="*/ 82 h 233"/>
                <a:gd name="T26" fmla="*/ 10 w 253"/>
                <a:gd name="T27" fmla="*/ 96 h 233"/>
                <a:gd name="T28" fmla="*/ 6 w 253"/>
                <a:gd name="T29" fmla="*/ 110 h 233"/>
                <a:gd name="T30" fmla="*/ 3 w 253"/>
                <a:gd name="T31" fmla="*/ 126 h 233"/>
                <a:gd name="T32" fmla="*/ 2 w 253"/>
                <a:gd name="T33" fmla="*/ 141 h 233"/>
                <a:gd name="T34" fmla="*/ 0 w 253"/>
                <a:gd name="T35" fmla="*/ 157 h 233"/>
                <a:gd name="T36" fmla="*/ 16 w 253"/>
                <a:gd name="T37" fmla="*/ 157 h 233"/>
                <a:gd name="T38" fmla="*/ 16 w 253"/>
                <a:gd name="T39" fmla="*/ 143 h 233"/>
                <a:gd name="T40" fmla="*/ 17 w 253"/>
                <a:gd name="T41" fmla="*/ 130 h 233"/>
                <a:gd name="T42" fmla="*/ 19 w 253"/>
                <a:gd name="T43" fmla="*/ 117 h 233"/>
                <a:gd name="T44" fmla="*/ 23 w 253"/>
                <a:gd name="T45" fmla="*/ 106 h 233"/>
                <a:gd name="T46" fmla="*/ 28 w 253"/>
                <a:gd name="T47" fmla="*/ 94 h 233"/>
                <a:gd name="T48" fmla="*/ 33 w 253"/>
                <a:gd name="T49" fmla="*/ 82 h 233"/>
                <a:gd name="T50" fmla="*/ 40 w 253"/>
                <a:gd name="T51" fmla="*/ 72 h 233"/>
                <a:gd name="T52" fmla="*/ 47 w 253"/>
                <a:gd name="T53" fmla="*/ 62 h 233"/>
                <a:gd name="T54" fmla="*/ 54 w 253"/>
                <a:gd name="T55" fmla="*/ 53 h 233"/>
                <a:gd name="T56" fmla="*/ 63 w 253"/>
                <a:gd name="T57" fmla="*/ 45 h 233"/>
                <a:gd name="T58" fmla="*/ 72 w 253"/>
                <a:gd name="T59" fmla="*/ 39 h 233"/>
                <a:gd name="T60" fmla="*/ 80 w 253"/>
                <a:gd name="T61" fmla="*/ 33 h 233"/>
                <a:gd name="T62" fmla="*/ 90 w 253"/>
                <a:gd name="T63" fmla="*/ 28 h 233"/>
                <a:gd name="T64" fmla="*/ 100 w 253"/>
                <a:gd name="T65" fmla="*/ 24 h 233"/>
                <a:gd name="T66" fmla="*/ 111 w 253"/>
                <a:gd name="T67" fmla="*/ 22 h 233"/>
                <a:gd name="T68" fmla="*/ 123 w 253"/>
                <a:gd name="T69" fmla="*/ 22 h 233"/>
                <a:gd name="T70" fmla="*/ 123 w 253"/>
                <a:gd name="T71" fmla="*/ 22 h 233"/>
                <a:gd name="T72" fmla="*/ 123 w 253"/>
                <a:gd name="T73" fmla="*/ 0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33">
                  <a:moveTo>
                    <a:pt x="253" y="0"/>
                  </a:moveTo>
                  <a:lnTo>
                    <a:pt x="253" y="0"/>
                  </a:lnTo>
                  <a:lnTo>
                    <a:pt x="228" y="2"/>
                  </a:lnTo>
                  <a:lnTo>
                    <a:pt x="204" y="6"/>
                  </a:lnTo>
                  <a:lnTo>
                    <a:pt x="179" y="12"/>
                  </a:lnTo>
                  <a:lnTo>
                    <a:pt x="156" y="19"/>
                  </a:lnTo>
                  <a:lnTo>
                    <a:pt x="133" y="29"/>
                  </a:lnTo>
                  <a:lnTo>
                    <a:pt x="113" y="42"/>
                  </a:lnTo>
                  <a:lnTo>
                    <a:pt x="93" y="54"/>
                  </a:lnTo>
                  <a:lnTo>
                    <a:pt x="76" y="69"/>
                  </a:lnTo>
                  <a:lnTo>
                    <a:pt x="58" y="87"/>
                  </a:lnTo>
                  <a:lnTo>
                    <a:pt x="43" y="104"/>
                  </a:lnTo>
                  <a:lnTo>
                    <a:pt x="31" y="123"/>
                  </a:lnTo>
                  <a:lnTo>
                    <a:pt x="20" y="143"/>
                  </a:lnTo>
                  <a:lnTo>
                    <a:pt x="11" y="165"/>
                  </a:lnTo>
                  <a:lnTo>
                    <a:pt x="5" y="187"/>
                  </a:lnTo>
                  <a:lnTo>
                    <a:pt x="2" y="210"/>
                  </a:lnTo>
                  <a:lnTo>
                    <a:pt x="0" y="233"/>
                  </a:lnTo>
                  <a:lnTo>
                    <a:pt x="32" y="233"/>
                  </a:lnTo>
                  <a:lnTo>
                    <a:pt x="32" y="212"/>
                  </a:lnTo>
                  <a:lnTo>
                    <a:pt x="35" y="194"/>
                  </a:lnTo>
                  <a:lnTo>
                    <a:pt x="41" y="174"/>
                  </a:lnTo>
                  <a:lnTo>
                    <a:pt x="48" y="157"/>
                  </a:lnTo>
                  <a:lnTo>
                    <a:pt x="58" y="140"/>
                  </a:lnTo>
                  <a:lnTo>
                    <a:pt x="69" y="122"/>
                  </a:lnTo>
                  <a:lnTo>
                    <a:pt x="82" y="107"/>
                  </a:lnTo>
                  <a:lnTo>
                    <a:pt x="96" y="92"/>
                  </a:lnTo>
                  <a:lnTo>
                    <a:pt x="111" y="80"/>
                  </a:lnTo>
                  <a:lnTo>
                    <a:pt x="129" y="67"/>
                  </a:lnTo>
                  <a:lnTo>
                    <a:pt x="147" y="57"/>
                  </a:lnTo>
                  <a:lnTo>
                    <a:pt x="166" y="49"/>
                  </a:lnTo>
                  <a:lnTo>
                    <a:pt x="186" y="42"/>
                  </a:lnTo>
                  <a:lnTo>
                    <a:pt x="208" y="36"/>
                  </a:lnTo>
                  <a:lnTo>
                    <a:pt x="230" y="32"/>
                  </a:lnTo>
                  <a:lnTo>
                    <a:pt x="253" y="32"/>
                  </a:lnTo>
                  <a:lnTo>
                    <a:pt x="253" y="0"/>
                  </a:lnTo>
                  <a:close/>
                </a:path>
              </a:pathLst>
            </a:custGeom>
            <a:solidFill>
              <a:srgbClr val="000000"/>
            </a:solidFill>
            <a:ln w="9525">
              <a:noFill/>
              <a:round/>
              <a:headEnd/>
              <a:tailEnd/>
            </a:ln>
          </p:spPr>
          <p:txBody>
            <a:bodyPr/>
            <a:lstStyle/>
            <a:p>
              <a:endParaRPr lang="he-IL"/>
            </a:p>
          </p:txBody>
        </p:sp>
        <p:sp>
          <p:nvSpPr>
            <p:cNvPr id="235558" name="Freeform 38"/>
            <p:cNvSpPr>
              <a:spLocks noEditPoints="1"/>
            </p:cNvSpPr>
            <p:nvPr/>
          </p:nvSpPr>
          <p:spPr bwMode="auto">
            <a:xfrm>
              <a:off x="1211" y="2244"/>
              <a:ext cx="1167" cy="149"/>
            </a:xfrm>
            <a:custGeom>
              <a:avLst/>
              <a:gdLst>
                <a:gd name="T0" fmla="*/ 39 w 1403"/>
                <a:gd name="T1" fmla="*/ 15 h 165"/>
                <a:gd name="T2" fmla="*/ 0 w 1403"/>
                <a:gd name="T3" fmla="*/ 5 h 165"/>
                <a:gd name="T4" fmla="*/ 93 w 1403"/>
                <a:gd name="T5" fmla="*/ 50 h 165"/>
                <a:gd name="T6" fmla="*/ 90 w 1403"/>
                <a:gd name="T7" fmla="*/ 3 h 165"/>
                <a:gd name="T8" fmla="*/ 167 w 1403"/>
                <a:gd name="T9" fmla="*/ 99 h 165"/>
                <a:gd name="T10" fmla="*/ 141 w 1403"/>
                <a:gd name="T11" fmla="*/ 107 h 165"/>
                <a:gd name="T12" fmla="*/ 158 w 1403"/>
                <a:gd name="T13" fmla="*/ 93 h 165"/>
                <a:gd name="T14" fmla="*/ 153 w 1403"/>
                <a:gd name="T15" fmla="*/ 14 h 165"/>
                <a:gd name="T16" fmla="*/ 132 w 1403"/>
                <a:gd name="T17" fmla="*/ 24 h 165"/>
                <a:gd name="T18" fmla="*/ 123 w 1403"/>
                <a:gd name="T19" fmla="*/ 108 h 165"/>
                <a:gd name="T20" fmla="*/ 115 w 1403"/>
                <a:gd name="T21" fmla="*/ 15 h 165"/>
                <a:gd name="T22" fmla="*/ 108 w 1403"/>
                <a:gd name="T23" fmla="*/ 13 h 165"/>
                <a:gd name="T24" fmla="*/ 108 w 1403"/>
                <a:gd name="T25" fmla="*/ 4 h 165"/>
                <a:gd name="T26" fmla="*/ 114 w 1403"/>
                <a:gd name="T27" fmla="*/ 3 h 165"/>
                <a:gd name="T28" fmla="*/ 125 w 1403"/>
                <a:gd name="T29" fmla="*/ 4 h 165"/>
                <a:gd name="T30" fmla="*/ 128 w 1403"/>
                <a:gd name="T31" fmla="*/ 17 h 165"/>
                <a:gd name="T32" fmla="*/ 150 w 1403"/>
                <a:gd name="T33" fmla="*/ 0 h 165"/>
                <a:gd name="T34" fmla="*/ 166 w 1403"/>
                <a:gd name="T35" fmla="*/ 14 h 165"/>
                <a:gd name="T36" fmla="*/ 238 w 1403"/>
                <a:gd name="T37" fmla="*/ 19 h 165"/>
                <a:gd name="T38" fmla="*/ 204 w 1403"/>
                <a:gd name="T39" fmla="*/ 96 h 165"/>
                <a:gd name="T40" fmla="*/ 199 w 1403"/>
                <a:gd name="T41" fmla="*/ 107 h 165"/>
                <a:gd name="T42" fmla="*/ 186 w 1403"/>
                <a:gd name="T43" fmla="*/ 107 h 165"/>
                <a:gd name="T44" fmla="*/ 183 w 1403"/>
                <a:gd name="T45" fmla="*/ 5 h 165"/>
                <a:gd name="T46" fmla="*/ 240 w 1403"/>
                <a:gd name="T47" fmla="*/ 4 h 165"/>
                <a:gd name="T48" fmla="*/ 354 w 1403"/>
                <a:gd name="T49" fmla="*/ 20 h 165"/>
                <a:gd name="T50" fmla="*/ 319 w 1403"/>
                <a:gd name="T51" fmla="*/ 95 h 165"/>
                <a:gd name="T52" fmla="*/ 316 w 1403"/>
                <a:gd name="T53" fmla="*/ 106 h 165"/>
                <a:gd name="T54" fmla="*/ 303 w 1403"/>
                <a:gd name="T55" fmla="*/ 107 h 165"/>
                <a:gd name="T56" fmla="*/ 299 w 1403"/>
                <a:gd name="T57" fmla="*/ 5 h 165"/>
                <a:gd name="T58" fmla="*/ 354 w 1403"/>
                <a:gd name="T59" fmla="*/ 3 h 165"/>
                <a:gd name="T60" fmla="*/ 406 w 1403"/>
                <a:gd name="T61" fmla="*/ 107 h 165"/>
                <a:gd name="T62" fmla="*/ 379 w 1403"/>
                <a:gd name="T63" fmla="*/ 12 h 165"/>
                <a:gd name="T64" fmla="*/ 379 w 1403"/>
                <a:gd name="T65" fmla="*/ 3 h 165"/>
                <a:gd name="T66" fmla="*/ 407 w 1403"/>
                <a:gd name="T67" fmla="*/ 106 h 165"/>
                <a:gd name="T68" fmla="*/ 462 w 1403"/>
                <a:gd name="T69" fmla="*/ 19 h 165"/>
                <a:gd name="T70" fmla="*/ 465 w 1403"/>
                <a:gd name="T71" fmla="*/ 4 h 165"/>
                <a:gd name="T72" fmla="*/ 506 w 1403"/>
                <a:gd name="T73" fmla="*/ 17 h 165"/>
                <a:gd name="T74" fmla="*/ 487 w 1403"/>
                <a:gd name="T75" fmla="*/ 9 h 165"/>
                <a:gd name="T76" fmla="*/ 512 w 1403"/>
                <a:gd name="T77" fmla="*/ 5 h 165"/>
                <a:gd name="T78" fmla="*/ 586 w 1403"/>
                <a:gd name="T79" fmla="*/ 88 h 165"/>
                <a:gd name="T80" fmla="*/ 571 w 1403"/>
                <a:gd name="T81" fmla="*/ 106 h 165"/>
                <a:gd name="T82" fmla="*/ 549 w 1403"/>
                <a:gd name="T83" fmla="*/ 105 h 165"/>
                <a:gd name="T84" fmla="*/ 532 w 1403"/>
                <a:gd name="T85" fmla="*/ 4 h 165"/>
                <a:gd name="T86" fmla="*/ 575 w 1403"/>
                <a:gd name="T87" fmla="*/ 15 h 165"/>
                <a:gd name="T88" fmla="*/ 553 w 1403"/>
                <a:gd name="T89" fmla="*/ 93 h 165"/>
                <a:gd name="T90" fmla="*/ 575 w 1403"/>
                <a:gd name="T91" fmla="*/ 90 h 165"/>
                <a:gd name="T92" fmla="*/ 628 w 1403"/>
                <a:gd name="T93" fmla="*/ 50 h 165"/>
                <a:gd name="T94" fmla="*/ 618 w 1403"/>
                <a:gd name="T95" fmla="*/ 64 h 165"/>
                <a:gd name="T96" fmla="*/ 617 w 1403"/>
                <a:gd name="T97" fmla="*/ 89 h 165"/>
                <a:gd name="T98" fmla="*/ 619 w 1403"/>
                <a:gd name="T99" fmla="*/ 98 h 165"/>
                <a:gd name="T100" fmla="*/ 628 w 1403"/>
                <a:gd name="T101" fmla="*/ 98 h 165"/>
                <a:gd name="T102" fmla="*/ 627 w 1403"/>
                <a:gd name="T103" fmla="*/ 110 h 165"/>
                <a:gd name="T104" fmla="*/ 619 w 1403"/>
                <a:gd name="T105" fmla="*/ 110 h 165"/>
                <a:gd name="T106" fmla="*/ 611 w 1403"/>
                <a:gd name="T107" fmla="*/ 105 h 165"/>
                <a:gd name="T108" fmla="*/ 611 w 1403"/>
                <a:gd name="T109" fmla="*/ 61 h 165"/>
                <a:gd name="T110" fmla="*/ 644 w 1403"/>
                <a:gd name="T111" fmla="*/ 55 h 165"/>
                <a:gd name="T112" fmla="*/ 652 w 1403"/>
                <a:gd name="T113" fmla="*/ 51 h 165"/>
                <a:gd name="T114" fmla="*/ 659 w 1403"/>
                <a:gd name="T115" fmla="*/ 27 h 165"/>
                <a:gd name="T116" fmla="*/ 647 w 1403"/>
                <a:gd name="T117" fmla="*/ 5 h 165"/>
                <a:gd name="T118" fmla="*/ 652 w 1403"/>
                <a:gd name="T119" fmla="*/ 3 h 165"/>
                <a:gd name="T120" fmla="*/ 662 w 1403"/>
                <a:gd name="T121" fmla="*/ 4 h 165"/>
                <a:gd name="T122" fmla="*/ 669 w 1403"/>
                <a:gd name="T123" fmla="*/ 18 h 165"/>
                <a:gd name="T124" fmla="*/ 660 w 1403"/>
                <a:gd name="T125" fmla="*/ 58 h 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03" h="165">
                  <a:moveTo>
                    <a:pt x="115" y="3"/>
                  </a:moveTo>
                  <a:lnTo>
                    <a:pt x="115" y="6"/>
                  </a:lnTo>
                  <a:lnTo>
                    <a:pt x="115" y="8"/>
                  </a:lnTo>
                  <a:lnTo>
                    <a:pt x="115" y="10"/>
                  </a:lnTo>
                  <a:lnTo>
                    <a:pt x="115" y="13"/>
                  </a:lnTo>
                  <a:lnTo>
                    <a:pt x="115" y="16"/>
                  </a:lnTo>
                  <a:lnTo>
                    <a:pt x="115" y="18"/>
                  </a:lnTo>
                  <a:lnTo>
                    <a:pt x="115" y="21"/>
                  </a:lnTo>
                  <a:lnTo>
                    <a:pt x="113" y="23"/>
                  </a:lnTo>
                  <a:lnTo>
                    <a:pt x="83" y="23"/>
                  </a:lnTo>
                  <a:lnTo>
                    <a:pt x="83" y="162"/>
                  </a:lnTo>
                  <a:lnTo>
                    <a:pt x="64" y="162"/>
                  </a:lnTo>
                  <a:lnTo>
                    <a:pt x="64" y="23"/>
                  </a:lnTo>
                  <a:lnTo>
                    <a:pt x="2" y="23"/>
                  </a:lnTo>
                  <a:lnTo>
                    <a:pt x="0" y="21"/>
                  </a:lnTo>
                  <a:lnTo>
                    <a:pt x="0" y="18"/>
                  </a:lnTo>
                  <a:lnTo>
                    <a:pt x="0" y="16"/>
                  </a:lnTo>
                  <a:lnTo>
                    <a:pt x="0" y="13"/>
                  </a:lnTo>
                  <a:lnTo>
                    <a:pt x="0" y="10"/>
                  </a:lnTo>
                  <a:lnTo>
                    <a:pt x="0" y="8"/>
                  </a:lnTo>
                  <a:lnTo>
                    <a:pt x="0" y="6"/>
                  </a:lnTo>
                  <a:lnTo>
                    <a:pt x="2" y="3"/>
                  </a:lnTo>
                  <a:lnTo>
                    <a:pt x="115" y="3"/>
                  </a:lnTo>
                  <a:close/>
                  <a:moveTo>
                    <a:pt x="196" y="71"/>
                  </a:moveTo>
                  <a:lnTo>
                    <a:pt x="196" y="71"/>
                  </a:lnTo>
                  <a:lnTo>
                    <a:pt x="196" y="72"/>
                  </a:lnTo>
                  <a:lnTo>
                    <a:pt x="196" y="74"/>
                  </a:lnTo>
                  <a:lnTo>
                    <a:pt x="196" y="75"/>
                  </a:lnTo>
                  <a:lnTo>
                    <a:pt x="195" y="75"/>
                  </a:lnTo>
                  <a:lnTo>
                    <a:pt x="194" y="75"/>
                  </a:lnTo>
                  <a:lnTo>
                    <a:pt x="180" y="75"/>
                  </a:lnTo>
                  <a:lnTo>
                    <a:pt x="178" y="72"/>
                  </a:lnTo>
                  <a:lnTo>
                    <a:pt x="178" y="25"/>
                  </a:lnTo>
                  <a:lnTo>
                    <a:pt x="176" y="23"/>
                  </a:lnTo>
                  <a:lnTo>
                    <a:pt x="141" y="23"/>
                  </a:lnTo>
                  <a:lnTo>
                    <a:pt x="139" y="21"/>
                  </a:lnTo>
                  <a:lnTo>
                    <a:pt x="139" y="3"/>
                  </a:lnTo>
                  <a:lnTo>
                    <a:pt x="188" y="3"/>
                  </a:lnTo>
                  <a:lnTo>
                    <a:pt x="189" y="4"/>
                  </a:lnTo>
                  <a:lnTo>
                    <a:pt x="192" y="4"/>
                  </a:lnTo>
                  <a:lnTo>
                    <a:pt x="193" y="6"/>
                  </a:lnTo>
                  <a:lnTo>
                    <a:pt x="194" y="8"/>
                  </a:lnTo>
                  <a:lnTo>
                    <a:pt x="195" y="9"/>
                  </a:lnTo>
                  <a:lnTo>
                    <a:pt x="195" y="10"/>
                  </a:lnTo>
                  <a:lnTo>
                    <a:pt x="196" y="13"/>
                  </a:lnTo>
                  <a:lnTo>
                    <a:pt x="196" y="14"/>
                  </a:lnTo>
                  <a:lnTo>
                    <a:pt x="196" y="71"/>
                  </a:lnTo>
                  <a:close/>
                  <a:moveTo>
                    <a:pt x="350" y="150"/>
                  </a:moveTo>
                  <a:lnTo>
                    <a:pt x="348" y="152"/>
                  </a:lnTo>
                  <a:lnTo>
                    <a:pt x="348" y="153"/>
                  </a:lnTo>
                  <a:lnTo>
                    <a:pt x="347" y="155"/>
                  </a:lnTo>
                  <a:lnTo>
                    <a:pt x="346" y="158"/>
                  </a:lnTo>
                  <a:lnTo>
                    <a:pt x="345" y="159"/>
                  </a:lnTo>
                  <a:lnTo>
                    <a:pt x="343" y="161"/>
                  </a:lnTo>
                  <a:lnTo>
                    <a:pt x="342" y="162"/>
                  </a:lnTo>
                  <a:lnTo>
                    <a:pt x="339" y="162"/>
                  </a:lnTo>
                  <a:lnTo>
                    <a:pt x="297" y="162"/>
                  </a:lnTo>
                  <a:lnTo>
                    <a:pt x="295" y="162"/>
                  </a:lnTo>
                  <a:lnTo>
                    <a:pt x="295" y="161"/>
                  </a:lnTo>
                  <a:lnTo>
                    <a:pt x="295" y="159"/>
                  </a:lnTo>
                  <a:lnTo>
                    <a:pt x="295" y="157"/>
                  </a:lnTo>
                  <a:lnTo>
                    <a:pt x="295" y="154"/>
                  </a:lnTo>
                  <a:lnTo>
                    <a:pt x="295" y="151"/>
                  </a:lnTo>
                  <a:lnTo>
                    <a:pt x="295" y="148"/>
                  </a:lnTo>
                  <a:lnTo>
                    <a:pt x="295" y="146"/>
                  </a:lnTo>
                  <a:lnTo>
                    <a:pt x="298" y="144"/>
                  </a:lnTo>
                  <a:lnTo>
                    <a:pt x="328" y="144"/>
                  </a:lnTo>
                  <a:lnTo>
                    <a:pt x="330" y="140"/>
                  </a:lnTo>
                  <a:lnTo>
                    <a:pt x="330" y="39"/>
                  </a:lnTo>
                  <a:lnTo>
                    <a:pt x="330" y="37"/>
                  </a:lnTo>
                  <a:lnTo>
                    <a:pt x="330" y="34"/>
                  </a:lnTo>
                  <a:lnTo>
                    <a:pt x="329" y="32"/>
                  </a:lnTo>
                  <a:lnTo>
                    <a:pt x="328" y="30"/>
                  </a:lnTo>
                  <a:lnTo>
                    <a:pt x="327" y="27"/>
                  </a:lnTo>
                  <a:lnTo>
                    <a:pt x="325" y="26"/>
                  </a:lnTo>
                  <a:lnTo>
                    <a:pt x="323" y="24"/>
                  </a:lnTo>
                  <a:lnTo>
                    <a:pt x="322" y="23"/>
                  </a:lnTo>
                  <a:lnTo>
                    <a:pt x="320" y="21"/>
                  </a:lnTo>
                  <a:lnTo>
                    <a:pt x="316" y="19"/>
                  </a:lnTo>
                  <a:lnTo>
                    <a:pt x="313" y="18"/>
                  </a:lnTo>
                  <a:lnTo>
                    <a:pt x="308" y="18"/>
                  </a:lnTo>
                  <a:lnTo>
                    <a:pt x="303" y="18"/>
                  </a:lnTo>
                  <a:lnTo>
                    <a:pt x="299" y="19"/>
                  </a:lnTo>
                  <a:lnTo>
                    <a:pt x="295" y="21"/>
                  </a:lnTo>
                  <a:lnTo>
                    <a:pt x="293" y="23"/>
                  </a:lnTo>
                  <a:lnTo>
                    <a:pt x="286" y="26"/>
                  </a:lnTo>
                  <a:lnTo>
                    <a:pt x="282" y="30"/>
                  </a:lnTo>
                  <a:lnTo>
                    <a:pt x="277" y="36"/>
                  </a:lnTo>
                  <a:lnTo>
                    <a:pt x="274" y="40"/>
                  </a:lnTo>
                  <a:lnTo>
                    <a:pt x="271" y="47"/>
                  </a:lnTo>
                  <a:lnTo>
                    <a:pt x="269" y="54"/>
                  </a:lnTo>
                  <a:lnTo>
                    <a:pt x="268" y="61"/>
                  </a:lnTo>
                  <a:lnTo>
                    <a:pt x="267" y="69"/>
                  </a:lnTo>
                  <a:lnTo>
                    <a:pt x="267" y="162"/>
                  </a:lnTo>
                  <a:lnTo>
                    <a:pt x="265" y="162"/>
                  </a:lnTo>
                  <a:lnTo>
                    <a:pt x="263" y="162"/>
                  </a:lnTo>
                  <a:lnTo>
                    <a:pt x="261" y="163"/>
                  </a:lnTo>
                  <a:lnTo>
                    <a:pt x="257" y="163"/>
                  </a:lnTo>
                  <a:lnTo>
                    <a:pt x="255" y="163"/>
                  </a:lnTo>
                  <a:lnTo>
                    <a:pt x="253" y="162"/>
                  </a:lnTo>
                  <a:lnTo>
                    <a:pt x="250" y="162"/>
                  </a:lnTo>
                  <a:lnTo>
                    <a:pt x="248" y="162"/>
                  </a:lnTo>
                  <a:lnTo>
                    <a:pt x="248" y="25"/>
                  </a:lnTo>
                  <a:lnTo>
                    <a:pt x="247" y="24"/>
                  </a:lnTo>
                  <a:lnTo>
                    <a:pt x="246" y="24"/>
                  </a:lnTo>
                  <a:lnTo>
                    <a:pt x="244" y="24"/>
                  </a:lnTo>
                  <a:lnTo>
                    <a:pt x="242" y="24"/>
                  </a:lnTo>
                  <a:lnTo>
                    <a:pt x="241" y="23"/>
                  </a:lnTo>
                  <a:lnTo>
                    <a:pt x="240" y="23"/>
                  </a:lnTo>
                  <a:lnTo>
                    <a:pt x="238" y="23"/>
                  </a:lnTo>
                  <a:lnTo>
                    <a:pt x="237" y="23"/>
                  </a:lnTo>
                  <a:lnTo>
                    <a:pt x="233" y="23"/>
                  </a:lnTo>
                  <a:lnTo>
                    <a:pt x="231" y="23"/>
                  </a:lnTo>
                  <a:lnTo>
                    <a:pt x="229" y="23"/>
                  </a:lnTo>
                  <a:lnTo>
                    <a:pt x="227" y="23"/>
                  </a:lnTo>
                  <a:lnTo>
                    <a:pt x="226" y="22"/>
                  </a:lnTo>
                  <a:lnTo>
                    <a:pt x="226" y="21"/>
                  </a:lnTo>
                  <a:lnTo>
                    <a:pt x="225" y="19"/>
                  </a:lnTo>
                  <a:lnTo>
                    <a:pt x="225" y="18"/>
                  </a:lnTo>
                  <a:lnTo>
                    <a:pt x="225" y="17"/>
                  </a:lnTo>
                  <a:lnTo>
                    <a:pt x="225" y="15"/>
                  </a:lnTo>
                  <a:lnTo>
                    <a:pt x="225" y="13"/>
                  </a:lnTo>
                  <a:lnTo>
                    <a:pt x="225" y="10"/>
                  </a:lnTo>
                  <a:lnTo>
                    <a:pt x="225" y="9"/>
                  </a:lnTo>
                  <a:lnTo>
                    <a:pt x="225" y="8"/>
                  </a:lnTo>
                  <a:lnTo>
                    <a:pt x="225" y="7"/>
                  </a:lnTo>
                  <a:lnTo>
                    <a:pt x="225" y="6"/>
                  </a:lnTo>
                  <a:lnTo>
                    <a:pt x="225" y="4"/>
                  </a:lnTo>
                  <a:lnTo>
                    <a:pt x="226" y="3"/>
                  </a:lnTo>
                  <a:lnTo>
                    <a:pt x="227" y="3"/>
                  </a:lnTo>
                  <a:lnTo>
                    <a:pt x="229" y="3"/>
                  </a:lnTo>
                  <a:lnTo>
                    <a:pt x="230" y="3"/>
                  </a:lnTo>
                  <a:lnTo>
                    <a:pt x="231" y="3"/>
                  </a:lnTo>
                  <a:lnTo>
                    <a:pt x="232" y="3"/>
                  </a:lnTo>
                  <a:lnTo>
                    <a:pt x="234" y="3"/>
                  </a:lnTo>
                  <a:lnTo>
                    <a:pt x="238" y="3"/>
                  </a:lnTo>
                  <a:lnTo>
                    <a:pt x="241" y="2"/>
                  </a:lnTo>
                  <a:lnTo>
                    <a:pt x="244" y="2"/>
                  </a:lnTo>
                  <a:lnTo>
                    <a:pt x="246" y="2"/>
                  </a:lnTo>
                  <a:lnTo>
                    <a:pt x="247" y="2"/>
                  </a:lnTo>
                  <a:lnTo>
                    <a:pt x="248" y="2"/>
                  </a:lnTo>
                  <a:lnTo>
                    <a:pt x="250" y="2"/>
                  </a:lnTo>
                  <a:lnTo>
                    <a:pt x="253" y="2"/>
                  </a:lnTo>
                  <a:lnTo>
                    <a:pt x="255" y="2"/>
                  </a:lnTo>
                  <a:lnTo>
                    <a:pt x="257" y="3"/>
                  </a:lnTo>
                  <a:lnTo>
                    <a:pt x="260" y="4"/>
                  </a:lnTo>
                  <a:lnTo>
                    <a:pt x="261" y="6"/>
                  </a:lnTo>
                  <a:lnTo>
                    <a:pt x="263" y="8"/>
                  </a:lnTo>
                  <a:lnTo>
                    <a:pt x="264" y="9"/>
                  </a:lnTo>
                  <a:lnTo>
                    <a:pt x="265" y="11"/>
                  </a:lnTo>
                  <a:lnTo>
                    <a:pt x="265" y="14"/>
                  </a:lnTo>
                  <a:lnTo>
                    <a:pt x="267" y="16"/>
                  </a:lnTo>
                  <a:lnTo>
                    <a:pt x="267" y="19"/>
                  </a:lnTo>
                  <a:lnTo>
                    <a:pt x="267" y="23"/>
                  </a:lnTo>
                  <a:lnTo>
                    <a:pt x="267" y="25"/>
                  </a:lnTo>
                  <a:lnTo>
                    <a:pt x="267" y="26"/>
                  </a:lnTo>
                  <a:lnTo>
                    <a:pt x="267" y="27"/>
                  </a:lnTo>
                  <a:lnTo>
                    <a:pt x="270" y="23"/>
                  </a:lnTo>
                  <a:lnTo>
                    <a:pt x="274" y="17"/>
                  </a:lnTo>
                  <a:lnTo>
                    <a:pt x="278" y="13"/>
                  </a:lnTo>
                  <a:lnTo>
                    <a:pt x="283" y="9"/>
                  </a:lnTo>
                  <a:lnTo>
                    <a:pt x="287" y="6"/>
                  </a:lnTo>
                  <a:lnTo>
                    <a:pt x="293" y="3"/>
                  </a:lnTo>
                  <a:lnTo>
                    <a:pt x="299" y="1"/>
                  </a:lnTo>
                  <a:lnTo>
                    <a:pt x="305" y="0"/>
                  </a:lnTo>
                  <a:lnTo>
                    <a:pt x="312" y="0"/>
                  </a:lnTo>
                  <a:lnTo>
                    <a:pt x="317" y="1"/>
                  </a:lnTo>
                  <a:lnTo>
                    <a:pt x="322" y="2"/>
                  </a:lnTo>
                  <a:lnTo>
                    <a:pt x="327" y="3"/>
                  </a:lnTo>
                  <a:lnTo>
                    <a:pt x="331" y="4"/>
                  </a:lnTo>
                  <a:lnTo>
                    <a:pt x="336" y="7"/>
                  </a:lnTo>
                  <a:lnTo>
                    <a:pt x="339" y="10"/>
                  </a:lnTo>
                  <a:lnTo>
                    <a:pt x="343" y="15"/>
                  </a:lnTo>
                  <a:lnTo>
                    <a:pt x="344" y="17"/>
                  </a:lnTo>
                  <a:lnTo>
                    <a:pt x="345" y="18"/>
                  </a:lnTo>
                  <a:lnTo>
                    <a:pt x="346" y="21"/>
                  </a:lnTo>
                  <a:lnTo>
                    <a:pt x="346" y="23"/>
                  </a:lnTo>
                  <a:lnTo>
                    <a:pt x="347" y="25"/>
                  </a:lnTo>
                  <a:lnTo>
                    <a:pt x="348" y="26"/>
                  </a:lnTo>
                  <a:lnTo>
                    <a:pt x="348" y="29"/>
                  </a:lnTo>
                  <a:lnTo>
                    <a:pt x="350" y="31"/>
                  </a:lnTo>
                  <a:lnTo>
                    <a:pt x="350" y="150"/>
                  </a:lnTo>
                  <a:close/>
                  <a:moveTo>
                    <a:pt x="517" y="162"/>
                  </a:moveTo>
                  <a:lnTo>
                    <a:pt x="497" y="162"/>
                  </a:lnTo>
                  <a:lnTo>
                    <a:pt x="497" y="30"/>
                  </a:lnTo>
                  <a:lnTo>
                    <a:pt x="497" y="29"/>
                  </a:lnTo>
                  <a:lnTo>
                    <a:pt x="496" y="27"/>
                  </a:lnTo>
                  <a:lnTo>
                    <a:pt x="496" y="26"/>
                  </a:lnTo>
                  <a:lnTo>
                    <a:pt x="495" y="25"/>
                  </a:lnTo>
                  <a:lnTo>
                    <a:pt x="494" y="24"/>
                  </a:lnTo>
                  <a:lnTo>
                    <a:pt x="492" y="24"/>
                  </a:lnTo>
                  <a:lnTo>
                    <a:pt x="491" y="23"/>
                  </a:lnTo>
                  <a:lnTo>
                    <a:pt x="426" y="23"/>
                  </a:lnTo>
                  <a:lnTo>
                    <a:pt x="426" y="142"/>
                  </a:lnTo>
                  <a:lnTo>
                    <a:pt x="426" y="144"/>
                  </a:lnTo>
                  <a:lnTo>
                    <a:pt x="426" y="146"/>
                  </a:lnTo>
                  <a:lnTo>
                    <a:pt x="424" y="148"/>
                  </a:lnTo>
                  <a:lnTo>
                    <a:pt x="424" y="151"/>
                  </a:lnTo>
                  <a:lnTo>
                    <a:pt x="424" y="152"/>
                  </a:lnTo>
                  <a:lnTo>
                    <a:pt x="423" y="153"/>
                  </a:lnTo>
                  <a:lnTo>
                    <a:pt x="422" y="155"/>
                  </a:lnTo>
                  <a:lnTo>
                    <a:pt x="421" y="157"/>
                  </a:lnTo>
                  <a:lnTo>
                    <a:pt x="420" y="159"/>
                  </a:lnTo>
                  <a:lnTo>
                    <a:pt x="418" y="160"/>
                  </a:lnTo>
                  <a:lnTo>
                    <a:pt x="415" y="161"/>
                  </a:lnTo>
                  <a:lnTo>
                    <a:pt x="412" y="162"/>
                  </a:lnTo>
                  <a:lnTo>
                    <a:pt x="409" y="162"/>
                  </a:lnTo>
                  <a:lnTo>
                    <a:pt x="406" y="162"/>
                  </a:lnTo>
                  <a:lnTo>
                    <a:pt x="403" y="162"/>
                  </a:lnTo>
                  <a:lnTo>
                    <a:pt x="398" y="162"/>
                  </a:lnTo>
                  <a:lnTo>
                    <a:pt x="396" y="162"/>
                  </a:lnTo>
                  <a:lnTo>
                    <a:pt x="395" y="162"/>
                  </a:lnTo>
                  <a:lnTo>
                    <a:pt x="392" y="162"/>
                  </a:lnTo>
                  <a:lnTo>
                    <a:pt x="390" y="162"/>
                  </a:lnTo>
                  <a:lnTo>
                    <a:pt x="388" y="162"/>
                  </a:lnTo>
                  <a:lnTo>
                    <a:pt x="385" y="162"/>
                  </a:lnTo>
                  <a:lnTo>
                    <a:pt x="383" y="162"/>
                  </a:lnTo>
                  <a:lnTo>
                    <a:pt x="382" y="162"/>
                  </a:lnTo>
                  <a:lnTo>
                    <a:pt x="382" y="144"/>
                  </a:lnTo>
                  <a:lnTo>
                    <a:pt x="406" y="144"/>
                  </a:lnTo>
                  <a:lnTo>
                    <a:pt x="406" y="23"/>
                  </a:lnTo>
                  <a:lnTo>
                    <a:pt x="383" y="23"/>
                  </a:lnTo>
                  <a:lnTo>
                    <a:pt x="383" y="7"/>
                  </a:lnTo>
                  <a:lnTo>
                    <a:pt x="384" y="6"/>
                  </a:lnTo>
                  <a:lnTo>
                    <a:pt x="384" y="4"/>
                  </a:lnTo>
                  <a:lnTo>
                    <a:pt x="385" y="4"/>
                  </a:lnTo>
                  <a:lnTo>
                    <a:pt x="385" y="3"/>
                  </a:lnTo>
                  <a:lnTo>
                    <a:pt x="386" y="3"/>
                  </a:lnTo>
                  <a:lnTo>
                    <a:pt x="484" y="3"/>
                  </a:lnTo>
                  <a:lnTo>
                    <a:pt x="490" y="3"/>
                  </a:lnTo>
                  <a:lnTo>
                    <a:pt x="495" y="3"/>
                  </a:lnTo>
                  <a:lnTo>
                    <a:pt x="501" y="4"/>
                  </a:lnTo>
                  <a:lnTo>
                    <a:pt x="505" y="4"/>
                  </a:lnTo>
                  <a:lnTo>
                    <a:pt x="509" y="6"/>
                  </a:lnTo>
                  <a:lnTo>
                    <a:pt x="512" y="8"/>
                  </a:lnTo>
                  <a:lnTo>
                    <a:pt x="514" y="10"/>
                  </a:lnTo>
                  <a:lnTo>
                    <a:pt x="516" y="14"/>
                  </a:lnTo>
                  <a:lnTo>
                    <a:pt x="517" y="18"/>
                  </a:lnTo>
                  <a:lnTo>
                    <a:pt x="517" y="162"/>
                  </a:lnTo>
                  <a:close/>
                  <a:moveTo>
                    <a:pt x="759" y="162"/>
                  </a:moveTo>
                  <a:lnTo>
                    <a:pt x="739" y="162"/>
                  </a:lnTo>
                  <a:lnTo>
                    <a:pt x="739" y="30"/>
                  </a:lnTo>
                  <a:lnTo>
                    <a:pt x="739" y="29"/>
                  </a:lnTo>
                  <a:lnTo>
                    <a:pt x="739" y="27"/>
                  </a:lnTo>
                  <a:lnTo>
                    <a:pt x="738" y="26"/>
                  </a:lnTo>
                  <a:lnTo>
                    <a:pt x="738" y="25"/>
                  </a:lnTo>
                  <a:lnTo>
                    <a:pt x="737" y="24"/>
                  </a:lnTo>
                  <a:lnTo>
                    <a:pt x="736" y="24"/>
                  </a:lnTo>
                  <a:lnTo>
                    <a:pt x="734" y="23"/>
                  </a:lnTo>
                  <a:lnTo>
                    <a:pt x="733" y="23"/>
                  </a:lnTo>
                  <a:lnTo>
                    <a:pt x="669" y="23"/>
                  </a:lnTo>
                  <a:lnTo>
                    <a:pt x="669" y="142"/>
                  </a:lnTo>
                  <a:lnTo>
                    <a:pt x="669" y="144"/>
                  </a:lnTo>
                  <a:lnTo>
                    <a:pt x="669" y="146"/>
                  </a:lnTo>
                  <a:lnTo>
                    <a:pt x="668" y="148"/>
                  </a:lnTo>
                  <a:lnTo>
                    <a:pt x="668" y="151"/>
                  </a:lnTo>
                  <a:lnTo>
                    <a:pt x="668" y="152"/>
                  </a:lnTo>
                  <a:lnTo>
                    <a:pt x="666" y="153"/>
                  </a:lnTo>
                  <a:lnTo>
                    <a:pt x="665" y="155"/>
                  </a:lnTo>
                  <a:lnTo>
                    <a:pt x="664" y="157"/>
                  </a:lnTo>
                  <a:lnTo>
                    <a:pt x="662" y="159"/>
                  </a:lnTo>
                  <a:lnTo>
                    <a:pt x="660" y="160"/>
                  </a:lnTo>
                  <a:lnTo>
                    <a:pt x="657" y="161"/>
                  </a:lnTo>
                  <a:lnTo>
                    <a:pt x="655" y="162"/>
                  </a:lnTo>
                  <a:lnTo>
                    <a:pt x="651" y="162"/>
                  </a:lnTo>
                  <a:lnTo>
                    <a:pt x="648" y="162"/>
                  </a:lnTo>
                  <a:lnTo>
                    <a:pt x="645" y="162"/>
                  </a:lnTo>
                  <a:lnTo>
                    <a:pt x="640" y="162"/>
                  </a:lnTo>
                  <a:lnTo>
                    <a:pt x="639" y="162"/>
                  </a:lnTo>
                  <a:lnTo>
                    <a:pt x="638" y="162"/>
                  </a:lnTo>
                  <a:lnTo>
                    <a:pt x="635" y="162"/>
                  </a:lnTo>
                  <a:lnTo>
                    <a:pt x="633" y="162"/>
                  </a:lnTo>
                  <a:lnTo>
                    <a:pt x="630" y="162"/>
                  </a:lnTo>
                  <a:lnTo>
                    <a:pt x="627" y="162"/>
                  </a:lnTo>
                  <a:lnTo>
                    <a:pt x="626" y="162"/>
                  </a:lnTo>
                  <a:lnTo>
                    <a:pt x="624" y="162"/>
                  </a:lnTo>
                  <a:lnTo>
                    <a:pt x="624" y="144"/>
                  </a:lnTo>
                  <a:lnTo>
                    <a:pt x="649" y="144"/>
                  </a:lnTo>
                  <a:lnTo>
                    <a:pt x="649" y="23"/>
                  </a:lnTo>
                  <a:lnTo>
                    <a:pt x="626" y="23"/>
                  </a:lnTo>
                  <a:lnTo>
                    <a:pt x="626" y="7"/>
                  </a:lnTo>
                  <a:lnTo>
                    <a:pt x="627" y="6"/>
                  </a:lnTo>
                  <a:lnTo>
                    <a:pt x="627" y="4"/>
                  </a:lnTo>
                  <a:lnTo>
                    <a:pt x="628" y="3"/>
                  </a:lnTo>
                  <a:lnTo>
                    <a:pt x="630" y="3"/>
                  </a:lnTo>
                  <a:lnTo>
                    <a:pt x="726" y="3"/>
                  </a:lnTo>
                  <a:lnTo>
                    <a:pt x="732" y="3"/>
                  </a:lnTo>
                  <a:lnTo>
                    <a:pt x="738" y="3"/>
                  </a:lnTo>
                  <a:lnTo>
                    <a:pt x="744" y="4"/>
                  </a:lnTo>
                  <a:lnTo>
                    <a:pt x="747" y="4"/>
                  </a:lnTo>
                  <a:lnTo>
                    <a:pt x="751" y="6"/>
                  </a:lnTo>
                  <a:lnTo>
                    <a:pt x="754" y="8"/>
                  </a:lnTo>
                  <a:lnTo>
                    <a:pt x="756" y="10"/>
                  </a:lnTo>
                  <a:lnTo>
                    <a:pt x="759" y="14"/>
                  </a:lnTo>
                  <a:lnTo>
                    <a:pt x="759" y="18"/>
                  </a:lnTo>
                  <a:lnTo>
                    <a:pt x="759" y="162"/>
                  </a:lnTo>
                  <a:close/>
                  <a:moveTo>
                    <a:pt x="850" y="160"/>
                  </a:moveTo>
                  <a:lnTo>
                    <a:pt x="849" y="162"/>
                  </a:lnTo>
                  <a:lnTo>
                    <a:pt x="831" y="162"/>
                  </a:lnTo>
                  <a:lnTo>
                    <a:pt x="830" y="160"/>
                  </a:lnTo>
                  <a:lnTo>
                    <a:pt x="830" y="26"/>
                  </a:lnTo>
                  <a:lnTo>
                    <a:pt x="830" y="25"/>
                  </a:lnTo>
                  <a:lnTo>
                    <a:pt x="829" y="24"/>
                  </a:lnTo>
                  <a:lnTo>
                    <a:pt x="828" y="24"/>
                  </a:lnTo>
                  <a:lnTo>
                    <a:pt x="827" y="23"/>
                  </a:lnTo>
                  <a:lnTo>
                    <a:pt x="792" y="23"/>
                  </a:lnTo>
                  <a:lnTo>
                    <a:pt x="792" y="21"/>
                  </a:lnTo>
                  <a:lnTo>
                    <a:pt x="792" y="18"/>
                  </a:lnTo>
                  <a:lnTo>
                    <a:pt x="791" y="16"/>
                  </a:lnTo>
                  <a:lnTo>
                    <a:pt x="791" y="14"/>
                  </a:lnTo>
                  <a:lnTo>
                    <a:pt x="791" y="13"/>
                  </a:lnTo>
                  <a:lnTo>
                    <a:pt x="791" y="11"/>
                  </a:lnTo>
                  <a:lnTo>
                    <a:pt x="791" y="10"/>
                  </a:lnTo>
                  <a:lnTo>
                    <a:pt x="791" y="9"/>
                  </a:lnTo>
                  <a:lnTo>
                    <a:pt x="791" y="8"/>
                  </a:lnTo>
                  <a:lnTo>
                    <a:pt x="792" y="7"/>
                  </a:lnTo>
                  <a:lnTo>
                    <a:pt x="792" y="4"/>
                  </a:lnTo>
                  <a:lnTo>
                    <a:pt x="792" y="3"/>
                  </a:lnTo>
                  <a:lnTo>
                    <a:pt x="838" y="3"/>
                  </a:lnTo>
                  <a:lnTo>
                    <a:pt x="842" y="4"/>
                  </a:lnTo>
                  <a:lnTo>
                    <a:pt x="844" y="6"/>
                  </a:lnTo>
                  <a:lnTo>
                    <a:pt x="845" y="7"/>
                  </a:lnTo>
                  <a:lnTo>
                    <a:pt x="846" y="8"/>
                  </a:lnTo>
                  <a:lnTo>
                    <a:pt x="847" y="10"/>
                  </a:lnTo>
                  <a:lnTo>
                    <a:pt x="849" y="13"/>
                  </a:lnTo>
                  <a:lnTo>
                    <a:pt x="850" y="15"/>
                  </a:lnTo>
                  <a:lnTo>
                    <a:pt x="850" y="17"/>
                  </a:lnTo>
                  <a:lnTo>
                    <a:pt x="850" y="160"/>
                  </a:lnTo>
                  <a:close/>
                  <a:moveTo>
                    <a:pt x="983" y="162"/>
                  </a:moveTo>
                  <a:lnTo>
                    <a:pt x="981" y="162"/>
                  </a:lnTo>
                  <a:lnTo>
                    <a:pt x="979" y="162"/>
                  </a:lnTo>
                  <a:lnTo>
                    <a:pt x="976" y="163"/>
                  </a:lnTo>
                  <a:lnTo>
                    <a:pt x="974" y="163"/>
                  </a:lnTo>
                  <a:lnTo>
                    <a:pt x="972" y="163"/>
                  </a:lnTo>
                  <a:lnTo>
                    <a:pt x="970" y="162"/>
                  </a:lnTo>
                  <a:lnTo>
                    <a:pt x="966" y="162"/>
                  </a:lnTo>
                  <a:lnTo>
                    <a:pt x="964" y="162"/>
                  </a:lnTo>
                  <a:lnTo>
                    <a:pt x="964" y="29"/>
                  </a:lnTo>
                  <a:lnTo>
                    <a:pt x="960" y="23"/>
                  </a:lnTo>
                  <a:lnTo>
                    <a:pt x="883" y="23"/>
                  </a:lnTo>
                  <a:lnTo>
                    <a:pt x="881" y="21"/>
                  </a:lnTo>
                  <a:lnTo>
                    <a:pt x="881" y="4"/>
                  </a:lnTo>
                  <a:lnTo>
                    <a:pt x="883" y="3"/>
                  </a:lnTo>
                  <a:lnTo>
                    <a:pt x="941" y="3"/>
                  </a:lnTo>
                  <a:lnTo>
                    <a:pt x="950" y="3"/>
                  </a:lnTo>
                  <a:lnTo>
                    <a:pt x="959" y="3"/>
                  </a:lnTo>
                  <a:lnTo>
                    <a:pt x="966" y="3"/>
                  </a:lnTo>
                  <a:lnTo>
                    <a:pt x="971" y="4"/>
                  </a:lnTo>
                  <a:lnTo>
                    <a:pt x="975" y="6"/>
                  </a:lnTo>
                  <a:lnTo>
                    <a:pt x="979" y="8"/>
                  </a:lnTo>
                  <a:lnTo>
                    <a:pt x="981" y="11"/>
                  </a:lnTo>
                  <a:lnTo>
                    <a:pt x="983" y="17"/>
                  </a:lnTo>
                  <a:lnTo>
                    <a:pt x="983" y="162"/>
                  </a:lnTo>
                  <a:close/>
                  <a:moveTo>
                    <a:pt x="1077" y="160"/>
                  </a:moveTo>
                  <a:lnTo>
                    <a:pt x="1074" y="162"/>
                  </a:lnTo>
                  <a:lnTo>
                    <a:pt x="1057" y="162"/>
                  </a:lnTo>
                  <a:lnTo>
                    <a:pt x="1057" y="160"/>
                  </a:lnTo>
                  <a:lnTo>
                    <a:pt x="1057" y="26"/>
                  </a:lnTo>
                  <a:lnTo>
                    <a:pt x="1057" y="25"/>
                  </a:lnTo>
                  <a:lnTo>
                    <a:pt x="1056" y="24"/>
                  </a:lnTo>
                  <a:lnTo>
                    <a:pt x="1054" y="24"/>
                  </a:lnTo>
                  <a:lnTo>
                    <a:pt x="1052" y="23"/>
                  </a:lnTo>
                  <a:lnTo>
                    <a:pt x="1019" y="23"/>
                  </a:lnTo>
                  <a:lnTo>
                    <a:pt x="1018" y="21"/>
                  </a:lnTo>
                  <a:lnTo>
                    <a:pt x="1018" y="18"/>
                  </a:lnTo>
                  <a:lnTo>
                    <a:pt x="1017" y="16"/>
                  </a:lnTo>
                  <a:lnTo>
                    <a:pt x="1017" y="14"/>
                  </a:lnTo>
                  <a:lnTo>
                    <a:pt x="1017" y="13"/>
                  </a:lnTo>
                  <a:lnTo>
                    <a:pt x="1017" y="11"/>
                  </a:lnTo>
                  <a:lnTo>
                    <a:pt x="1017" y="10"/>
                  </a:lnTo>
                  <a:lnTo>
                    <a:pt x="1017" y="9"/>
                  </a:lnTo>
                  <a:lnTo>
                    <a:pt x="1017" y="8"/>
                  </a:lnTo>
                  <a:lnTo>
                    <a:pt x="1018" y="7"/>
                  </a:lnTo>
                  <a:lnTo>
                    <a:pt x="1018" y="4"/>
                  </a:lnTo>
                  <a:lnTo>
                    <a:pt x="1019" y="3"/>
                  </a:lnTo>
                  <a:lnTo>
                    <a:pt x="1064" y="3"/>
                  </a:lnTo>
                  <a:lnTo>
                    <a:pt x="1067" y="4"/>
                  </a:lnTo>
                  <a:lnTo>
                    <a:pt x="1070" y="6"/>
                  </a:lnTo>
                  <a:lnTo>
                    <a:pt x="1071" y="7"/>
                  </a:lnTo>
                  <a:lnTo>
                    <a:pt x="1073" y="8"/>
                  </a:lnTo>
                  <a:lnTo>
                    <a:pt x="1074" y="10"/>
                  </a:lnTo>
                  <a:lnTo>
                    <a:pt x="1076" y="13"/>
                  </a:lnTo>
                  <a:lnTo>
                    <a:pt x="1077" y="15"/>
                  </a:lnTo>
                  <a:lnTo>
                    <a:pt x="1077" y="17"/>
                  </a:lnTo>
                  <a:lnTo>
                    <a:pt x="1077" y="160"/>
                  </a:lnTo>
                  <a:close/>
                  <a:moveTo>
                    <a:pt x="1225" y="125"/>
                  </a:moveTo>
                  <a:lnTo>
                    <a:pt x="1225" y="130"/>
                  </a:lnTo>
                  <a:lnTo>
                    <a:pt x="1224" y="133"/>
                  </a:lnTo>
                  <a:lnTo>
                    <a:pt x="1223" y="138"/>
                  </a:lnTo>
                  <a:lnTo>
                    <a:pt x="1221" y="142"/>
                  </a:lnTo>
                  <a:lnTo>
                    <a:pt x="1218" y="146"/>
                  </a:lnTo>
                  <a:lnTo>
                    <a:pt x="1216" y="150"/>
                  </a:lnTo>
                  <a:lnTo>
                    <a:pt x="1213" y="153"/>
                  </a:lnTo>
                  <a:lnTo>
                    <a:pt x="1209" y="155"/>
                  </a:lnTo>
                  <a:lnTo>
                    <a:pt x="1206" y="157"/>
                  </a:lnTo>
                  <a:lnTo>
                    <a:pt x="1201" y="159"/>
                  </a:lnTo>
                  <a:lnTo>
                    <a:pt x="1198" y="160"/>
                  </a:lnTo>
                  <a:lnTo>
                    <a:pt x="1193" y="160"/>
                  </a:lnTo>
                  <a:lnTo>
                    <a:pt x="1188" y="161"/>
                  </a:lnTo>
                  <a:lnTo>
                    <a:pt x="1184" y="162"/>
                  </a:lnTo>
                  <a:lnTo>
                    <a:pt x="1178" y="162"/>
                  </a:lnTo>
                  <a:lnTo>
                    <a:pt x="1173" y="162"/>
                  </a:lnTo>
                  <a:lnTo>
                    <a:pt x="1169" y="162"/>
                  </a:lnTo>
                  <a:lnTo>
                    <a:pt x="1165" y="162"/>
                  </a:lnTo>
                  <a:lnTo>
                    <a:pt x="1161" y="162"/>
                  </a:lnTo>
                  <a:lnTo>
                    <a:pt x="1156" y="162"/>
                  </a:lnTo>
                  <a:lnTo>
                    <a:pt x="1152" y="160"/>
                  </a:lnTo>
                  <a:lnTo>
                    <a:pt x="1146" y="158"/>
                  </a:lnTo>
                  <a:lnTo>
                    <a:pt x="1141" y="154"/>
                  </a:lnTo>
                  <a:lnTo>
                    <a:pt x="1137" y="151"/>
                  </a:lnTo>
                  <a:lnTo>
                    <a:pt x="1133" y="146"/>
                  </a:lnTo>
                  <a:lnTo>
                    <a:pt x="1130" y="140"/>
                  </a:lnTo>
                  <a:lnTo>
                    <a:pt x="1129" y="136"/>
                  </a:lnTo>
                  <a:lnTo>
                    <a:pt x="1127" y="130"/>
                  </a:lnTo>
                  <a:lnTo>
                    <a:pt x="1127" y="23"/>
                  </a:lnTo>
                  <a:lnTo>
                    <a:pt x="1112" y="23"/>
                  </a:lnTo>
                  <a:lnTo>
                    <a:pt x="1111" y="21"/>
                  </a:lnTo>
                  <a:lnTo>
                    <a:pt x="1111" y="4"/>
                  </a:lnTo>
                  <a:lnTo>
                    <a:pt x="1112" y="3"/>
                  </a:lnTo>
                  <a:lnTo>
                    <a:pt x="1210" y="3"/>
                  </a:lnTo>
                  <a:lnTo>
                    <a:pt x="1215" y="4"/>
                  </a:lnTo>
                  <a:lnTo>
                    <a:pt x="1220" y="7"/>
                  </a:lnTo>
                  <a:lnTo>
                    <a:pt x="1223" y="9"/>
                  </a:lnTo>
                  <a:lnTo>
                    <a:pt x="1225" y="14"/>
                  </a:lnTo>
                  <a:lnTo>
                    <a:pt x="1225" y="125"/>
                  </a:lnTo>
                  <a:close/>
                  <a:moveTo>
                    <a:pt x="1206" y="122"/>
                  </a:moveTo>
                  <a:lnTo>
                    <a:pt x="1206" y="27"/>
                  </a:lnTo>
                  <a:lnTo>
                    <a:pt x="1201" y="23"/>
                  </a:lnTo>
                  <a:lnTo>
                    <a:pt x="1146" y="23"/>
                  </a:lnTo>
                  <a:lnTo>
                    <a:pt x="1146" y="108"/>
                  </a:lnTo>
                  <a:lnTo>
                    <a:pt x="1146" y="115"/>
                  </a:lnTo>
                  <a:lnTo>
                    <a:pt x="1147" y="120"/>
                  </a:lnTo>
                  <a:lnTo>
                    <a:pt x="1147" y="124"/>
                  </a:lnTo>
                  <a:lnTo>
                    <a:pt x="1147" y="128"/>
                  </a:lnTo>
                  <a:lnTo>
                    <a:pt x="1148" y="131"/>
                  </a:lnTo>
                  <a:lnTo>
                    <a:pt x="1149" y="135"/>
                  </a:lnTo>
                  <a:lnTo>
                    <a:pt x="1152" y="138"/>
                  </a:lnTo>
                  <a:lnTo>
                    <a:pt x="1155" y="140"/>
                  </a:lnTo>
                  <a:lnTo>
                    <a:pt x="1160" y="143"/>
                  </a:lnTo>
                  <a:lnTo>
                    <a:pt x="1164" y="144"/>
                  </a:lnTo>
                  <a:lnTo>
                    <a:pt x="1170" y="145"/>
                  </a:lnTo>
                  <a:lnTo>
                    <a:pt x="1176" y="145"/>
                  </a:lnTo>
                  <a:lnTo>
                    <a:pt x="1182" y="145"/>
                  </a:lnTo>
                  <a:lnTo>
                    <a:pt x="1187" y="144"/>
                  </a:lnTo>
                  <a:lnTo>
                    <a:pt x="1192" y="143"/>
                  </a:lnTo>
                  <a:lnTo>
                    <a:pt x="1196" y="140"/>
                  </a:lnTo>
                  <a:lnTo>
                    <a:pt x="1199" y="138"/>
                  </a:lnTo>
                  <a:lnTo>
                    <a:pt x="1201" y="136"/>
                  </a:lnTo>
                  <a:lnTo>
                    <a:pt x="1202" y="135"/>
                  </a:lnTo>
                  <a:lnTo>
                    <a:pt x="1203" y="132"/>
                  </a:lnTo>
                  <a:lnTo>
                    <a:pt x="1205" y="130"/>
                  </a:lnTo>
                  <a:lnTo>
                    <a:pt x="1206" y="128"/>
                  </a:lnTo>
                  <a:lnTo>
                    <a:pt x="1206" y="124"/>
                  </a:lnTo>
                  <a:lnTo>
                    <a:pt x="1206" y="122"/>
                  </a:lnTo>
                  <a:close/>
                  <a:moveTo>
                    <a:pt x="1403" y="162"/>
                  </a:moveTo>
                  <a:lnTo>
                    <a:pt x="1380" y="162"/>
                  </a:lnTo>
                  <a:lnTo>
                    <a:pt x="1316" y="74"/>
                  </a:lnTo>
                  <a:lnTo>
                    <a:pt x="1313" y="75"/>
                  </a:lnTo>
                  <a:lnTo>
                    <a:pt x="1309" y="75"/>
                  </a:lnTo>
                  <a:lnTo>
                    <a:pt x="1306" y="76"/>
                  </a:lnTo>
                  <a:lnTo>
                    <a:pt x="1304" y="77"/>
                  </a:lnTo>
                  <a:lnTo>
                    <a:pt x="1301" y="79"/>
                  </a:lnTo>
                  <a:lnTo>
                    <a:pt x="1299" y="82"/>
                  </a:lnTo>
                  <a:lnTo>
                    <a:pt x="1297" y="84"/>
                  </a:lnTo>
                  <a:lnTo>
                    <a:pt x="1294" y="87"/>
                  </a:lnTo>
                  <a:lnTo>
                    <a:pt x="1293" y="90"/>
                  </a:lnTo>
                  <a:lnTo>
                    <a:pt x="1292" y="93"/>
                  </a:lnTo>
                  <a:lnTo>
                    <a:pt x="1291" y="97"/>
                  </a:lnTo>
                  <a:lnTo>
                    <a:pt x="1291" y="101"/>
                  </a:lnTo>
                  <a:lnTo>
                    <a:pt x="1290" y="105"/>
                  </a:lnTo>
                  <a:lnTo>
                    <a:pt x="1290" y="109"/>
                  </a:lnTo>
                  <a:lnTo>
                    <a:pt x="1289" y="114"/>
                  </a:lnTo>
                  <a:lnTo>
                    <a:pt x="1289" y="119"/>
                  </a:lnTo>
                  <a:lnTo>
                    <a:pt x="1289" y="121"/>
                  </a:lnTo>
                  <a:lnTo>
                    <a:pt x="1289" y="124"/>
                  </a:lnTo>
                  <a:lnTo>
                    <a:pt x="1289" y="128"/>
                  </a:lnTo>
                  <a:lnTo>
                    <a:pt x="1289" y="131"/>
                  </a:lnTo>
                  <a:lnTo>
                    <a:pt x="1289" y="135"/>
                  </a:lnTo>
                  <a:lnTo>
                    <a:pt x="1289" y="137"/>
                  </a:lnTo>
                  <a:lnTo>
                    <a:pt x="1289" y="139"/>
                  </a:lnTo>
                  <a:lnTo>
                    <a:pt x="1289" y="142"/>
                  </a:lnTo>
                  <a:lnTo>
                    <a:pt x="1290" y="143"/>
                  </a:lnTo>
                  <a:lnTo>
                    <a:pt x="1290" y="144"/>
                  </a:lnTo>
                  <a:lnTo>
                    <a:pt x="1291" y="145"/>
                  </a:lnTo>
                  <a:lnTo>
                    <a:pt x="1291" y="146"/>
                  </a:lnTo>
                  <a:lnTo>
                    <a:pt x="1292" y="146"/>
                  </a:lnTo>
                  <a:lnTo>
                    <a:pt x="1292" y="147"/>
                  </a:lnTo>
                  <a:lnTo>
                    <a:pt x="1293" y="147"/>
                  </a:lnTo>
                  <a:lnTo>
                    <a:pt x="1296" y="147"/>
                  </a:lnTo>
                  <a:lnTo>
                    <a:pt x="1298" y="147"/>
                  </a:lnTo>
                  <a:lnTo>
                    <a:pt x="1299" y="147"/>
                  </a:lnTo>
                  <a:lnTo>
                    <a:pt x="1301" y="147"/>
                  </a:lnTo>
                  <a:lnTo>
                    <a:pt x="1304" y="147"/>
                  </a:lnTo>
                  <a:lnTo>
                    <a:pt x="1306" y="147"/>
                  </a:lnTo>
                  <a:lnTo>
                    <a:pt x="1308" y="147"/>
                  </a:lnTo>
                  <a:lnTo>
                    <a:pt x="1311" y="147"/>
                  </a:lnTo>
                  <a:lnTo>
                    <a:pt x="1313" y="147"/>
                  </a:lnTo>
                  <a:lnTo>
                    <a:pt x="1315" y="148"/>
                  </a:lnTo>
                  <a:lnTo>
                    <a:pt x="1317" y="148"/>
                  </a:lnTo>
                  <a:lnTo>
                    <a:pt x="1320" y="150"/>
                  </a:lnTo>
                  <a:lnTo>
                    <a:pt x="1320" y="162"/>
                  </a:lnTo>
                  <a:lnTo>
                    <a:pt x="1317" y="163"/>
                  </a:lnTo>
                  <a:lnTo>
                    <a:pt x="1316" y="163"/>
                  </a:lnTo>
                  <a:lnTo>
                    <a:pt x="1314" y="165"/>
                  </a:lnTo>
                  <a:lnTo>
                    <a:pt x="1313" y="165"/>
                  </a:lnTo>
                  <a:lnTo>
                    <a:pt x="1311" y="165"/>
                  </a:lnTo>
                  <a:lnTo>
                    <a:pt x="1309" y="165"/>
                  </a:lnTo>
                  <a:lnTo>
                    <a:pt x="1307" y="165"/>
                  </a:lnTo>
                  <a:lnTo>
                    <a:pt x="1305" y="165"/>
                  </a:lnTo>
                  <a:lnTo>
                    <a:pt x="1304" y="165"/>
                  </a:lnTo>
                  <a:lnTo>
                    <a:pt x="1303" y="165"/>
                  </a:lnTo>
                  <a:lnTo>
                    <a:pt x="1300" y="165"/>
                  </a:lnTo>
                  <a:lnTo>
                    <a:pt x="1299" y="165"/>
                  </a:lnTo>
                  <a:lnTo>
                    <a:pt x="1297" y="165"/>
                  </a:lnTo>
                  <a:lnTo>
                    <a:pt x="1294" y="165"/>
                  </a:lnTo>
                  <a:lnTo>
                    <a:pt x="1293" y="165"/>
                  </a:lnTo>
                  <a:lnTo>
                    <a:pt x="1292" y="165"/>
                  </a:lnTo>
                  <a:lnTo>
                    <a:pt x="1290" y="165"/>
                  </a:lnTo>
                  <a:lnTo>
                    <a:pt x="1288" y="165"/>
                  </a:lnTo>
                  <a:lnTo>
                    <a:pt x="1284" y="165"/>
                  </a:lnTo>
                  <a:lnTo>
                    <a:pt x="1282" y="165"/>
                  </a:lnTo>
                  <a:lnTo>
                    <a:pt x="1281" y="165"/>
                  </a:lnTo>
                  <a:lnTo>
                    <a:pt x="1278" y="163"/>
                  </a:lnTo>
                  <a:lnTo>
                    <a:pt x="1277" y="163"/>
                  </a:lnTo>
                  <a:lnTo>
                    <a:pt x="1276" y="162"/>
                  </a:lnTo>
                  <a:lnTo>
                    <a:pt x="1275" y="160"/>
                  </a:lnTo>
                  <a:lnTo>
                    <a:pt x="1274" y="157"/>
                  </a:lnTo>
                  <a:lnTo>
                    <a:pt x="1273" y="152"/>
                  </a:lnTo>
                  <a:lnTo>
                    <a:pt x="1271" y="147"/>
                  </a:lnTo>
                  <a:lnTo>
                    <a:pt x="1270" y="142"/>
                  </a:lnTo>
                  <a:lnTo>
                    <a:pt x="1270" y="137"/>
                  </a:lnTo>
                  <a:lnTo>
                    <a:pt x="1269" y="131"/>
                  </a:lnTo>
                  <a:lnTo>
                    <a:pt x="1269" y="125"/>
                  </a:lnTo>
                  <a:lnTo>
                    <a:pt x="1269" y="116"/>
                  </a:lnTo>
                  <a:lnTo>
                    <a:pt x="1270" y="108"/>
                  </a:lnTo>
                  <a:lnTo>
                    <a:pt x="1271" y="99"/>
                  </a:lnTo>
                  <a:lnTo>
                    <a:pt x="1274" y="91"/>
                  </a:lnTo>
                  <a:lnTo>
                    <a:pt x="1276" y="84"/>
                  </a:lnTo>
                  <a:lnTo>
                    <a:pt x="1279" y="77"/>
                  </a:lnTo>
                  <a:lnTo>
                    <a:pt x="1284" y="71"/>
                  </a:lnTo>
                  <a:lnTo>
                    <a:pt x="1289" y="66"/>
                  </a:lnTo>
                  <a:lnTo>
                    <a:pt x="1296" y="61"/>
                  </a:lnTo>
                  <a:lnTo>
                    <a:pt x="1304" y="55"/>
                  </a:lnTo>
                  <a:lnTo>
                    <a:pt x="1273" y="8"/>
                  </a:lnTo>
                  <a:lnTo>
                    <a:pt x="1294" y="8"/>
                  </a:lnTo>
                  <a:lnTo>
                    <a:pt x="1345" y="82"/>
                  </a:lnTo>
                  <a:lnTo>
                    <a:pt x="1346" y="82"/>
                  </a:lnTo>
                  <a:lnTo>
                    <a:pt x="1347" y="82"/>
                  </a:lnTo>
                  <a:lnTo>
                    <a:pt x="1349" y="82"/>
                  </a:lnTo>
                  <a:lnTo>
                    <a:pt x="1350" y="82"/>
                  </a:lnTo>
                  <a:lnTo>
                    <a:pt x="1351" y="82"/>
                  </a:lnTo>
                  <a:lnTo>
                    <a:pt x="1353" y="82"/>
                  </a:lnTo>
                  <a:lnTo>
                    <a:pt x="1354" y="80"/>
                  </a:lnTo>
                  <a:lnTo>
                    <a:pt x="1357" y="80"/>
                  </a:lnTo>
                  <a:lnTo>
                    <a:pt x="1359" y="79"/>
                  </a:lnTo>
                  <a:lnTo>
                    <a:pt x="1361" y="77"/>
                  </a:lnTo>
                  <a:lnTo>
                    <a:pt x="1364" y="76"/>
                  </a:lnTo>
                  <a:lnTo>
                    <a:pt x="1366" y="74"/>
                  </a:lnTo>
                  <a:lnTo>
                    <a:pt x="1369" y="70"/>
                  </a:lnTo>
                  <a:lnTo>
                    <a:pt x="1372" y="67"/>
                  </a:lnTo>
                  <a:lnTo>
                    <a:pt x="1374" y="62"/>
                  </a:lnTo>
                  <a:lnTo>
                    <a:pt x="1375" y="57"/>
                  </a:lnTo>
                  <a:lnTo>
                    <a:pt x="1376" y="53"/>
                  </a:lnTo>
                  <a:lnTo>
                    <a:pt x="1377" y="47"/>
                  </a:lnTo>
                  <a:lnTo>
                    <a:pt x="1377" y="42"/>
                  </a:lnTo>
                  <a:lnTo>
                    <a:pt x="1377" y="40"/>
                  </a:lnTo>
                  <a:lnTo>
                    <a:pt x="1377" y="38"/>
                  </a:lnTo>
                  <a:lnTo>
                    <a:pt x="1376" y="37"/>
                  </a:lnTo>
                  <a:lnTo>
                    <a:pt x="1376" y="34"/>
                  </a:lnTo>
                  <a:lnTo>
                    <a:pt x="1376" y="32"/>
                  </a:lnTo>
                  <a:lnTo>
                    <a:pt x="1376" y="30"/>
                  </a:lnTo>
                  <a:lnTo>
                    <a:pt x="1375" y="29"/>
                  </a:lnTo>
                  <a:lnTo>
                    <a:pt x="1375" y="26"/>
                  </a:lnTo>
                  <a:lnTo>
                    <a:pt x="1370" y="23"/>
                  </a:lnTo>
                  <a:lnTo>
                    <a:pt x="1351" y="23"/>
                  </a:lnTo>
                  <a:lnTo>
                    <a:pt x="1351" y="6"/>
                  </a:lnTo>
                  <a:lnTo>
                    <a:pt x="1352" y="4"/>
                  </a:lnTo>
                  <a:lnTo>
                    <a:pt x="1353" y="4"/>
                  </a:lnTo>
                  <a:lnTo>
                    <a:pt x="1354" y="4"/>
                  </a:lnTo>
                  <a:lnTo>
                    <a:pt x="1356" y="4"/>
                  </a:lnTo>
                  <a:lnTo>
                    <a:pt x="1357" y="3"/>
                  </a:lnTo>
                  <a:lnTo>
                    <a:pt x="1359" y="3"/>
                  </a:lnTo>
                  <a:lnTo>
                    <a:pt x="1360" y="3"/>
                  </a:lnTo>
                  <a:lnTo>
                    <a:pt x="1361" y="3"/>
                  </a:lnTo>
                  <a:lnTo>
                    <a:pt x="1362" y="3"/>
                  </a:lnTo>
                  <a:lnTo>
                    <a:pt x="1364" y="3"/>
                  </a:lnTo>
                  <a:lnTo>
                    <a:pt x="1365" y="3"/>
                  </a:lnTo>
                  <a:lnTo>
                    <a:pt x="1366" y="3"/>
                  </a:lnTo>
                  <a:lnTo>
                    <a:pt x="1367" y="3"/>
                  </a:lnTo>
                  <a:lnTo>
                    <a:pt x="1372" y="3"/>
                  </a:lnTo>
                  <a:lnTo>
                    <a:pt x="1376" y="3"/>
                  </a:lnTo>
                  <a:lnTo>
                    <a:pt x="1380" y="3"/>
                  </a:lnTo>
                  <a:lnTo>
                    <a:pt x="1382" y="4"/>
                  </a:lnTo>
                  <a:lnTo>
                    <a:pt x="1384" y="4"/>
                  </a:lnTo>
                  <a:lnTo>
                    <a:pt x="1387" y="6"/>
                  </a:lnTo>
                  <a:lnTo>
                    <a:pt x="1389" y="7"/>
                  </a:lnTo>
                  <a:lnTo>
                    <a:pt x="1390" y="9"/>
                  </a:lnTo>
                  <a:lnTo>
                    <a:pt x="1392" y="13"/>
                  </a:lnTo>
                  <a:lnTo>
                    <a:pt x="1392" y="15"/>
                  </a:lnTo>
                  <a:lnTo>
                    <a:pt x="1394" y="18"/>
                  </a:lnTo>
                  <a:lnTo>
                    <a:pt x="1395" y="22"/>
                  </a:lnTo>
                  <a:lnTo>
                    <a:pt x="1395" y="24"/>
                  </a:lnTo>
                  <a:lnTo>
                    <a:pt x="1396" y="27"/>
                  </a:lnTo>
                  <a:lnTo>
                    <a:pt x="1396" y="31"/>
                  </a:lnTo>
                  <a:lnTo>
                    <a:pt x="1396" y="34"/>
                  </a:lnTo>
                  <a:lnTo>
                    <a:pt x="1396" y="39"/>
                  </a:lnTo>
                  <a:lnTo>
                    <a:pt x="1396" y="48"/>
                  </a:lnTo>
                  <a:lnTo>
                    <a:pt x="1395" y="57"/>
                  </a:lnTo>
                  <a:lnTo>
                    <a:pt x="1392" y="67"/>
                  </a:lnTo>
                  <a:lnTo>
                    <a:pt x="1389" y="76"/>
                  </a:lnTo>
                  <a:lnTo>
                    <a:pt x="1387" y="80"/>
                  </a:lnTo>
                  <a:lnTo>
                    <a:pt x="1383" y="84"/>
                  </a:lnTo>
                  <a:lnTo>
                    <a:pt x="1380" y="87"/>
                  </a:lnTo>
                  <a:lnTo>
                    <a:pt x="1376" y="90"/>
                  </a:lnTo>
                  <a:lnTo>
                    <a:pt x="1372" y="93"/>
                  </a:lnTo>
                  <a:lnTo>
                    <a:pt x="1367" y="95"/>
                  </a:lnTo>
                  <a:lnTo>
                    <a:pt x="1361" y="97"/>
                  </a:lnTo>
                  <a:lnTo>
                    <a:pt x="1357" y="99"/>
                  </a:lnTo>
                  <a:lnTo>
                    <a:pt x="1403" y="162"/>
                  </a:lnTo>
                  <a:close/>
                </a:path>
              </a:pathLst>
            </a:custGeom>
            <a:solidFill>
              <a:schemeClr val="tx2"/>
            </a:solidFill>
            <a:ln w="9525">
              <a:noFill/>
              <a:round/>
              <a:headEnd/>
              <a:tailEnd/>
            </a:ln>
          </p:spPr>
          <p:txBody>
            <a:bodyPr/>
            <a:lstStyle/>
            <a:p>
              <a:endParaRPr lang="he-IL"/>
            </a:p>
          </p:txBody>
        </p:sp>
        <p:sp>
          <p:nvSpPr>
            <p:cNvPr id="235559" name="Freeform 39"/>
            <p:cNvSpPr>
              <a:spLocks/>
            </p:cNvSpPr>
            <p:nvPr/>
          </p:nvSpPr>
          <p:spPr bwMode="auto">
            <a:xfrm>
              <a:off x="1211" y="2248"/>
              <a:ext cx="95" cy="143"/>
            </a:xfrm>
            <a:custGeom>
              <a:avLst/>
              <a:gdLst>
                <a:gd name="T0" fmla="*/ 53 w 115"/>
                <a:gd name="T1" fmla="*/ 0 h 159"/>
                <a:gd name="T2" fmla="*/ 53 w 115"/>
                <a:gd name="T3" fmla="*/ 0 h 159"/>
                <a:gd name="T4" fmla="*/ 53 w 115"/>
                <a:gd name="T5" fmla="*/ 3 h 159"/>
                <a:gd name="T6" fmla="*/ 53 w 115"/>
                <a:gd name="T7" fmla="*/ 4 h 159"/>
                <a:gd name="T8" fmla="*/ 53 w 115"/>
                <a:gd name="T9" fmla="*/ 4 h 159"/>
                <a:gd name="T10" fmla="*/ 53 w 115"/>
                <a:gd name="T11" fmla="*/ 6 h 159"/>
                <a:gd name="T12" fmla="*/ 53 w 115"/>
                <a:gd name="T13" fmla="*/ 6 h 159"/>
                <a:gd name="T14" fmla="*/ 53 w 115"/>
                <a:gd name="T15" fmla="*/ 9 h 159"/>
                <a:gd name="T16" fmla="*/ 53 w 115"/>
                <a:gd name="T17" fmla="*/ 10 h 159"/>
                <a:gd name="T18" fmla="*/ 53 w 115"/>
                <a:gd name="T19" fmla="*/ 12 h 159"/>
                <a:gd name="T20" fmla="*/ 53 w 115"/>
                <a:gd name="T21" fmla="*/ 13 h 159"/>
                <a:gd name="T22" fmla="*/ 39 w 115"/>
                <a:gd name="T23" fmla="*/ 13 h 159"/>
                <a:gd name="T24" fmla="*/ 39 w 115"/>
                <a:gd name="T25" fmla="*/ 104 h 159"/>
                <a:gd name="T26" fmla="*/ 30 w 115"/>
                <a:gd name="T27" fmla="*/ 104 h 159"/>
                <a:gd name="T28" fmla="*/ 30 w 115"/>
                <a:gd name="T29" fmla="*/ 13 h 159"/>
                <a:gd name="T30" fmla="*/ 2 w 115"/>
                <a:gd name="T31" fmla="*/ 13 h 159"/>
                <a:gd name="T32" fmla="*/ 2 w 115"/>
                <a:gd name="T33" fmla="*/ 13 h 159"/>
                <a:gd name="T34" fmla="*/ 0 w 115"/>
                <a:gd name="T35" fmla="*/ 12 h 159"/>
                <a:gd name="T36" fmla="*/ 0 w 115"/>
                <a:gd name="T37" fmla="*/ 10 h 159"/>
                <a:gd name="T38" fmla="*/ 0 w 115"/>
                <a:gd name="T39" fmla="*/ 9 h 159"/>
                <a:gd name="T40" fmla="*/ 0 w 115"/>
                <a:gd name="T41" fmla="*/ 6 h 159"/>
                <a:gd name="T42" fmla="*/ 0 w 115"/>
                <a:gd name="T43" fmla="*/ 6 h 159"/>
                <a:gd name="T44" fmla="*/ 0 w 115"/>
                <a:gd name="T45" fmla="*/ 4 h 159"/>
                <a:gd name="T46" fmla="*/ 0 w 115"/>
                <a:gd name="T47" fmla="*/ 4 h 159"/>
                <a:gd name="T48" fmla="*/ 0 w 115"/>
                <a:gd name="T49" fmla="*/ 3 h 159"/>
                <a:gd name="T50" fmla="*/ 2 w 115"/>
                <a:gd name="T51" fmla="*/ 0 h 159"/>
                <a:gd name="T52" fmla="*/ 53 w 115"/>
                <a:gd name="T53" fmla="*/ 0 h 1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5" h="159">
                  <a:moveTo>
                    <a:pt x="115" y="0"/>
                  </a:moveTo>
                  <a:lnTo>
                    <a:pt x="115" y="0"/>
                  </a:lnTo>
                  <a:lnTo>
                    <a:pt x="115" y="3"/>
                  </a:lnTo>
                  <a:lnTo>
                    <a:pt x="115" y="5"/>
                  </a:lnTo>
                  <a:lnTo>
                    <a:pt x="115" y="7"/>
                  </a:lnTo>
                  <a:lnTo>
                    <a:pt x="115" y="10"/>
                  </a:lnTo>
                  <a:lnTo>
                    <a:pt x="115" y="13"/>
                  </a:lnTo>
                  <a:lnTo>
                    <a:pt x="115" y="15"/>
                  </a:lnTo>
                  <a:lnTo>
                    <a:pt x="115" y="18"/>
                  </a:lnTo>
                  <a:lnTo>
                    <a:pt x="113" y="20"/>
                  </a:lnTo>
                  <a:lnTo>
                    <a:pt x="83" y="20"/>
                  </a:lnTo>
                  <a:lnTo>
                    <a:pt x="83" y="159"/>
                  </a:lnTo>
                  <a:lnTo>
                    <a:pt x="64" y="159"/>
                  </a:lnTo>
                  <a:lnTo>
                    <a:pt x="64" y="20"/>
                  </a:lnTo>
                  <a:lnTo>
                    <a:pt x="2" y="20"/>
                  </a:lnTo>
                  <a:lnTo>
                    <a:pt x="0" y="18"/>
                  </a:lnTo>
                  <a:lnTo>
                    <a:pt x="0" y="15"/>
                  </a:lnTo>
                  <a:lnTo>
                    <a:pt x="0" y="13"/>
                  </a:lnTo>
                  <a:lnTo>
                    <a:pt x="0" y="10"/>
                  </a:lnTo>
                  <a:lnTo>
                    <a:pt x="0" y="7"/>
                  </a:lnTo>
                  <a:lnTo>
                    <a:pt x="0" y="5"/>
                  </a:lnTo>
                  <a:lnTo>
                    <a:pt x="0" y="3"/>
                  </a:lnTo>
                  <a:lnTo>
                    <a:pt x="2" y="0"/>
                  </a:lnTo>
                  <a:lnTo>
                    <a:pt x="115" y="0"/>
                  </a:lnTo>
                </a:path>
              </a:pathLst>
            </a:custGeom>
            <a:solidFill>
              <a:schemeClr val="tx2"/>
            </a:solidFill>
            <a:ln w="0">
              <a:solidFill>
                <a:srgbClr val="000000"/>
              </a:solidFill>
              <a:prstDash val="solid"/>
              <a:round/>
              <a:headEnd/>
              <a:tailEnd/>
            </a:ln>
          </p:spPr>
          <p:txBody>
            <a:bodyPr/>
            <a:lstStyle/>
            <a:p>
              <a:endParaRPr lang="he-IL"/>
            </a:p>
          </p:txBody>
        </p:sp>
        <p:sp>
          <p:nvSpPr>
            <p:cNvPr id="235560" name="Freeform 40"/>
            <p:cNvSpPr>
              <a:spLocks/>
            </p:cNvSpPr>
            <p:nvPr/>
          </p:nvSpPr>
          <p:spPr bwMode="auto">
            <a:xfrm>
              <a:off x="1325" y="2248"/>
              <a:ext cx="49" cy="63"/>
            </a:xfrm>
            <a:custGeom>
              <a:avLst/>
              <a:gdLst>
                <a:gd name="T0" fmla="*/ 31 w 57"/>
                <a:gd name="T1" fmla="*/ 40 h 72"/>
                <a:gd name="T2" fmla="*/ 31 w 57"/>
                <a:gd name="T3" fmla="*/ 40 h 72"/>
                <a:gd name="T4" fmla="*/ 31 w 57"/>
                <a:gd name="T5" fmla="*/ 40 h 72"/>
                <a:gd name="T6" fmla="*/ 31 w 57"/>
                <a:gd name="T7" fmla="*/ 40 h 72"/>
                <a:gd name="T8" fmla="*/ 31 w 57"/>
                <a:gd name="T9" fmla="*/ 40 h 72"/>
                <a:gd name="T10" fmla="*/ 31 w 57"/>
                <a:gd name="T11" fmla="*/ 41 h 72"/>
                <a:gd name="T12" fmla="*/ 31 w 57"/>
                <a:gd name="T13" fmla="*/ 41 h 72"/>
                <a:gd name="T14" fmla="*/ 31 w 57"/>
                <a:gd name="T15" fmla="*/ 42 h 72"/>
                <a:gd name="T16" fmla="*/ 30 w 57"/>
                <a:gd name="T17" fmla="*/ 42 h 72"/>
                <a:gd name="T18" fmla="*/ 30 w 57"/>
                <a:gd name="T19" fmla="*/ 42 h 72"/>
                <a:gd name="T20" fmla="*/ 29 w 57"/>
                <a:gd name="T21" fmla="*/ 42 h 72"/>
                <a:gd name="T22" fmla="*/ 22 w 57"/>
                <a:gd name="T23" fmla="*/ 42 h 72"/>
                <a:gd name="T24" fmla="*/ 21 w 57"/>
                <a:gd name="T25" fmla="*/ 40 h 72"/>
                <a:gd name="T26" fmla="*/ 21 w 57"/>
                <a:gd name="T27" fmla="*/ 13 h 72"/>
                <a:gd name="T28" fmla="*/ 21 w 57"/>
                <a:gd name="T29" fmla="*/ 12 h 72"/>
                <a:gd name="T30" fmla="*/ 2 w 57"/>
                <a:gd name="T31" fmla="*/ 12 h 72"/>
                <a:gd name="T32" fmla="*/ 0 w 57"/>
                <a:gd name="T33" fmla="*/ 11 h 72"/>
                <a:gd name="T34" fmla="*/ 0 w 57"/>
                <a:gd name="T35" fmla="*/ 0 h 72"/>
                <a:gd name="T36" fmla="*/ 27 w 57"/>
                <a:gd name="T37" fmla="*/ 0 h 72"/>
                <a:gd name="T38" fmla="*/ 27 w 57"/>
                <a:gd name="T39" fmla="*/ 0 h 72"/>
                <a:gd name="T40" fmla="*/ 28 w 57"/>
                <a:gd name="T41" fmla="*/ 1 h 72"/>
                <a:gd name="T42" fmla="*/ 29 w 57"/>
                <a:gd name="T43" fmla="*/ 1 h 72"/>
                <a:gd name="T44" fmla="*/ 29 w 57"/>
                <a:gd name="T45" fmla="*/ 3 h 72"/>
                <a:gd name="T46" fmla="*/ 29 w 57"/>
                <a:gd name="T47" fmla="*/ 4 h 72"/>
                <a:gd name="T48" fmla="*/ 29 w 57"/>
                <a:gd name="T49" fmla="*/ 4 h 72"/>
                <a:gd name="T50" fmla="*/ 30 w 57"/>
                <a:gd name="T51" fmla="*/ 4 h 72"/>
                <a:gd name="T52" fmla="*/ 30 w 57"/>
                <a:gd name="T53" fmla="*/ 4 h 72"/>
                <a:gd name="T54" fmla="*/ 31 w 57"/>
                <a:gd name="T55" fmla="*/ 6 h 72"/>
                <a:gd name="T56" fmla="*/ 31 w 57"/>
                <a:gd name="T57" fmla="*/ 7 h 72"/>
                <a:gd name="T58" fmla="*/ 31 w 57"/>
                <a:gd name="T59" fmla="*/ 4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 h="72">
                  <a:moveTo>
                    <a:pt x="57" y="68"/>
                  </a:moveTo>
                  <a:lnTo>
                    <a:pt x="57" y="68"/>
                  </a:lnTo>
                  <a:lnTo>
                    <a:pt x="57" y="69"/>
                  </a:lnTo>
                  <a:lnTo>
                    <a:pt x="57" y="71"/>
                  </a:lnTo>
                  <a:lnTo>
                    <a:pt x="57" y="72"/>
                  </a:lnTo>
                  <a:lnTo>
                    <a:pt x="56" y="72"/>
                  </a:lnTo>
                  <a:lnTo>
                    <a:pt x="55" y="72"/>
                  </a:lnTo>
                  <a:lnTo>
                    <a:pt x="41" y="72"/>
                  </a:lnTo>
                  <a:lnTo>
                    <a:pt x="39" y="69"/>
                  </a:lnTo>
                  <a:lnTo>
                    <a:pt x="39" y="22"/>
                  </a:lnTo>
                  <a:lnTo>
                    <a:pt x="37" y="20"/>
                  </a:lnTo>
                  <a:lnTo>
                    <a:pt x="2" y="20"/>
                  </a:lnTo>
                  <a:lnTo>
                    <a:pt x="0" y="18"/>
                  </a:lnTo>
                  <a:lnTo>
                    <a:pt x="0" y="0"/>
                  </a:lnTo>
                  <a:lnTo>
                    <a:pt x="49" y="0"/>
                  </a:lnTo>
                  <a:lnTo>
                    <a:pt x="50" y="1"/>
                  </a:lnTo>
                  <a:lnTo>
                    <a:pt x="53" y="1"/>
                  </a:lnTo>
                  <a:lnTo>
                    <a:pt x="54" y="3"/>
                  </a:lnTo>
                  <a:lnTo>
                    <a:pt x="55" y="5"/>
                  </a:lnTo>
                  <a:lnTo>
                    <a:pt x="56" y="6"/>
                  </a:lnTo>
                  <a:lnTo>
                    <a:pt x="56" y="7"/>
                  </a:lnTo>
                  <a:lnTo>
                    <a:pt x="57" y="10"/>
                  </a:lnTo>
                  <a:lnTo>
                    <a:pt x="57" y="11"/>
                  </a:lnTo>
                  <a:lnTo>
                    <a:pt x="57" y="68"/>
                  </a:lnTo>
                </a:path>
              </a:pathLst>
            </a:custGeom>
            <a:solidFill>
              <a:schemeClr val="tx2"/>
            </a:solidFill>
            <a:ln w="0">
              <a:solidFill>
                <a:srgbClr val="000000"/>
              </a:solidFill>
              <a:prstDash val="solid"/>
              <a:round/>
              <a:headEnd/>
              <a:tailEnd/>
            </a:ln>
          </p:spPr>
          <p:txBody>
            <a:bodyPr/>
            <a:lstStyle/>
            <a:p>
              <a:endParaRPr lang="he-IL"/>
            </a:p>
          </p:txBody>
        </p:sp>
        <p:sp>
          <p:nvSpPr>
            <p:cNvPr id="235561" name="Freeform 41"/>
            <p:cNvSpPr>
              <a:spLocks/>
            </p:cNvSpPr>
            <p:nvPr/>
          </p:nvSpPr>
          <p:spPr bwMode="auto">
            <a:xfrm>
              <a:off x="1399" y="2244"/>
              <a:ext cx="103" cy="149"/>
            </a:xfrm>
            <a:custGeom>
              <a:avLst/>
              <a:gdLst>
                <a:gd name="T0" fmla="*/ 56 w 125"/>
                <a:gd name="T1" fmla="*/ 106 h 163"/>
                <a:gd name="T2" fmla="*/ 56 w 125"/>
                <a:gd name="T3" fmla="*/ 111 h 163"/>
                <a:gd name="T4" fmla="*/ 54 w 125"/>
                <a:gd name="T5" fmla="*/ 112 h 163"/>
                <a:gd name="T6" fmla="*/ 33 w 125"/>
                <a:gd name="T7" fmla="*/ 112 h 163"/>
                <a:gd name="T8" fmla="*/ 33 w 125"/>
                <a:gd name="T9" fmla="*/ 112 h 163"/>
                <a:gd name="T10" fmla="*/ 33 w 125"/>
                <a:gd name="T11" fmla="*/ 111 h 163"/>
                <a:gd name="T12" fmla="*/ 33 w 125"/>
                <a:gd name="T13" fmla="*/ 102 h 163"/>
                <a:gd name="T14" fmla="*/ 48 w 125"/>
                <a:gd name="T15" fmla="*/ 101 h 163"/>
                <a:gd name="T16" fmla="*/ 49 w 125"/>
                <a:gd name="T17" fmla="*/ 27 h 163"/>
                <a:gd name="T18" fmla="*/ 49 w 125"/>
                <a:gd name="T19" fmla="*/ 23 h 163"/>
                <a:gd name="T20" fmla="*/ 47 w 125"/>
                <a:gd name="T21" fmla="*/ 19 h 163"/>
                <a:gd name="T22" fmla="*/ 44 w 125"/>
                <a:gd name="T23" fmla="*/ 16 h 163"/>
                <a:gd name="T24" fmla="*/ 42 w 125"/>
                <a:gd name="T25" fmla="*/ 14 h 163"/>
                <a:gd name="T26" fmla="*/ 38 w 125"/>
                <a:gd name="T27" fmla="*/ 13 h 163"/>
                <a:gd name="T28" fmla="*/ 33 w 125"/>
                <a:gd name="T29" fmla="*/ 15 h 163"/>
                <a:gd name="T30" fmla="*/ 28 w 125"/>
                <a:gd name="T31" fmla="*/ 18 h 163"/>
                <a:gd name="T32" fmla="*/ 22 w 125"/>
                <a:gd name="T33" fmla="*/ 28 h 163"/>
                <a:gd name="T34" fmla="*/ 21 w 125"/>
                <a:gd name="T35" fmla="*/ 37 h 163"/>
                <a:gd name="T36" fmla="*/ 20 w 125"/>
                <a:gd name="T37" fmla="*/ 112 h 163"/>
                <a:gd name="T38" fmla="*/ 17 w 125"/>
                <a:gd name="T39" fmla="*/ 112 h 163"/>
                <a:gd name="T40" fmla="*/ 14 w 125"/>
                <a:gd name="T41" fmla="*/ 113 h 163"/>
                <a:gd name="T42" fmla="*/ 12 w 125"/>
                <a:gd name="T43" fmla="*/ 112 h 163"/>
                <a:gd name="T44" fmla="*/ 11 w 125"/>
                <a:gd name="T45" fmla="*/ 17 h 163"/>
                <a:gd name="T46" fmla="*/ 9 w 125"/>
                <a:gd name="T47" fmla="*/ 16 h 163"/>
                <a:gd name="T48" fmla="*/ 7 w 125"/>
                <a:gd name="T49" fmla="*/ 16 h 163"/>
                <a:gd name="T50" fmla="*/ 6 w 125"/>
                <a:gd name="T51" fmla="*/ 16 h 163"/>
                <a:gd name="T52" fmla="*/ 2 w 125"/>
                <a:gd name="T53" fmla="*/ 16 h 163"/>
                <a:gd name="T54" fmla="*/ 2 w 125"/>
                <a:gd name="T55" fmla="*/ 16 h 163"/>
                <a:gd name="T56" fmla="*/ 0 w 125"/>
                <a:gd name="T57" fmla="*/ 14 h 163"/>
                <a:gd name="T58" fmla="*/ 0 w 125"/>
                <a:gd name="T59" fmla="*/ 13 h 163"/>
                <a:gd name="T60" fmla="*/ 0 w 125"/>
                <a:gd name="T61" fmla="*/ 6 h 163"/>
                <a:gd name="T62" fmla="*/ 0 w 125"/>
                <a:gd name="T63" fmla="*/ 5 h 163"/>
                <a:gd name="T64" fmla="*/ 0 w 125"/>
                <a:gd name="T65" fmla="*/ 5 h 163"/>
                <a:gd name="T66" fmla="*/ 0 w 125"/>
                <a:gd name="T67" fmla="*/ 4 h 163"/>
                <a:gd name="T68" fmla="*/ 2 w 125"/>
                <a:gd name="T69" fmla="*/ 3 h 163"/>
                <a:gd name="T70" fmla="*/ 2 w 125"/>
                <a:gd name="T71" fmla="*/ 3 h 163"/>
                <a:gd name="T72" fmla="*/ 4 w 125"/>
                <a:gd name="T73" fmla="*/ 3 h 163"/>
                <a:gd name="T74" fmla="*/ 7 w 125"/>
                <a:gd name="T75" fmla="*/ 2 h 163"/>
                <a:gd name="T76" fmla="*/ 10 w 125"/>
                <a:gd name="T77" fmla="*/ 2 h 163"/>
                <a:gd name="T78" fmla="*/ 12 w 125"/>
                <a:gd name="T79" fmla="*/ 2 h 163"/>
                <a:gd name="T80" fmla="*/ 14 w 125"/>
                <a:gd name="T81" fmla="*/ 3 h 163"/>
                <a:gd name="T82" fmla="*/ 17 w 125"/>
                <a:gd name="T83" fmla="*/ 5 h 163"/>
                <a:gd name="T84" fmla="*/ 17 w 125"/>
                <a:gd name="T85" fmla="*/ 5 h 163"/>
                <a:gd name="T86" fmla="*/ 20 w 125"/>
                <a:gd name="T87" fmla="*/ 12 h 163"/>
                <a:gd name="T88" fmla="*/ 20 w 125"/>
                <a:gd name="T89" fmla="*/ 16 h 163"/>
                <a:gd name="T90" fmla="*/ 20 w 125"/>
                <a:gd name="T91" fmla="*/ 19 h 163"/>
                <a:gd name="T92" fmla="*/ 22 w 125"/>
                <a:gd name="T93" fmla="*/ 13 h 163"/>
                <a:gd name="T94" fmla="*/ 27 w 125"/>
                <a:gd name="T95" fmla="*/ 5 h 163"/>
                <a:gd name="T96" fmla="*/ 34 w 125"/>
                <a:gd name="T97" fmla="*/ 1 h 163"/>
                <a:gd name="T98" fmla="*/ 40 w 125"/>
                <a:gd name="T99" fmla="*/ 0 h 163"/>
                <a:gd name="T100" fmla="*/ 47 w 125"/>
                <a:gd name="T101" fmla="*/ 3 h 163"/>
                <a:gd name="T102" fmla="*/ 51 w 125"/>
                <a:gd name="T103" fmla="*/ 5 h 163"/>
                <a:gd name="T104" fmla="*/ 54 w 125"/>
                <a:gd name="T105" fmla="*/ 11 h 163"/>
                <a:gd name="T106" fmla="*/ 56 w 125"/>
                <a:gd name="T107" fmla="*/ 15 h 163"/>
                <a:gd name="T108" fmla="*/ 56 w 125"/>
                <a:gd name="T109" fmla="*/ 17 h 163"/>
                <a:gd name="T110" fmla="*/ 58 w 125"/>
                <a:gd name="T111" fmla="*/ 22 h 1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5" h="163">
                  <a:moveTo>
                    <a:pt x="125" y="150"/>
                  </a:moveTo>
                  <a:lnTo>
                    <a:pt x="125" y="150"/>
                  </a:lnTo>
                  <a:lnTo>
                    <a:pt x="123" y="152"/>
                  </a:lnTo>
                  <a:lnTo>
                    <a:pt x="123" y="153"/>
                  </a:lnTo>
                  <a:lnTo>
                    <a:pt x="122" y="155"/>
                  </a:lnTo>
                  <a:lnTo>
                    <a:pt x="121" y="158"/>
                  </a:lnTo>
                  <a:lnTo>
                    <a:pt x="120" y="159"/>
                  </a:lnTo>
                  <a:lnTo>
                    <a:pt x="118" y="161"/>
                  </a:lnTo>
                  <a:lnTo>
                    <a:pt x="117" y="162"/>
                  </a:lnTo>
                  <a:lnTo>
                    <a:pt x="114" y="162"/>
                  </a:lnTo>
                  <a:lnTo>
                    <a:pt x="72" y="162"/>
                  </a:lnTo>
                  <a:lnTo>
                    <a:pt x="70" y="162"/>
                  </a:lnTo>
                  <a:lnTo>
                    <a:pt x="70" y="161"/>
                  </a:lnTo>
                  <a:lnTo>
                    <a:pt x="70" y="159"/>
                  </a:lnTo>
                  <a:lnTo>
                    <a:pt x="70" y="157"/>
                  </a:lnTo>
                  <a:lnTo>
                    <a:pt x="70" y="154"/>
                  </a:lnTo>
                  <a:lnTo>
                    <a:pt x="70" y="151"/>
                  </a:lnTo>
                  <a:lnTo>
                    <a:pt x="70" y="148"/>
                  </a:lnTo>
                  <a:lnTo>
                    <a:pt x="70" y="146"/>
                  </a:lnTo>
                  <a:lnTo>
                    <a:pt x="73" y="144"/>
                  </a:lnTo>
                  <a:lnTo>
                    <a:pt x="103" y="144"/>
                  </a:lnTo>
                  <a:lnTo>
                    <a:pt x="105" y="140"/>
                  </a:lnTo>
                  <a:lnTo>
                    <a:pt x="105" y="39"/>
                  </a:lnTo>
                  <a:lnTo>
                    <a:pt x="105" y="37"/>
                  </a:lnTo>
                  <a:lnTo>
                    <a:pt x="105" y="34"/>
                  </a:lnTo>
                  <a:lnTo>
                    <a:pt x="104" y="32"/>
                  </a:lnTo>
                  <a:lnTo>
                    <a:pt x="103" y="30"/>
                  </a:lnTo>
                  <a:lnTo>
                    <a:pt x="102" y="27"/>
                  </a:lnTo>
                  <a:lnTo>
                    <a:pt x="100" y="26"/>
                  </a:lnTo>
                  <a:lnTo>
                    <a:pt x="98" y="24"/>
                  </a:lnTo>
                  <a:lnTo>
                    <a:pt x="97" y="23"/>
                  </a:lnTo>
                  <a:lnTo>
                    <a:pt x="95" y="21"/>
                  </a:lnTo>
                  <a:lnTo>
                    <a:pt x="91" y="19"/>
                  </a:lnTo>
                  <a:lnTo>
                    <a:pt x="88" y="18"/>
                  </a:lnTo>
                  <a:lnTo>
                    <a:pt x="83" y="18"/>
                  </a:lnTo>
                  <a:lnTo>
                    <a:pt x="78" y="18"/>
                  </a:lnTo>
                  <a:lnTo>
                    <a:pt x="74" y="19"/>
                  </a:lnTo>
                  <a:lnTo>
                    <a:pt x="70" y="21"/>
                  </a:lnTo>
                  <a:lnTo>
                    <a:pt x="68" y="23"/>
                  </a:lnTo>
                  <a:lnTo>
                    <a:pt x="61" y="26"/>
                  </a:lnTo>
                  <a:lnTo>
                    <a:pt x="57" y="30"/>
                  </a:lnTo>
                  <a:lnTo>
                    <a:pt x="52" y="36"/>
                  </a:lnTo>
                  <a:lnTo>
                    <a:pt x="49" y="40"/>
                  </a:lnTo>
                  <a:lnTo>
                    <a:pt x="46" y="47"/>
                  </a:lnTo>
                  <a:lnTo>
                    <a:pt x="44" y="54"/>
                  </a:lnTo>
                  <a:lnTo>
                    <a:pt x="43" y="61"/>
                  </a:lnTo>
                  <a:lnTo>
                    <a:pt x="42" y="69"/>
                  </a:lnTo>
                  <a:lnTo>
                    <a:pt x="42" y="162"/>
                  </a:lnTo>
                  <a:lnTo>
                    <a:pt x="40" y="162"/>
                  </a:lnTo>
                  <a:lnTo>
                    <a:pt x="38" y="162"/>
                  </a:lnTo>
                  <a:lnTo>
                    <a:pt x="36" y="163"/>
                  </a:lnTo>
                  <a:lnTo>
                    <a:pt x="32" y="163"/>
                  </a:lnTo>
                  <a:lnTo>
                    <a:pt x="30" y="163"/>
                  </a:lnTo>
                  <a:lnTo>
                    <a:pt x="28" y="162"/>
                  </a:lnTo>
                  <a:lnTo>
                    <a:pt x="25" y="162"/>
                  </a:lnTo>
                  <a:lnTo>
                    <a:pt x="23" y="162"/>
                  </a:lnTo>
                  <a:lnTo>
                    <a:pt x="23" y="25"/>
                  </a:lnTo>
                  <a:lnTo>
                    <a:pt x="22" y="24"/>
                  </a:lnTo>
                  <a:lnTo>
                    <a:pt x="21" y="24"/>
                  </a:lnTo>
                  <a:lnTo>
                    <a:pt x="19" y="24"/>
                  </a:lnTo>
                  <a:lnTo>
                    <a:pt x="17" y="24"/>
                  </a:lnTo>
                  <a:lnTo>
                    <a:pt x="16" y="23"/>
                  </a:lnTo>
                  <a:lnTo>
                    <a:pt x="15" y="23"/>
                  </a:lnTo>
                  <a:lnTo>
                    <a:pt x="13" y="23"/>
                  </a:lnTo>
                  <a:lnTo>
                    <a:pt x="12" y="23"/>
                  </a:lnTo>
                  <a:lnTo>
                    <a:pt x="8" y="23"/>
                  </a:lnTo>
                  <a:lnTo>
                    <a:pt x="6" y="23"/>
                  </a:lnTo>
                  <a:lnTo>
                    <a:pt x="4" y="23"/>
                  </a:lnTo>
                  <a:lnTo>
                    <a:pt x="2" y="23"/>
                  </a:lnTo>
                  <a:lnTo>
                    <a:pt x="1" y="22"/>
                  </a:lnTo>
                  <a:lnTo>
                    <a:pt x="1" y="21"/>
                  </a:lnTo>
                  <a:lnTo>
                    <a:pt x="0" y="19"/>
                  </a:lnTo>
                  <a:lnTo>
                    <a:pt x="0" y="18"/>
                  </a:lnTo>
                  <a:lnTo>
                    <a:pt x="0" y="17"/>
                  </a:lnTo>
                  <a:lnTo>
                    <a:pt x="0" y="15"/>
                  </a:lnTo>
                  <a:lnTo>
                    <a:pt x="0" y="13"/>
                  </a:lnTo>
                  <a:lnTo>
                    <a:pt x="0" y="10"/>
                  </a:lnTo>
                  <a:lnTo>
                    <a:pt x="0" y="9"/>
                  </a:lnTo>
                  <a:lnTo>
                    <a:pt x="0" y="8"/>
                  </a:lnTo>
                  <a:lnTo>
                    <a:pt x="0" y="7"/>
                  </a:lnTo>
                  <a:lnTo>
                    <a:pt x="0" y="6"/>
                  </a:lnTo>
                  <a:lnTo>
                    <a:pt x="0" y="4"/>
                  </a:lnTo>
                  <a:lnTo>
                    <a:pt x="1" y="3"/>
                  </a:lnTo>
                  <a:lnTo>
                    <a:pt x="2" y="3"/>
                  </a:lnTo>
                  <a:lnTo>
                    <a:pt x="4" y="3"/>
                  </a:lnTo>
                  <a:lnTo>
                    <a:pt x="5" y="3"/>
                  </a:lnTo>
                  <a:lnTo>
                    <a:pt x="6" y="3"/>
                  </a:lnTo>
                  <a:lnTo>
                    <a:pt x="7" y="3"/>
                  </a:lnTo>
                  <a:lnTo>
                    <a:pt x="9" y="3"/>
                  </a:lnTo>
                  <a:lnTo>
                    <a:pt x="13" y="3"/>
                  </a:lnTo>
                  <a:lnTo>
                    <a:pt x="16" y="2"/>
                  </a:lnTo>
                  <a:lnTo>
                    <a:pt x="19" y="2"/>
                  </a:lnTo>
                  <a:lnTo>
                    <a:pt x="21" y="2"/>
                  </a:lnTo>
                  <a:lnTo>
                    <a:pt x="22" y="2"/>
                  </a:lnTo>
                  <a:lnTo>
                    <a:pt x="23" y="2"/>
                  </a:lnTo>
                  <a:lnTo>
                    <a:pt x="25" y="2"/>
                  </a:lnTo>
                  <a:lnTo>
                    <a:pt x="28" y="2"/>
                  </a:lnTo>
                  <a:lnTo>
                    <a:pt x="30" y="2"/>
                  </a:lnTo>
                  <a:lnTo>
                    <a:pt x="32" y="3"/>
                  </a:lnTo>
                  <a:lnTo>
                    <a:pt x="35" y="4"/>
                  </a:lnTo>
                  <a:lnTo>
                    <a:pt x="36" y="6"/>
                  </a:lnTo>
                  <a:lnTo>
                    <a:pt x="38" y="8"/>
                  </a:lnTo>
                  <a:lnTo>
                    <a:pt x="39" y="9"/>
                  </a:lnTo>
                  <a:lnTo>
                    <a:pt x="40" y="11"/>
                  </a:lnTo>
                  <a:lnTo>
                    <a:pt x="40" y="14"/>
                  </a:lnTo>
                  <a:lnTo>
                    <a:pt x="42" y="16"/>
                  </a:lnTo>
                  <a:lnTo>
                    <a:pt x="42" y="19"/>
                  </a:lnTo>
                  <a:lnTo>
                    <a:pt x="42" y="23"/>
                  </a:lnTo>
                  <a:lnTo>
                    <a:pt x="42" y="25"/>
                  </a:lnTo>
                  <a:lnTo>
                    <a:pt x="42" y="26"/>
                  </a:lnTo>
                  <a:lnTo>
                    <a:pt x="42" y="27"/>
                  </a:lnTo>
                  <a:lnTo>
                    <a:pt x="45" y="23"/>
                  </a:lnTo>
                  <a:lnTo>
                    <a:pt x="49" y="17"/>
                  </a:lnTo>
                  <a:lnTo>
                    <a:pt x="53" y="13"/>
                  </a:lnTo>
                  <a:lnTo>
                    <a:pt x="58" y="9"/>
                  </a:lnTo>
                  <a:lnTo>
                    <a:pt x="62" y="6"/>
                  </a:lnTo>
                  <a:lnTo>
                    <a:pt x="68" y="3"/>
                  </a:lnTo>
                  <a:lnTo>
                    <a:pt x="74" y="1"/>
                  </a:lnTo>
                  <a:lnTo>
                    <a:pt x="80" y="0"/>
                  </a:lnTo>
                  <a:lnTo>
                    <a:pt x="87" y="0"/>
                  </a:lnTo>
                  <a:lnTo>
                    <a:pt x="92" y="1"/>
                  </a:lnTo>
                  <a:lnTo>
                    <a:pt x="97" y="2"/>
                  </a:lnTo>
                  <a:lnTo>
                    <a:pt x="102" y="3"/>
                  </a:lnTo>
                  <a:lnTo>
                    <a:pt x="106" y="4"/>
                  </a:lnTo>
                  <a:lnTo>
                    <a:pt x="111" y="7"/>
                  </a:lnTo>
                  <a:lnTo>
                    <a:pt x="114" y="10"/>
                  </a:lnTo>
                  <a:lnTo>
                    <a:pt x="118" y="15"/>
                  </a:lnTo>
                  <a:lnTo>
                    <a:pt x="119" y="17"/>
                  </a:lnTo>
                  <a:lnTo>
                    <a:pt x="120" y="18"/>
                  </a:lnTo>
                  <a:lnTo>
                    <a:pt x="121" y="21"/>
                  </a:lnTo>
                  <a:lnTo>
                    <a:pt x="121" y="23"/>
                  </a:lnTo>
                  <a:lnTo>
                    <a:pt x="122" y="25"/>
                  </a:lnTo>
                  <a:lnTo>
                    <a:pt x="123" y="26"/>
                  </a:lnTo>
                  <a:lnTo>
                    <a:pt x="123" y="29"/>
                  </a:lnTo>
                  <a:lnTo>
                    <a:pt x="125" y="31"/>
                  </a:lnTo>
                  <a:lnTo>
                    <a:pt x="125" y="150"/>
                  </a:lnTo>
                </a:path>
              </a:pathLst>
            </a:custGeom>
            <a:solidFill>
              <a:schemeClr val="tx2"/>
            </a:solidFill>
            <a:ln w="0">
              <a:solidFill>
                <a:srgbClr val="000000"/>
              </a:solidFill>
              <a:prstDash val="solid"/>
              <a:round/>
              <a:headEnd/>
              <a:tailEnd/>
            </a:ln>
          </p:spPr>
          <p:txBody>
            <a:bodyPr/>
            <a:lstStyle/>
            <a:p>
              <a:endParaRPr lang="he-IL"/>
            </a:p>
          </p:txBody>
        </p:sp>
        <p:sp>
          <p:nvSpPr>
            <p:cNvPr id="235562" name="Freeform 42"/>
            <p:cNvSpPr>
              <a:spLocks/>
            </p:cNvSpPr>
            <p:nvPr/>
          </p:nvSpPr>
          <p:spPr bwMode="auto">
            <a:xfrm>
              <a:off x="1529" y="2248"/>
              <a:ext cx="111" cy="143"/>
            </a:xfrm>
            <a:custGeom>
              <a:avLst/>
              <a:gdLst>
                <a:gd name="T0" fmla="*/ 53 w 135"/>
                <a:gd name="T1" fmla="*/ 104 h 159"/>
                <a:gd name="T2" fmla="*/ 53 w 135"/>
                <a:gd name="T3" fmla="*/ 18 h 159"/>
                <a:gd name="T4" fmla="*/ 52 w 135"/>
                <a:gd name="T5" fmla="*/ 16 h 159"/>
                <a:gd name="T6" fmla="*/ 51 w 135"/>
                <a:gd name="T7" fmla="*/ 14 h 159"/>
                <a:gd name="T8" fmla="*/ 51 w 135"/>
                <a:gd name="T9" fmla="*/ 13 h 159"/>
                <a:gd name="T10" fmla="*/ 50 w 135"/>
                <a:gd name="T11" fmla="*/ 13 h 159"/>
                <a:gd name="T12" fmla="*/ 21 w 135"/>
                <a:gd name="T13" fmla="*/ 13 h 159"/>
                <a:gd name="T14" fmla="*/ 21 w 135"/>
                <a:gd name="T15" fmla="*/ 91 h 159"/>
                <a:gd name="T16" fmla="*/ 21 w 135"/>
                <a:gd name="T17" fmla="*/ 94 h 159"/>
                <a:gd name="T18" fmla="*/ 20 w 135"/>
                <a:gd name="T19" fmla="*/ 97 h 159"/>
                <a:gd name="T20" fmla="*/ 20 w 135"/>
                <a:gd name="T21" fmla="*/ 98 h 159"/>
                <a:gd name="T22" fmla="*/ 18 w 135"/>
                <a:gd name="T23" fmla="*/ 100 h 159"/>
                <a:gd name="T24" fmla="*/ 17 w 135"/>
                <a:gd name="T25" fmla="*/ 101 h 159"/>
                <a:gd name="T26" fmla="*/ 17 w 135"/>
                <a:gd name="T27" fmla="*/ 103 h 159"/>
                <a:gd name="T28" fmla="*/ 14 w 135"/>
                <a:gd name="T29" fmla="*/ 104 h 159"/>
                <a:gd name="T30" fmla="*/ 12 w 135"/>
                <a:gd name="T31" fmla="*/ 104 h 159"/>
                <a:gd name="T32" fmla="*/ 10 w 135"/>
                <a:gd name="T33" fmla="*/ 104 h 159"/>
                <a:gd name="T34" fmla="*/ 7 w 135"/>
                <a:gd name="T35" fmla="*/ 104 h 159"/>
                <a:gd name="T36" fmla="*/ 6 w 135"/>
                <a:gd name="T37" fmla="*/ 104 h 159"/>
                <a:gd name="T38" fmla="*/ 4 w 135"/>
                <a:gd name="T39" fmla="*/ 104 h 159"/>
                <a:gd name="T40" fmla="*/ 2 w 135"/>
                <a:gd name="T41" fmla="*/ 104 h 159"/>
                <a:gd name="T42" fmla="*/ 1 w 135"/>
                <a:gd name="T43" fmla="*/ 104 h 159"/>
                <a:gd name="T44" fmla="*/ 0 w 135"/>
                <a:gd name="T45" fmla="*/ 93 h 159"/>
                <a:gd name="T46" fmla="*/ 11 w 135"/>
                <a:gd name="T47" fmla="*/ 13 h 159"/>
                <a:gd name="T48" fmla="*/ 1 w 135"/>
                <a:gd name="T49" fmla="*/ 4 h 159"/>
                <a:gd name="T50" fmla="*/ 1 w 135"/>
                <a:gd name="T51" fmla="*/ 4 h 159"/>
                <a:gd name="T52" fmla="*/ 2 w 135"/>
                <a:gd name="T53" fmla="*/ 3 h 159"/>
                <a:gd name="T54" fmla="*/ 2 w 135"/>
                <a:gd name="T55" fmla="*/ 1 h 159"/>
                <a:gd name="T56" fmla="*/ 2 w 135"/>
                <a:gd name="T57" fmla="*/ 0 h 159"/>
                <a:gd name="T58" fmla="*/ 2 w 135"/>
                <a:gd name="T59" fmla="*/ 0 h 159"/>
                <a:gd name="T60" fmla="*/ 49 w 135"/>
                <a:gd name="T61" fmla="*/ 0 h 159"/>
                <a:gd name="T62" fmla="*/ 51 w 135"/>
                <a:gd name="T63" fmla="*/ 0 h 159"/>
                <a:gd name="T64" fmla="*/ 56 w 135"/>
                <a:gd name="T65" fmla="*/ 1 h 159"/>
                <a:gd name="T66" fmla="*/ 58 w 135"/>
                <a:gd name="T67" fmla="*/ 3 h 159"/>
                <a:gd name="T68" fmla="*/ 61 w 135"/>
                <a:gd name="T69" fmla="*/ 4 h 159"/>
                <a:gd name="T70" fmla="*/ 62 w 135"/>
                <a:gd name="T71" fmla="*/ 10 h 1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5" h="159">
                  <a:moveTo>
                    <a:pt x="135" y="159"/>
                  </a:moveTo>
                  <a:lnTo>
                    <a:pt x="115" y="159"/>
                  </a:lnTo>
                  <a:lnTo>
                    <a:pt x="115" y="27"/>
                  </a:lnTo>
                  <a:lnTo>
                    <a:pt x="115" y="26"/>
                  </a:lnTo>
                  <a:lnTo>
                    <a:pt x="114" y="24"/>
                  </a:lnTo>
                  <a:lnTo>
                    <a:pt x="114" y="23"/>
                  </a:lnTo>
                  <a:lnTo>
                    <a:pt x="113" y="22"/>
                  </a:lnTo>
                  <a:lnTo>
                    <a:pt x="112" y="21"/>
                  </a:lnTo>
                  <a:lnTo>
                    <a:pt x="110" y="21"/>
                  </a:lnTo>
                  <a:lnTo>
                    <a:pt x="109" y="20"/>
                  </a:lnTo>
                  <a:lnTo>
                    <a:pt x="44" y="20"/>
                  </a:lnTo>
                  <a:lnTo>
                    <a:pt x="44" y="139"/>
                  </a:lnTo>
                  <a:lnTo>
                    <a:pt x="44" y="141"/>
                  </a:lnTo>
                  <a:lnTo>
                    <a:pt x="44" y="143"/>
                  </a:lnTo>
                  <a:lnTo>
                    <a:pt x="42" y="145"/>
                  </a:lnTo>
                  <a:lnTo>
                    <a:pt x="42" y="148"/>
                  </a:lnTo>
                  <a:lnTo>
                    <a:pt x="42" y="149"/>
                  </a:lnTo>
                  <a:lnTo>
                    <a:pt x="41" y="150"/>
                  </a:lnTo>
                  <a:lnTo>
                    <a:pt x="40" y="152"/>
                  </a:lnTo>
                  <a:lnTo>
                    <a:pt x="39" y="154"/>
                  </a:lnTo>
                  <a:lnTo>
                    <a:pt x="38" y="156"/>
                  </a:lnTo>
                  <a:lnTo>
                    <a:pt x="36" y="157"/>
                  </a:lnTo>
                  <a:lnTo>
                    <a:pt x="33" y="158"/>
                  </a:lnTo>
                  <a:lnTo>
                    <a:pt x="30" y="159"/>
                  </a:lnTo>
                  <a:lnTo>
                    <a:pt x="27" y="159"/>
                  </a:lnTo>
                  <a:lnTo>
                    <a:pt x="24" y="159"/>
                  </a:lnTo>
                  <a:lnTo>
                    <a:pt x="21" y="159"/>
                  </a:lnTo>
                  <a:lnTo>
                    <a:pt x="16" y="159"/>
                  </a:lnTo>
                  <a:lnTo>
                    <a:pt x="14" y="159"/>
                  </a:lnTo>
                  <a:lnTo>
                    <a:pt x="13" y="159"/>
                  </a:lnTo>
                  <a:lnTo>
                    <a:pt x="10" y="159"/>
                  </a:lnTo>
                  <a:lnTo>
                    <a:pt x="8" y="159"/>
                  </a:lnTo>
                  <a:lnTo>
                    <a:pt x="6" y="159"/>
                  </a:lnTo>
                  <a:lnTo>
                    <a:pt x="3" y="159"/>
                  </a:lnTo>
                  <a:lnTo>
                    <a:pt x="1" y="159"/>
                  </a:lnTo>
                  <a:lnTo>
                    <a:pt x="0" y="159"/>
                  </a:lnTo>
                  <a:lnTo>
                    <a:pt x="0" y="141"/>
                  </a:lnTo>
                  <a:lnTo>
                    <a:pt x="24" y="141"/>
                  </a:lnTo>
                  <a:lnTo>
                    <a:pt x="24" y="20"/>
                  </a:lnTo>
                  <a:lnTo>
                    <a:pt x="1" y="20"/>
                  </a:lnTo>
                  <a:lnTo>
                    <a:pt x="1" y="4"/>
                  </a:lnTo>
                  <a:lnTo>
                    <a:pt x="2" y="3"/>
                  </a:lnTo>
                  <a:lnTo>
                    <a:pt x="2" y="1"/>
                  </a:lnTo>
                  <a:lnTo>
                    <a:pt x="3" y="1"/>
                  </a:lnTo>
                  <a:lnTo>
                    <a:pt x="3" y="0"/>
                  </a:lnTo>
                  <a:lnTo>
                    <a:pt x="4" y="0"/>
                  </a:lnTo>
                  <a:lnTo>
                    <a:pt x="102" y="0"/>
                  </a:lnTo>
                  <a:lnTo>
                    <a:pt x="108" y="0"/>
                  </a:lnTo>
                  <a:lnTo>
                    <a:pt x="113" y="0"/>
                  </a:lnTo>
                  <a:lnTo>
                    <a:pt x="119" y="1"/>
                  </a:lnTo>
                  <a:lnTo>
                    <a:pt x="123" y="1"/>
                  </a:lnTo>
                  <a:lnTo>
                    <a:pt x="127" y="3"/>
                  </a:lnTo>
                  <a:lnTo>
                    <a:pt x="130" y="5"/>
                  </a:lnTo>
                  <a:lnTo>
                    <a:pt x="132" y="7"/>
                  </a:lnTo>
                  <a:lnTo>
                    <a:pt x="134" y="11"/>
                  </a:lnTo>
                  <a:lnTo>
                    <a:pt x="135" y="15"/>
                  </a:lnTo>
                  <a:lnTo>
                    <a:pt x="135" y="159"/>
                  </a:lnTo>
                </a:path>
              </a:pathLst>
            </a:custGeom>
            <a:solidFill>
              <a:schemeClr val="tx2"/>
            </a:solidFill>
            <a:ln w="0">
              <a:solidFill>
                <a:srgbClr val="000000"/>
              </a:solidFill>
              <a:prstDash val="solid"/>
              <a:round/>
              <a:headEnd/>
              <a:tailEnd/>
            </a:ln>
          </p:spPr>
          <p:txBody>
            <a:bodyPr/>
            <a:lstStyle/>
            <a:p>
              <a:endParaRPr lang="he-IL"/>
            </a:p>
          </p:txBody>
        </p:sp>
        <p:sp>
          <p:nvSpPr>
            <p:cNvPr id="235563" name="Freeform 43"/>
            <p:cNvSpPr>
              <a:spLocks/>
            </p:cNvSpPr>
            <p:nvPr/>
          </p:nvSpPr>
          <p:spPr bwMode="auto">
            <a:xfrm>
              <a:off x="1730" y="2248"/>
              <a:ext cx="112" cy="143"/>
            </a:xfrm>
            <a:custGeom>
              <a:avLst/>
              <a:gdLst>
                <a:gd name="T0" fmla="*/ 55 w 135"/>
                <a:gd name="T1" fmla="*/ 104 h 159"/>
                <a:gd name="T2" fmla="*/ 55 w 135"/>
                <a:gd name="T3" fmla="*/ 18 h 159"/>
                <a:gd name="T4" fmla="*/ 55 w 135"/>
                <a:gd name="T5" fmla="*/ 16 h 159"/>
                <a:gd name="T6" fmla="*/ 55 w 135"/>
                <a:gd name="T7" fmla="*/ 14 h 159"/>
                <a:gd name="T8" fmla="*/ 54 w 135"/>
                <a:gd name="T9" fmla="*/ 13 h 159"/>
                <a:gd name="T10" fmla="*/ 51 w 135"/>
                <a:gd name="T11" fmla="*/ 13 h 159"/>
                <a:gd name="T12" fmla="*/ 22 w 135"/>
                <a:gd name="T13" fmla="*/ 13 h 159"/>
                <a:gd name="T14" fmla="*/ 22 w 135"/>
                <a:gd name="T15" fmla="*/ 91 h 159"/>
                <a:gd name="T16" fmla="*/ 22 w 135"/>
                <a:gd name="T17" fmla="*/ 94 h 159"/>
                <a:gd name="T18" fmla="*/ 22 w 135"/>
                <a:gd name="T19" fmla="*/ 97 h 159"/>
                <a:gd name="T20" fmla="*/ 22 w 135"/>
                <a:gd name="T21" fmla="*/ 98 h 159"/>
                <a:gd name="T22" fmla="*/ 19 w 135"/>
                <a:gd name="T23" fmla="*/ 100 h 159"/>
                <a:gd name="T24" fmla="*/ 18 w 135"/>
                <a:gd name="T25" fmla="*/ 101 h 159"/>
                <a:gd name="T26" fmla="*/ 17 w 135"/>
                <a:gd name="T27" fmla="*/ 103 h 159"/>
                <a:gd name="T28" fmla="*/ 15 w 135"/>
                <a:gd name="T29" fmla="*/ 104 h 159"/>
                <a:gd name="T30" fmla="*/ 12 w 135"/>
                <a:gd name="T31" fmla="*/ 104 h 159"/>
                <a:gd name="T32" fmla="*/ 10 w 135"/>
                <a:gd name="T33" fmla="*/ 104 h 159"/>
                <a:gd name="T34" fmla="*/ 7 w 135"/>
                <a:gd name="T35" fmla="*/ 104 h 159"/>
                <a:gd name="T36" fmla="*/ 7 w 135"/>
                <a:gd name="T37" fmla="*/ 104 h 159"/>
                <a:gd name="T38" fmla="*/ 4 w 135"/>
                <a:gd name="T39" fmla="*/ 104 h 159"/>
                <a:gd name="T40" fmla="*/ 2 w 135"/>
                <a:gd name="T41" fmla="*/ 104 h 159"/>
                <a:gd name="T42" fmla="*/ 2 w 135"/>
                <a:gd name="T43" fmla="*/ 104 h 159"/>
                <a:gd name="T44" fmla="*/ 0 w 135"/>
                <a:gd name="T45" fmla="*/ 93 h 159"/>
                <a:gd name="T46" fmla="*/ 12 w 135"/>
                <a:gd name="T47" fmla="*/ 13 h 159"/>
                <a:gd name="T48" fmla="*/ 2 w 135"/>
                <a:gd name="T49" fmla="*/ 4 h 159"/>
                <a:gd name="T50" fmla="*/ 2 w 135"/>
                <a:gd name="T51" fmla="*/ 4 h 159"/>
                <a:gd name="T52" fmla="*/ 2 w 135"/>
                <a:gd name="T53" fmla="*/ 3 h 159"/>
                <a:gd name="T54" fmla="*/ 2 w 135"/>
                <a:gd name="T55" fmla="*/ 1 h 159"/>
                <a:gd name="T56" fmla="*/ 2 w 135"/>
                <a:gd name="T57" fmla="*/ 0 h 159"/>
                <a:gd name="T58" fmla="*/ 2 w 135"/>
                <a:gd name="T59" fmla="*/ 0 h 159"/>
                <a:gd name="T60" fmla="*/ 51 w 135"/>
                <a:gd name="T61" fmla="*/ 0 h 159"/>
                <a:gd name="T62" fmla="*/ 55 w 135"/>
                <a:gd name="T63" fmla="*/ 0 h 159"/>
                <a:gd name="T64" fmla="*/ 59 w 135"/>
                <a:gd name="T65" fmla="*/ 1 h 159"/>
                <a:gd name="T66" fmla="*/ 60 w 135"/>
                <a:gd name="T67" fmla="*/ 3 h 159"/>
                <a:gd name="T68" fmla="*/ 62 w 135"/>
                <a:gd name="T69" fmla="*/ 4 h 159"/>
                <a:gd name="T70" fmla="*/ 64 w 135"/>
                <a:gd name="T71" fmla="*/ 10 h 1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5" h="159">
                  <a:moveTo>
                    <a:pt x="135" y="159"/>
                  </a:moveTo>
                  <a:lnTo>
                    <a:pt x="115" y="159"/>
                  </a:lnTo>
                  <a:lnTo>
                    <a:pt x="115" y="27"/>
                  </a:lnTo>
                  <a:lnTo>
                    <a:pt x="115" y="26"/>
                  </a:lnTo>
                  <a:lnTo>
                    <a:pt x="115" y="24"/>
                  </a:lnTo>
                  <a:lnTo>
                    <a:pt x="114" y="23"/>
                  </a:lnTo>
                  <a:lnTo>
                    <a:pt x="114" y="22"/>
                  </a:lnTo>
                  <a:lnTo>
                    <a:pt x="113" y="21"/>
                  </a:lnTo>
                  <a:lnTo>
                    <a:pt x="112" y="21"/>
                  </a:lnTo>
                  <a:lnTo>
                    <a:pt x="110" y="20"/>
                  </a:lnTo>
                  <a:lnTo>
                    <a:pt x="109" y="20"/>
                  </a:lnTo>
                  <a:lnTo>
                    <a:pt x="45" y="20"/>
                  </a:lnTo>
                  <a:lnTo>
                    <a:pt x="45" y="139"/>
                  </a:lnTo>
                  <a:lnTo>
                    <a:pt x="45" y="141"/>
                  </a:lnTo>
                  <a:lnTo>
                    <a:pt x="45" y="143"/>
                  </a:lnTo>
                  <a:lnTo>
                    <a:pt x="44" y="145"/>
                  </a:lnTo>
                  <a:lnTo>
                    <a:pt x="44" y="148"/>
                  </a:lnTo>
                  <a:lnTo>
                    <a:pt x="44" y="149"/>
                  </a:lnTo>
                  <a:lnTo>
                    <a:pt x="42" y="150"/>
                  </a:lnTo>
                  <a:lnTo>
                    <a:pt x="41" y="152"/>
                  </a:lnTo>
                  <a:lnTo>
                    <a:pt x="40" y="154"/>
                  </a:lnTo>
                  <a:lnTo>
                    <a:pt x="38" y="156"/>
                  </a:lnTo>
                  <a:lnTo>
                    <a:pt x="36" y="157"/>
                  </a:lnTo>
                  <a:lnTo>
                    <a:pt x="33" y="158"/>
                  </a:lnTo>
                  <a:lnTo>
                    <a:pt x="31" y="159"/>
                  </a:lnTo>
                  <a:lnTo>
                    <a:pt x="27" y="159"/>
                  </a:lnTo>
                  <a:lnTo>
                    <a:pt x="24" y="159"/>
                  </a:lnTo>
                  <a:lnTo>
                    <a:pt x="21" y="159"/>
                  </a:lnTo>
                  <a:lnTo>
                    <a:pt x="16" y="159"/>
                  </a:lnTo>
                  <a:lnTo>
                    <a:pt x="15" y="159"/>
                  </a:lnTo>
                  <a:lnTo>
                    <a:pt x="14" y="159"/>
                  </a:lnTo>
                  <a:lnTo>
                    <a:pt x="11" y="159"/>
                  </a:lnTo>
                  <a:lnTo>
                    <a:pt x="9" y="159"/>
                  </a:lnTo>
                  <a:lnTo>
                    <a:pt x="6" y="159"/>
                  </a:lnTo>
                  <a:lnTo>
                    <a:pt x="3" y="159"/>
                  </a:lnTo>
                  <a:lnTo>
                    <a:pt x="2" y="159"/>
                  </a:lnTo>
                  <a:lnTo>
                    <a:pt x="0" y="159"/>
                  </a:lnTo>
                  <a:lnTo>
                    <a:pt x="0" y="141"/>
                  </a:lnTo>
                  <a:lnTo>
                    <a:pt x="25" y="141"/>
                  </a:lnTo>
                  <a:lnTo>
                    <a:pt x="25" y="20"/>
                  </a:lnTo>
                  <a:lnTo>
                    <a:pt x="2" y="20"/>
                  </a:lnTo>
                  <a:lnTo>
                    <a:pt x="2" y="4"/>
                  </a:lnTo>
                  <a:lnTo>
                    <a:pt x="3" y="3"/>
                  </a:lnTo>
                  <a:lnTo>
                    <a:pt x="3" y="1"/>
                  </a:lnTo>
                  <a:lnTo>
                    <a:pt x="4" y="0"/>
                  </a:lnTo>
                  <a:lnTo>
                    <a:pt x="6" y="0"/>
                  </a:lnTo>
                  <a:lnTo>
                    <a:pt x="102" y="0"/>
                  </a:lnTo>
                  <a:lnTo>
                    <a:pt x="108" y="0"/>
                  </a:lnTo>
                  <a:lnTo>
                    <a:pt x="114" y="0"/>
                  </a:lnTo>
                  <a:lnTo>
                    <a:pt x="120" y="1"/>
                  </a:lnTo>
                  <a:lnTo>
                    <a:pt x="123" y="1"/>
                  </a:lnTo>
                  <a:lnTo>
                    <a:pt x="127" y="3"/>
                  </a:lnTo>
                  <a:lnTo>
                    <a:pt x="130" y="5"/>
                  </a:lnTo>
                  <a:lnTo>
                    <a:pt x="132" y="7"/>
                  </a:lnTo>
                  <a:lnTo>
                    <a:pt x="135" y="11"/>
                  </a:lnTo>
                  <a:lnTo>
                    <a:pt x="135" y="15"/>
                  </a:lnTo>
                  <a:lnTo>
                    <a:pt x="135" y="159"/>
                  </a:lnTo>
                </a:path>
              </a:pathLst>
            </a:custGeom>
            <a:solidFill>
              <a:schemeClr val="tx2"/>
            </a:solidFill>
            <a:ln w="0">
              <a:solidFill>
                <a:srgbClr val="000000"/>
              </a:solidFill>
              <a:prstDash val="solid"/>
              <a:round/>
              <a:headEnd/>
              <a:tailEnd/>
            </a:ln>
          </p:spPr>
          <p:txBody>
            <a:bodyPr/>
            <a:lstStyle/>
            <a:p>
              <a:endParaRPr lang="he-IL"/>
            </a:p>
          </p:txBody>
        </p:sp>
        <p:sp>
          <p:nvSpPr>
            <p:cNvPr id="235564" name="Freeform 44"/>
            <p:cNvSpPr>
              <a:spLocks/>
            </p:cNvSpPr>
            <p:nvPr/>
          </p:nvSpPr>
          <p:spPr bwMode="auto">
            <a:xfrm>
              <a:off x="1868" y="2248"/>
              <a:ext cx="50" cy="143"/>
            </a:xfrm>
            <a:custGeom>
              <a:avLst/>
              <a:gdLst>
                <a:gd name="T0" fmla="*/ 31 w 59"/>
                <a:gd name="T1" fmla="*/ 103 h 159"/>
                <a:gd name="T2" fmla="*/ 31 w 59"/>
                <a:gd name="T3" fmla="*/ 104 h 159"/>
                <a:gd name="T4" fmla="*/ 21 w 59"/>
                <a:gd name="T5" fmla="*/ 104 h 159"/>
                <a:gd name="T6" fmla="*/ 20 w 59"/>
                <a:gd name="T7" fmla="*/ 103 h 159"/>
                <a:gd name="T8" fmla="*/ 20 w 59"/>
                <a:gd name="T9" fmla="*/ 15 h 159"/>
                <a:gd name="T10" fmla="*/ 20 w 59"/>
                <a:gd name="T11" fmla="*/ 15 h 159"/>
                <a:gd name="T12" fmla="*/ 20 w 59"/>
                <a:gd name="T13" fmla="*/ 14 h 159"/>
                <a:gd name="T14" fmla="*/ 19 w 59"/>
                <a:gd name="T15" fmla="*/ 13 h 159"/>
                <a:gd name="T16" fmla="*/ 19 w 59"/>
                <a:gd name="T17" fmla="*/ 13 h 159"/>
                <a:gd name="T18" fmla="*/ 19 w 59"/>
                <a:gd name="T19" fmla="*/ 13 h 159"/>
                <a:gd name="T20" fmla="*/ 1 w 59"/>
                <a:gd name="T21" fmla="*/ 13 h 159"/>
                <a:gd name="T22" fmla="*/ 1 w 59"/>
                <a:gd name="T23" fmla="*/ 13 h 159"/>
                <a:gd name="T24" fmla="*/ 1 w 59"/>
                <a:gd name="T25" fmla="*/ 12 h 159"/>
                <a:gd name="T26" fmla="*/ 1 w 59"/>
                <a:gd name="T27" fmla="*/ 10 h 159"/>
                <a:gd name="T28" fmla="*/ 0 w 59"/>
                <a:gd name="T29" fmla="*/ 9 h 159"/>
                <a:gd name="T30" fmla="*/ 0 w 59"/>
                <a:gd name="T31" fmla="*/ 7 h 159"/>
                <a:gd name="T32" fmla="*/ 0 w 59"/>
                <a:gd name="T33" fmla="*/ 7 h 159"/>
                <a:gd name="T34" fmla="*/ 0 w 59"/>
                <a:gd name="T35" fmla="*/ 6 h 159"/>
                <a:gd name="T36" fmla="*/ 0 w 59"/>
                <a:gd name="T37" fmla="*/ 4 h 159"/>
                <a:gd name="T38" fmla="*/ 0 w 59"/>
                <a:gd name="T39" fmla="*/ 4 h 159"/>
                <a:gd name="T40" fmla="*/ 0 w 59"/>
                <a:gd name="T41" fmla="*/ 4 h 159"/>
                <a:gd name="T42" fmla="*/ 0 w 59"/>
                <a:gd name="T43" fmla="*/ 4 h 159"/>
                <a:gd name="T44" fmla="*/ 0 w 59"/>
                <a:gd name="T45" fmla="*/ 4 h 159"/>
                <a:gd name="T46" fmla="*/ 1 w 59"/>
                <a:gd name="T47" fmla="*/ 4 h 159"/>
                <a:gd name="T48" fmla="*/ 1 w 59"/>
                <a:gd name="T49" fmla="*/ 1 h 159"/>
                <a:gd name="T50" fmla="*/ 1 w 59"/>
                <a:gd name="T51" fmla="*/ 0 h 159"/>
                <a:gd name="T52" fmla="*/ 25 w 59"/>
                <a:gd name="T53" fmla="*/ 0 h 159"/>
                <a:gd name="T54" fmla="*/ 25 w 59"/>
                <a:gd name="T55" fmla="*/ 0 h 159"/>
                <a:gd name="T56" fmla="*/ 26 w 59"/>
                <a:gd name="T57" fmla="*/ 1 h 159"/>
                <a:gd name="T58" fmla="*/ 27 w 59"/>
                <a:gd name="T59" fmla="*/ 3 h 159"/>
                <a:gd name="T60" fmla="*/ 28 w 59"/>
                <a:gd name="T61" fmla="*/ 4 h 159"/>
                <a:gd name="T62" fmla="*/ 29 w 59"/>
                <a:gd name="T63" fmla="*/ 4 h 159"/>
                <a:gd name="T64" fmla="*/ 29 w 59"/>
                <a:gd name="T65" fmla="*/ 4 h 159"/>
                <a:gd name="T66" fmla="*/ 29 w 59"/>
                <a:gd name="T67" fmla="*/ 4 h 159"/>
                <a:gd name="T68" fmla="*/ 31 w 59"/>
                <a:gd name="T69" fmla="*/ 6 h 159"/>
                <a:gd name="T70" fmla="*/ 31 w 59"/>
                <a:gd name="T71" fmla="*/ 8 h 159"/>
                <a:gd name="T72" fmla="*/ 31 w 59"/>
                <a:gd name="T73" fmla="*/ 10 h 159"/>
                <a:gd name="T74" fmla="*/ 31 w 59"/>
                <a:gd name="T75" fmla="*/ 103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 h="159">
                  <a:moveTo>
                    <a:pt x="59" y="157"/>
                  </a:moveTo>
                  <a:lnTo>
                    <a:pt x="58" y="159"/>
                  </a:lnTo>
                  <a:lnTo>
                    <a:pt x="40" y="159"/>
                  </a:lnTo>
                  <a:lnTo>
                    <a:pt x="39" y="157"/>
                  </a:lnTo>
                  <a:lnTo>
                    <a:pt x="39" y="23"/>
                  </a:lnTo>
                  <a:lnTo>
                    <a:pt x="39" y="22"/>
                  </a:lnTo>
                  <a:lnTo>
                    <a:pt x="38" y="21"/>
                  </a:lnTo>
                  <a:lnTo>
                    <a:pt x="37" y="21"/>
                  </a:lnTo>
                  <a:lnTo>
                    <a:pt x="36" y="20"/>
                  </a:lnTo>
                  <a:lnTo>
                    <a:pt x="1" y="20"/>
                  </a:lnTo>
                  <a:lnTo>
                    <a:pt x="1" y="18"/>
                  </a:lnTo>
                  <a:lnTo>
                    <a:pt x="1" y="15"/>
                  </a:lnTo>
                  <a:lnTo>
                    <a:pt x="0" y="13"/>
                  </a:lnTo>
                  <a:lnTo>
                    <a:pt x="0" y="11"/>
                  </a:lnTo>
                  <a:lnTo>
                    <a:pt x="0" y="10"/>
                  </a:lnTo>
                  <a:lnTo>
                    <a:pt x="0" y="8"/>
                  </a:lnTo>
                  <a:lnTo>
                    <a:pt x="0" y="7"/>
                  </a:lnTo>
                  <a:lnTo>
                    <a:pt x="0" y="6"/>
                  </a:lnTo>
                  <a:lnTo>
                    <a:pt x="0" y="5"/>
                  </a:lnTo>
                  <a:lnTo>
                    <a:pt x="1" y="4"/>
                  </a:lnTo>
                  <a:lnTo>
                    <a:pt x="1" y="1"/>
                  </a:lnTo>
                  <a:lnTo>
                    <a:pt x="1" y="0"/>
                  </a:lnTo>
                  <a:lnTo>
                    <a:pt x="47" y="0"/>
                  </a:lnTo>
                  <a:lnTo>
                    <a:pt x="51" y="1"/>
                  </a:lnTo>
                  <a:lnTo>
                    <a:pt x="53" y="3"/>
                  </a:lnTo>
                  <a:lnTo>
                    <a:pt x="54" y="4"/>
                  </a:lnTo>
                  <a:lnTo>
                    <a:pt x="55" y="5"/>
                  </a:lnTo>
                  <a:lnTo>
                    <a:pt x="56" y="7"/>
                  </a:lnTo>
                  <a:lnTo>
                    <a:pt x="58" y="10"/>
                  </a:lnTo>
                  <a:lnTo>
                    <a:pt x="59" y="12"/>
                  </a:lnTo>
                  <a:lnTo>
                    <a:pt x="59" y="14"/>
                  </a:lnTo>
                  <a:lnTo>
                    <a:pt x="59" y="157"/>
                  </a:lnTo>
                </a:path>
              </a:pathLst>
            </a:custGeom>
            <a:solidFill>
              <a:schemeClr val="tx2"/>
            </a:solidFill>
            <a:ln w="0">
              <a:solidFill>
                <a:srgbClr val="000000"/>
              </a:solidFill>
              <a:prstDash val="solid"/>
              <a:round/>
              <a:headEnd/>
              <a:tailEnd/>
            </a:ln>
          </p:spPr>
          <p:txBody>
            <a:bodyPr/>
            <a:lstStyle/>
            <a:p>
              <a:endParaRPr lang="he-IL"/>
            </a:p>
          </p:txBody>
        </p:sp>
        <p:sp>
          <p:nvSpPr>
            <p:cNvPr id="235565" name="Freeform 45"/>
            <p:cNvSpPr>
              <a:spLocks/>
            </p:cNvSpPr>
            <p:nvPr/>
          </p:nvSpPr>
          <p:spPr bwMode="auto">
            <a:xfrm>
              <a:off x="1943" y="2248"/>
              <a:ext cx="87" cy="145"/>
            </a:xfrm>
            <a:custGeom>
              <a:avLst/>
              <a:gdLst>
                <a:gd name="T0" fmla="*/ 54 w 102"/>
                <a:gd name="T1" fmla="*/ 108 h 160"/>
                <a:gd name="T2" fmla="*/ 54 w 102"/>
                <a:gd name="T3" fmla="*/ 108 h 160"/>
                <a:gd name="T4" fmla="*/ 53 w 102"/>
                <a:gd name="T5" fmla="*/ 108 h 160"/>
                <a:gd name="T6" fmla="*/ 52 w 102"/>
                <a:gd name="T7" fmla="*/ 108 h 160"/>
                <a:gd name="T8" fmla="*/ 50 w 102"/>
                <a:gd name="T9" fmla="*/ 108 h 160"/>
                <a:gd name="T10" fmla="*/ 49 w 102"/>
                <a:gd name="T11" fmla="*/ 108 h 160"/>
                <a:gd name="T12" fmla="*/ 49 w 102"/>
                <a:gd name="T13" fmla="*/ 108 h 160"/>
                <a:gd name="T14" fmla="*/ 49 w 102"/>
                <a:gd name="T15" fmla="*/ 108 h 160"/>
                <a:gd name="T16" fmla="*/ 47 w 102"/>
                <a:gd name="T17" fmla="*/ 108 h 160"/>
                <a:gd name="T18" fmla="*/ 45 w 102"/>
                <a:gd name="T19" fmla="*/ 108 h 160"/>
                <a:gd name="T20" fmla="*/ 44 w 102"/>
                <a:gd name="T21" fmla="*/ 108 h 160"/>
                <a:gd name="T22" fmla="*/ 44 w 102"/>
                <a:gd name="T23" fmla="*/ 18 h 160"/>
                <a:gd name="T24" fmla="*/ 42 w 102"/>
                <a:gd name="T25" fmla="*/ 14 h 160"/>
                <a:gd name="T26" fmla="*/ 2 w 102"/>
                <a:gd name="T27" fmla="*/ 14 h 160"/>
                <a:gd name="T28" fmla="*/ 0 w 102"/>
                <a:gd name="T29" fmla="*/ 13 h 160"/>
                <a:gd name="T30" fmla="*/ 0 w 102"/>
                <a:gd name="T31" fmla="*/ 1 h 160"/>
                <a:gd name="T32" fmla="*/ 2 w 102"/>
                <a:gd name="T33" fmla="*/ 0 h 160"/>
                <a:gd name="T34" fmla="*/ 32 w 102"/>
                <a:gd name="T35" fmla="*/ 0 h 160"/>
                <a:gd name="T36" fmla="*/ 32 w 102"/>
                <a:gd name="T37" fmla="*/ 0 h 160"/>
                <a:gd name="T38" fmla="*/ 37 w 102"/>
                <a:gd name="T39" fmla="*/ 0 h 160"/>
                <a:gd name="T40" fmla="*/ 42 w 102"/>
                <a:gd name="T41" fmla="*/ 0 h 160"/>
                <a:gd name="T42" fmla="*/ 45 w 102"/>
                <a:gd name="T43" fmla="*/ 0 h 160"/>
                <a:gd name="T44" fmla="*/ 48 w 102"/>
                <a:gd name="T45" fmla="*/ 1 h 160"/>
                <a:gd name="T46" fmla="*/ 48 w 102"/>
                <a:gd name="T47" fmla="*/ 1 h 160"/>
                <a:gd name="T48" fmla="*/ 49 w 102"/>
                <a:gd name="T49" fmla="*/ 3 h 160"/>
                <a:gd name="T50" fmla="*/ 52 w 102"/>
                <a:gd name="T51" fmla="*/ 5 h 160"/>
                <a:gd name="T52" fmla="*/ 53 w 102"/>
                <a:gd name="T53" fmla="*/ 5 h 160"/>
                <a:gd name="T54" fmla="*/ 54 w 102"/>
                <a:gd name="T55" fmla="*/ 10 h 160"/>
                <a:gd name="T56" fmla="*/ 54 w 102"/>
                <a:gd name="T57" fmla="*/ 108 h 1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2" h="160">
                  <a:moveTo>
                    <a:pt x="102" y="159"/>
                  </a:moveTo>
                  <a:lnTo>
                    <a:pt x="102" y="159"/>
                  </a:lnTo>
                  <a:lnTo>
                    <a:pt x="100" y="159"/>
                  </a:lnTo>
                  <a:lnTo>
                    <a:pt x="98" y="159"/>
                  </a:lnTo>
                  <a:lnTo>
                    <a:pt x="95" y="160"/>
                  </a:lnTo>
                  <a:lnTo>
                    <a:pt x="93" y="160"/>
                  </a:lnTo>
                  <a:lnTo>
                    <a:pt x="91" y="160"/>
                  </a:lnTo>
                  <a:lnTo>
                    <a:pt x="89" y="159"/>
                  </a:lnTo>
                  <a:lnTo>
                    <a:pt x="85" y="159"/>
                  </a:lnTo>
                  <a:lnTo>
                    <a:pt x="83" y="159"/>
                  </a:lnTo>
                  <a:lnTo>
                    <a:pt x="83" y="26"/>
                  </a:lnTo>
                  <a:lnTo>
                    <a:pt x="79" y="20"/>
                  </a:lnTo>
                  <a:lnTo>
                    <a:pt x="2" y="20"/>
                  </a:lnTo>
                  <a:lnTo>
                    <a:pt x="0" y="18"/>
                  </a:lnTo>
                  <a:lnTo>
                    <a:pt x="0" y="1"/>
                  </a:lnTo>
                  <a:lnTo>
                    <a:pt x="2" y="0"/>
                  </a:lnTo>
                  <a:lnTo>
                    <a:pt x="60" y="0"/>
                  </a:lnTo>
                  <a:lnTo>
                    <a:pt x="69" y="0"/>
                  </a:lnTo>
                  <a:lnTo>
                    <a:pt x="78" y="0"/>
                  </a:lnTo>
                  <a:lnTo>
                    <a:pt x="85" y="0"/>
                  </a:lnTo>
                  <a:lnTo>
                    <a:pt x="90" y="1"/>
                  </a:lnTo>
                  <a:lnTo>
                    <a:pt x="94" y="3"/>
                  </a:lnTo>
                  <a:lnTo>
                    <a:pt x="98" y="5"/>
                  </a:lnTo>
                  <a:lnTo>
                    <a:pt x="100" y="8"/>
                  </a:lnTo>
                  <a:lnTo>
                    <a:pt x="102" y="14"/>
                  </a:lnTo>
                  <a:lnTo>
                    <a:pt x="102" y="159"/>
                  </a:lnTo>
                </a:path>
              </a:pathLst>
            </a:custGeom>
            <a:solidFill>
              <a:schemeClr val="tx2"/>
            </a:solidFill>
            <a:ln w="0">
              <a:solidFill>
                <a:srgbClr val="000000"/>
              </a:solidFill>
              <a:prstDash val="solid"/>
              <a:round/>
              <a:headEnd/>
              <a:tailEnd/>
            </a:ln>
          </p:spPr>
          <p:txBody>
            <a:bodyPr/>
            <a:lstStyle/>
            <a:p>
              <a:endParaRPr lang="he-IL"/>
            </a:p>
          </p:txBody>
        </p:sp>
        <p:sp>
          <p:nvSpPr>
            <p:cNvPr id="235566" name="Freeform 46"/>
            <p:cNvSpPr>
              <a:spLocks/>
            </p:cNvSpPr>
            <p:nvPr/>
          </p:nvSpPr>
          <p:spPr bwMode="auto">
            <a:xfrm>
              <a:off x="2056" y="2248"/>
              <a:ext cx="50" cy="143"/>
            </a:xfrm>
            <a:custGeom>
              <a:avLst/>
              <a:gdLst>
                <a:gd name="T0" fmla="*/ 29 w 60"/>
                <a:gd name="T1" fmla="*/ 103 h 159"/>
                <a:gd name="T2" fmla="*/ 28 w 60"/>
                <a:gd name="T3" fmla="*/ 104 h 159"/>
                <a:gd name="T4" fmla="*/ 19 w 60"/>
                <a:gd name="T5" fmla="*/ 104 h 159"/>
                <a:gd name="T6" fmla="*/ 19 w 60"/>
                <a:gd name="T7" fmla="*/ 103 h 159"/>
                <a:gd name="T8" fmla="*/ 19 w 60"/>
                <a:gd name="T9" fmla="*/ 15 h 159"/>
                <a:gd name="T10" fmla="*/ 19 w 60"/>
                <a:gd name="T11" fmla="*/ 15 h 159"/>
                <a:gd name="T12" fmla="*/ 19 w 60"/>
                <a:gd name="T13" fmla="*/ 14 h 159"/>
                <a:gd name="T14" fmla="*/ 19 w 60"/>
                <a:gd name="T15" fmla="*/ 13 h 159"/>
                <a:gd name="T16" fmla="*/ 18 w 60"/>
                <a:gd name="T17" fmla="*/ 13 h 159"/>
                <a:gd name="T18" fmla="*/ 17 w 60"/>
                <a:gd name="T19" fmla="*/ 13 h 159"/>
                <a:gd name="T20" fmla="*/ 2 w 60"/>
                <a:gd name="T21" fmla="*/ 13 h 159"/>
                <a:gd name="T22" fmla="*/ 2 w 60"/>
                <a:gd name="T23" fmla="*/ 13 h 159"/>
                <a:gd name="T24" fmla="*/ 1 w 60"/>
                <a:gd name="T25" fmla="*/ 12 h 159"/>
                <a:gd name="T26" fmla="*/ 1 w 60"/>
                <a:gd name="T27" fmla="*/ 10 h 159"/>
                <a:gd name="T28" fmla="*/ 0 w 60"/>
                <a:gd name="T29" fmla="*/ 9 h 159"/>
                <a:gd name="T30" fmla="*/ 0 w 60"/>
                <a:gd name="T31" fmla="*/ 7 h 159"/>
                <a:gd name="T32" fmla="*/ 0 w 60"/>
                <a:gd name="T33" fmla="*/ 7 h 159"/>
                <a:gd name="T34" fmla="*/ 0 w 60"/>
                <a:gd name="T35" fmla="*/ 6 h 159"/>
                <a:gd name="T36" fmla="*/ 0 w 60"/>
                <a:gd name="T37" fmla="*/ 4 h 159"/>
                <a:gd name="T38" fmla="*/ 0 w 60"/>
                <a:gd name="T39" fmla="*/ 4 h 159"/>
                <a:gd name="T40" fmla="*/ 0 w 60"/>
                <a:gd name="T41" fmla="*/ 4 h 159"/>
                <a:gd name="T42" fmla="*/ 0 w 60"/>
                <a:gd name="T43" fmla="*/ 4 h 159"/>
                <a:gd name="T44" fmla="*/ 0 w 60"/>
                <a:gd name="T45" fmla="*/ 4 h 159"/>
                <a:gd name="T46" fmla="*/ 1 w 60"/>
                <a:gd name="T47" fmla="*/ 4 h 159"/>
                <a:gd name="T48" fmla="*/ 1 w 60"/>
                <a:gd name="T49" fmla="*/ 1 h 159"/>
                <a:gd name="T50" fmla="*/ 2 w 60"/>
                <a:gd name="T51" fmla="*/ 0 h 159"/>
                <a:gd name="T52" fmla="*/ 23 w 60"/>
                <a:gd name="T53" fmla="*/ 0 h 159"/>
                <a:gd name="T54" fmla="*/ 23 w 60"/>
                <a:gd name="T55" fmla="*/ 0 h 159"/>
                <a:gd name="T56" fmla="*/ 24 w 60"/>
                <a:gd name="T57" fmla="*/ 1 h 159"/>
                <a:gd name="T58" fmla="*/ 26 w 60"/>
                <a:gd name="T59" fmla="*/ 3 h 159"/>
                <a:gd name="T60" fmla="*/ 27 w 60"/>
                <a:gd name="T61" fmla="*/ 4 h 159"/>
                <a:gd name="T62" fmla="*/ 28 w 60"/>
                <a:gd name="T63" fmla="*/ 4 h 159"/>
                <a:gd name="T64" fmla="*/ 28 w 60"/>
                <a:gd name="T65" fmla="*/ 4 h 159"/>
                <a:gd name="T66" fmla="*/ 28 w 60"/>
                <a:gd name="T67" fmla="*/ 4 h 159"/>
                <a:gd name="T68" fmla="*/ 28 w 60"/>
                <a:gd name="T69" fmla="*/ 6 h 159"/>
                <a:gd name="T70" fmla="*/ 29 w 60"/>
                <a:gd name="T71" fmla="*/ 8 h 159"/>
                <a:gd name="T72" fmla="*/ 29 w 60"/>
                <a:gd name="T73" fmla="*/ 10 h 159"/>
                <a:gd name="T74" fmla="*/ 29 w 60"/>
                <a:gd name="T75" fmla="*/ 103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159">
                  <a:moveTo>
                    <a:pt x="60" y="157"/>
                  </a:moveTo>
                  <a:lnTo>
                    <a:pt x="57" y="159"/>
                  </a:lnTo>
                  <a:lnTo>
                    <a:pt x="40" y="159"/>
                  </a:lnTo>
                  <a:lnTo>
                    <a:pt x="40" y="157"/>
                  </a:lnTo>
                  <a:lnTo>
                    <a:pt x="40" y="23"/>
                  </a:lnTo>
                  <a:lnTo>
                    <a:pt x="40" y="22"/>
                  </a:lnTo>
                  <a:lnTo>
                    <a:pt x="39" y="21"/>
                  </a:lnTo>
                  <a:lnTo>
                    <a:pt x="37" y="21"/>
                  </a:lnTo>
                  <a:lnTo>
                    <a:pt x="35" y="20"/>
                  </a:lnTo>
                  <a:lnTo>
                    <a:pt x="2" y="20"/>
                  </a:lnTo>
                  <a:lnTo>
                    <a:pt x="1" y="18"/>
                  </a:lnTo>
                  <a:lnTo>
                    <a:pt x="1" y="15"/>
                  </a:lnTo>
                  <a:lnTo>
                    <a:pt x="0" y="13"/>
                  </a:lnTo>
                  <a:lnTo>
                    <a:pt x="0" y="11"/>
                  </a:lnTo>
                  <a:lnTo>
                    <a:pt x="0" y="10"/>
                  </a:lnTo>
                  <a:lnTo>
                    <a:pt x="0" y="8"/>
                  </a:lnTo>
                  <a:lnTo>
                    <a:pt x="0" y="7"/>
                  </a:lnTo>
                  <a:lnTo>
                    <a:pt x="0" y="6"/>
                  </a:lnTo>
                  <a:lnTo>
                    <a:pt x="0" y="5"/>
                  </a:lnTo>
                  <a:lnTo>
                    <a:pt x="1" y="4"/>
                  </a:lnTo>
                  <a:lnTo>
                    <a:pt x="1" y="1"/>
                  </a:lnTo>
                  <a:lnTo>
                    <a:pt x="2" y="0"/>
                  </a:lnTo>
                  <a:lnTo>
                    <a:pt x="47" y="0"/>
                  </a:lnTo>
                  <a:lnTo>
                    <a:pt x="50" y="1"/>
                  </a:lnTo>
                  <a:lnTo>
                    <a:pt x="53" y="3"/>
                  </a:lnTo>
                  <a:lnTo>
                    <a:pt x="54" y="4"/>
                  </a:lnTo>
                  <a:lnTo>
                    <a:pt x="56" y="5"/>
                  </a:lnTo>
                  <a:lnTo>
                    <a:pt x="57" y="7"/>
                  </a:lnTo>
                  <a:lnTo>
                    <a:pt x="59" y="10"/>
                  </a:lnTo>
                  <a:lnTo>
                    <a:pt x="60" y="12"/>
                  </a:lnTo>
                  <a:lnTo>
                    <a:pt x="60" y="14"/>
                  </a:lnTo>
                  <a:lnTo>
                    <a:pt x="60" y="157"/>
                  </a:lnTo>
                </a:path>
              </a:pathLst>
            </a:custGeom>
            <a:solidFill>
              <a:schemeClr val="tx2"/>
            </a:solidFill>
            <a:ln w="0">
              <a:solidFill>
                <a:srgbClr val="000000"/>
              </a:solidFill>
              <a:prstDash val="solid"/>
              <a:round/>
              <a:headEnd/>
              <a:tailEnd/>
            </a:ln>
          </p:spPr>
          <p:txBody>
            <a:bodyPr/>
            <a:lstStyle/>
            <a:p>
              <a:endParaRPr lang="he-IL"/>
            </a:p>
          </p:txBody>
        </p:sp>
        <p:sp>
          <p:nvSpPr>
            <p:cNvPr id="235567" name="Freeform 47"/>
            <p:cNvSpPr>
              <a:spLocks/>
            </p:cNvSpPr>
            <p:nvPr/>
          </p:nvSpPr>
          <p:spPr bwMode="auto">
            <a:xfrm>
              <a:off x="2136" y="2248"/>
              <a:ext cx="95" cy="143"/>
            </a:xfrm>
            <a:custGeom>
              <a:avLst/>
              <a:gdLst>
                <a:gd name="T0" fmla="*/ 55 w 114"/>
                <a:gd name="T1" fmla="*/ 80 h 159"/>
                <a:gd name="T2" fmla="*/ 55 w 114"/>
                <a:gd name="T3" fmla="*/ 80 h 159"/>
                <a:gd name="T4" fmla="*/ 55 w 114"/>
                <a:gd name="T5" fmla="*/ 84 h 159"/>
                <a:gd name="T6" fmla="*/ 54 w 114"/>
                <a:gd name="T7" fmla="*/ 85 h 159"/>
                <a:gd name="T8" fmla="*/ 54 w 114"/>
                <a:gd name="T9" fmla="*/ 88 h 159"/>
                <a:gd name="T10" fmla="*/ 53 w 114"/>
                <a:gd name="T11" fmla="*/ 91 h 159"/>
                <a:gd name="T12" fmla="*/ 53 w 114"/>
                <a:gd name="T13" fmla="*/ 91 h 159"/>
                <a:gd name="T14" fmla="*/ 52 w 114"/>
                <a:gd name="T15" fmla="*/ 94 h 159"/>
                <a:gd name="T16" fmla="*/ 51 w 114"/>
                <a:gd name="T17" fmla="*/ 96 h 159"/>
                <a:gd name="T18" fmla="*/ 49 w 114"/>
                <a:gd name="T19" fmla="*/ 98 h 159"/>
                <a:gd name="T20" fmla="*/ 48 w 114"/>
                <a:gd name="T21" fmla="*/ 100 h 159"/>
                <a:gd name="T22" fmla="*/ 48 w 114"/>
                <a:gd name="T23" fmla="*/ 100 h 159"/>
                <a:gd name="T24" fmla="*/ 46 w 114"/>
                <a:gd name="T25" fmla="*/ 101 h 159"/>
                <a:gd name="T26" fmla="*/ 44 w 114"/>
                <a:gd name="T27" fmla="*/ 102 h 159"/>
                <a:gd name="T28" fmla="*/ 43 w 114"/>
                <a:gd name="T29" fmla="*/ 103 h 159"/>
                <a:gd name="T30" fmla="*/ 40 w 114"/>
                <a:gd name="T31" fmla="*/ 103 h 159"/>
                <a:gd name="T32" fmla="*/ 37 w 114"/>
                <a:gd name="T33" fmla="*/ 103 h 159"/>
                <a:gd name="T34" fmla="*/ 36 w 114"/>
                <a:gd name="T35" fmla="*/ 104 h 159"/>
                <a:gd name="T36" fmla="*/ 33 w 114"/>
                <a:gd name="T37" fmla="*/ 104 h 159"/>
                <a:gd name="T38" fmla="*/ 30 w 114"/>
                <a:gd name="T39" fmla="*/ 104 h 159"/>
                <a:gd name="T40" fmla="*/ 30 w 114"/>
                <a:gd name="T41" fmla="*/ 104 h 159"/>
                <a:gd name="T42" fmla="*/ 28 w 114"/>
                <a:gd name="T43" fmla="*/ 104 h 159"/>
                <a:gd name="T44" fmla="*/ 27 w 114"/>
                <a:gd name="T45" fmla="*/ 104 h 159"/>
                <a:gd name="T46" fmla="*/ 24 w 114"/>
                <a:gd name="T47" fmla="*/ 104 h 159"/>
                <a:gd name="T48" fmla="*/ 23 w 114"/>
                <a:gd name="T49" fmla="*/ 104 h 159"/>
                <a:gd name="T50" fmla="*/ 23 w 114"/>
                <a:gd name="T51" fmla="*/ 104 h 159"/>
                <a:gd name="T52" fmla="*/ 19 w 114"/>
                <a:gd name="T53" fmla="*/ 103 h 159"/>
                <a:gd name="T54" fmla="*/ 17 w 114"/>
                <a:gd name="T55" fmla="*/ 101 h 159"/>
                <a:gd name="T56" fmla="*/ 15 w 114"/>
                <a:gd name="T57" fmla="*/ 99 h 159"/>
                <a:gd name="T58" fmla="*/ 13 w 114"/>
                <a:gd name="T59" fmla="*/ 97 h 159"/>
                <a:gd name="T60" fmla="*/ 13 w 114"/>
                <a:gd name="T61" fmla="*/ 97 h 159"/>
                <a:gd name="T62" fmla="*/ 11 w 114"/>
                <a:gd name="T63" fmla="*/ 94 h 159"/>
                <a:gd name="T64" fmla="*/ 9 w 114"/>
                <a:gd name="T65" fmla="*/ 90 h 159"/>
                <a:gd name="T66" fmla="*/ 9 w 114"/>
                <a:gd name="T67" fmla="*/ 87 h 159"/>
                <a:gd name="T68" fmla="*/ 8 w 114"/>
                <a:gd name="T69" fmla="*/ 84 h 159"/>
                <a:gd name="T70" fmla="*/ 8 w 114"/>
                <a:gd name="T71" fmla="*/ 13 h 159"/>
                <a:gd name="T72" fmla="*/ 1 w 114"/>
                <a:gd name="T73" fmla="*/ 13 h 159"/>
                <a:gd name="T74" fmla="*/ 0 w 114"/>
                <a:gd name="T75" fmla="*/ 12 h 159"/>
                <a:gd name="T76" fmla="*/ 0 w 114"/>
                <a:gd name="T77" fmla="*/ 1 h 159"/>
                <a:gd name="T78" fmla="*/ 1 w 114"/>
                <a:gd name="T79" fmla="*/ 0 h 159"/>
                <a:gd name="T80" fmla="*/ 48 w 114"/>
                <a:gd name="T81" fmla="*/ 0 h 159"/>
                <a:gd name="T82" fmla="*/ 48 w 114"/>
                <a:gd name="T83" fmla="*/ 0 h 159"/>
                <a:gd name="T84" fmla="*/ 51 w 114"/>
                <a:gd name="T85" fmla="*/ 1 h 159"/>
                <a:gd name="T86" fmla="*/ 53 w 114"/>
                <a:gd name="T87" fmla="*/ 4 h 159"/>
                <a:gd name="T88" fmla="*/ 54 w 114"/>
                <a:gd name="T89" fmla="*/ 4 h 159"/>
                <a:gd name="T90" fmla="*/ 55 w 114"/>
                <a:gd name="T91" fmla="*/ 7 h 159"/>
                <a:gd name="T92" fmla="*/ 55 w 114"/>
                <a:gd name="T93" fmla="*/ 80 h 1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4" h="159">
                  <a:moveTo>
                    <a:pt x="114" y="122"/>
                  </a:moveTo>
                  <a:lnTo>
                    <a:pt x="114" y="122"/>
                  </a:lnTo>
                  <a:lnTo>
                    <a:pt x="114" y="127"/>
                  </a:lnTo>
                  <a:lnTo>
                    <a:pt x="113" y="130"/>
                  </a:lnTo>
                  <a:lnTo>
                    <a:pt x="112" y="135"/>
                  </a:lnTo>
                  <a:lnTo>
                    <a:pt x="110" y="139"/>
                  </a:lnTo>
                  <a:lnTo>
                    <a:pt x="107" y="143"/>
                  </a:lnTo>
                  <a:lnTo>
                    <a:pt x="105" y="147"/>
                  </a:lnTo>
                  <a:lnTo>
                    <a:pt x="102" y="150"/>
                  </a:lnTo>
                  <a:lnTo>
                    <a:pt x="98" y="152"/>
                  </a:lnTo>
                  <a:lnTo>
                    <a:pt x="95" y="154"/>
                  </a:lnTo>
                  <a:lnTo>
                    <a:pt x="90" y="156"/>
                  </a:lnTo>
                  <a:lnTo>
                    <a:pt x="87" y="157"/>
                  </a:lnTo>
                  <a:lnTo>
                    <a:pt x="82" y="157"/>
                  </a:lnTo>
                  <a:lnTo>
                    <a:pt x="77" y="158"/>
                  </a:lnTo>
                  <a:lnTo>
                    <a:pt x="73" y="159"/>
                  </a:lnTo>
                  <a:lnTo>
                    <a:pt x="67" y="159"/>
                  </a:lnTo>
                  <a:lnTo>
                    <a:pt x="62" y="159"/>
                  </a:lnTo>
                  <a:lnTo>
                    <a:pt x="58" y="159"/>
                  </a:lnTo>
                  <a:lnTo>
                    <a:pt x="54" y="159"/>
                  </a:lnTo>
                  <a:lnTo>
                    <a:pt x="50" y="159"/>
                  </a:lnTo>
                  <a:lnTo>
                    <a:pt x="45" y="159"/>
                  </a:lnTo>
                  <a:lnTo>
                    <a:pt x="41" y="157"/>
                  </a:lnTo>
                  <a:lnTo>
                    <a:pt x="35" y="155"/>
                  </a:lnTo>
                  <a:lnTo>
                    <a:pt x="30" y="151"/>
                  </a:lnTo>
                  <a:lnTo>
                    <a:pt x="26" y="148"/>
                  </a:lnTo>
                  <a:lnTo>
                    <a:pt x="22" y="143"/>
                  </a:lnTo>
                  <a:lnTo>
                    <a:pt x="19" y="137"/>
                  </a:lnTo>
                  <a:lnTo>
                    <a:pt x="18" y="133"/>
                  </a:lnTo>
                  <a:lnTo>
                    <a:pt x="16" y="127"/>
                  </a:lnTo>
                  <a:lnTo>
                    <a:pt x="16" y="20"/>
                  </a:lnTo>
                  <a:lnTo>
                    <a:pt x="1" y="20"/>
                  </a:lnTo>
                  <a:lnTo>
                    <a:pt x="0" y="18"/>
                  </a:lnTo>
                  <a:lnTo>
                    <a:pt x="0" y="1"/>
                  </a:lnTo>
                  <a:lnTo>
                    <a:pt x="1" y="0"/>
                  </a:lnTo>
                  <a:lnTo>
                    <a:pt x="99" y="0"/>
                  </a:lnTo>
                  <a:lnTo>
                    <a:pt x="104" y="1"/>
                  </a:lnTo>
                  <a:lnTo>
                    <a:pt x="109" y="4"/>
                  </a:lnTo>
                  <a:lnTo>
                    <a:pt x="112" y="6"/>
                  </a:lnTo>
                  <a:lnTo>
                    <a:pt x="114" y="11"/>
                  </a:lnTo>
                  <a:lnTo>
                    <a:pt x="114" y="122"/>
                  </a:lnTo>
                </a:path>
              </a:pathLst>
            </a:custGeom>
            <a:solidFill>
              <a:schemeClr val="tx2"/>
            </a:solidFill>
            <a:ln w="0">
              <a:solidFill>
                <a:srgbClr val="000000"/>
              </a:solidFill>
              <a:prstDash val="solid"/>
              <a:round/>
              <a:headEnd/>
              <a:tailEnd/>
            </a:ln>
          </p:spPr>
          <p:txBody>
            <a:bodyPr/>
            <a:lstStyle/>
            <a:p>
              <a:endParaRPr lang="he-IL"/>
            </a:p>
          </p:txBody>
        </p:sp>
        <p:sp>
          <p:nvSpPr>
            <p:cNvPr id="235568" name="Freeform 48"/>
            <p:cNvSpPr>
              <a:spLocks/>
            </p:cNvSpPr>
            <p:nvPr/>
          </p:nvSpPr>
          <p:spPr bwMode="auto">
            <a:xfrm>
              <a:off x="2165" y="2264"/>
              <a:ext cx="50" cy="113"/>
            </a:xfrm>
            <a:custGeom>
              <a:avLst/>
              <a:gdLst>
                <a:gd name="T0" fmla="*/ 29 w 60"/>
                <a:gd name="T1" fmla="*/ 73 h 122"/>
                <a:gd name="T2" fmla="*/ 29 w 60"/>
                <a:gd name="T3" fmla="*/ 4 h 122"/>
                <a:gd name="T4" fmla="*/ 27 w 60"/>
                <a:gd name="T5" fmla="*/ 0 h 122"/>
                <a:gd name="T6" fmla="*/ 0 w 60"/>
                <a:gd name="T7" fmla="*/ 0 h 122"/>
                <a:gd name="T8" fmla="*/ 0 w 60"/>
                <a:gd name="T9" fmla="*/ 63 h 122"/>
                <a:gd name="T10" fmla="*/ 0 w 60"/>
                <a:gd name="T11" fmla="*/ 63 h 122"/>
                <a:gd name="T12" fmla="*/ 0 w 60"/>
                <a:gd name="T13" fmla="*/ 68 h 122"/>
                <a:gd name="T14" fmla="*/ 1 w 60"/>
                <a:gd name="T15" fmla="*/ 71 h 122"/>
                <a:gd name="T16" fmla="*/ 1 w 60"/>
                <a:gd name="T17" fmla="*/ 75 h 122"/>
                <a:gd name="T18" fmla="*/ 1 w 60"/>
                <a:gd name="T19" fmla="*/ 77 h 122"/>
                <a:gd name="T20" fmla="*/ 1 w 60"/>
                <a:gd name="T21" fmla="*/ 77 h 122"/>
                <a:gd name="T22" fmla="*/ 2 w 60"/>
                <a:gd name="T23" fmla="*/ 80 h 122"/>
                <a:gd name="T24" fmla="*/ 3 w 60"/>
                <a:gd name="T25" fmla="*/ 82 h 122"/>
                <a:gd name="T26" fmla="*/ 3 w 60"/>
                <a:gd name="T27" fmla="*/ 85 h 122"/>
                <a:gd name="T28" fmla="*/ 5 w 60"/>
                <a:gd name="T29" fmla="*/ 86 h 122"/>
                <a:gd name="T30" fmla="*/ 5 w 60"/>
                <a:gd name="T31" fmla="*/ 86 h 122"/>
                <a:gd name="T32" fmla="*/ 7 w 60"/>
                <a:gd name="T33" fmla="*/ 88 h 122"/>
                <a:gd name="T34" fmla="*/ 9 w 60"/>
                <a:gd name="T35" fmla="*/ 89 h 122"/>
                <a:gd name="T36" fmla="*/ 12 w 60"/>
                <a:gd name="T37" fmla="*/ 90 h 122"/>
                <a:gd name="T38" fmla="*/ 15 w 60"/>
                <a:gd name="T39" fmla="*/ 90 h 122"/>
                <a:gd name="T40" fmla="*/ 15 w 60"/>
                <a:gd name="T41" fmla="*/ 90 h 122"/>
                <a:gd name="T42" fmla="*/ 18 w 60"/>
                <a:gd name="T43" fmla="*/ 90 h 122"/>
                <a:gd name="T44" fmla="*/ 19 w 60"/>
                <a:gd name="T45" fmla="*/ 89 h 122"/>
                <a:gd name="T46" fmla="*/ 23 w 60"/>
                <a:gd name="T47" fmla="*/ 88 h 122"/>
                <a:gd name="T48" fmla="*/ 24 w 60"/>
                <a:gd name="T49" fmla="*/ 86 h 122"/>
                <a:gd name="T50" fmla="*/ 24 w 60"/>
                <a:gd name="T51" fmla="*/ 86 h 122"/>
                <a:gd name="T52" fmla="*/ 26 w 60"/>
                <a:gd name="T53" fmla="*/ 85 h 122"/>
                <a:gd name="T54" fmla="*/ 27 w 60"/>
                <a:gd name="T55" fmla="*/ 83 h 122"/>
                <a:gd name="T56" fmla="*/ 28 w 60"/>
                <a:gd name="T57" fmla="*/ 82 h 122"/>
                <a:gd name="T58" fmla="*/ 28 w 60"/>
                <a:gd name="T59" fmla="*/ 81 h 122"/>
                <a:gd name="T60" fmla="*/ 28 w 60"/>
                <a:gd name="T61" fmla="*/ 81 h 122"/>
                <a:gd name="T62" fmla="*/ 28 w 60"/>
                <a:gd name="T63" fmla="*/ 79 h 122"/>
                <a:gd name="T64" fmla="*/ 29 w 60"/>
                <a:gd name="T65" fmla="*/ 77 h 122"/>
                <a:gd name="T66" fmla="*/ 29 w 60"/>
                <a:gd name="T67" fmla="*/ 75 h 122"/>
                <a:gd name="T68" fmla="*/ 29 w 60"/>
                <a:gd name="T69" fmla="*/ 73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 h="122">
                  <a:moveTo>
                    <a:pt x="60" y="99"/>
                  </a:moveTo>
                  <a:lnTo>
                    <a:pt x="60" y="4"/>
                  </a:lnTo>
                  <a:lnTo>
                    <a:pt x="55" y="0"/>
                  </a:lnTo>
                  <a:lnTo>
                    <a:pt x="0" y="0"/>
                  </a:lnTo>
                  <a:lnTo>
                    <a:pt x="0" y="85"/>
                  </a:lnTo>
                  <a:lnTo>
                    <a:pt x="0" y="92"/>
                  </a:lnTo>
                  <a:lnTo>
                    <a:pt x="1" y="97"/>
                  </a:lnTo>
                  <a:lnTo>
                    <a:pt x="1" y="101"/>
                  </a:lnTo>
                  <a:lnTo>
                    <a:pt x="1" y="105"/>
                  </a:lnTo>
                  <a:lnTo>
                    <a:pt x="2" y="108"/>
                  </a:lnTo>
                  <a:lnTo>
                    <a:pt x="3" y="112"/>
                  </a:lnTo>
                  <a:lnTo>
                    <a:pt x="6" y="115"/>
                  </a:lnTo>
                  <a:lnTo>
                    <a:pt x="9" y="117"/>
                  </a:lnTo>
                  <a:lnTo>
                    <a:pt x="14" y="120"/>
                  </a:lnTo>
                  <a:lnTo>
                    <a:pt x="18" y="121"/>
                  </a:lnTo>
                  <a:lnTo>
                    <a:pt x="24" y="122"/>
                  </a:lnTo>
                  <a:lnTo>
                    <a:pt x="30" y="122"/>
                  </a:lnTo>
                  <a:lnTo>
                    <a:pt x="36" y="122"/>
                  </a:lnTo>
                  <a:lnTo>
                    <a:pt x="41" y="121"/>
                  </a:lnTo>
                  <a:lnTo>
                    <a:pt x="46" y="120"/>
                  </a:lnTo>
                  <a:lnTo>
                    <a:pt x="50" y="117"/>
                  </a:lnTo>
                  <a:lnTo>
                    <a:pt x="53" y="115"/>
                  </a:lnTo>
                  <a:lnTo>
                    <a:pt x="55" y="113"/>
                  </a:lnTo>
                  <a:lnTo>
                    <a:pt x="56" y="112"/>
                  </a:lnTo>
                  <a:lnTo>
                    <a:pt x="57" y="109"/>
                  </a:lnTo>
                  <a:lnTo>
                    <a:pt x="59" y="107"/>
                  </a:lnTo>
                  <a:lnTo>
                    <a:pt x="60" y="105"/>
                  </a:lnTo>
                  <a:lnTo>
                    <a:pt x="60" y="101"/>
                  </a:lnTo>
                  <a:lnTo>
                    <a:pt x="60" y="99"/>
                  </a:lnTo>
                </a:path>
              </a:pathLst>
            </a:custGeom>
            <a:solidFill>
              <a:srgbClr val="FF0000"/>
            </a:solidFill>
            <a:ln w="0">
              <a:solidFill>
                <a:srgbClr val="000000"/>
              </a:solidFill>
              <a:prstDash val="solid"/>
              <a:round/>
              <a:headEnd/>
              <a:tailEnd/>
            </a:ln>
          </p:spPr>
          <p:txBody>
            <a:bodyPr/>
            <a:lstStyle/>
            <a:p>
              <a:endParaRPr lang="he-IL"/>
            </a:p>
          </p:txBody>
        </p:sp>
        <p:sp>
          <p:nvSpPr>
            <p:cNvPr id="235569" name="Freeform 49"/>
            <p:cNvSpPr>
              <a:spLocks/>
            </p:cNvSpPr>
            <p:nvPr/>
          </p:nvSpPr>
          <p:spPr bwMode="auto">
            <a:xfrm>
              <a:off x="2268" y="2248"/>
              <a:ext cx="110" cy="145"/>
            </a:xfrm>
            <a:custGeom>
              <a:avLst/>
              <a:gdLst>
                <a:gd name="T0" fmla="*/ 21 w 134"/>
                <a:gd name="T1" fmla="*/ 46 h 162"/>
                <a:gd name="T2" fmla="*/ 16 w 134"/>
                <a:gd name="T3" fmla="*/ 47 h 162"/>
                <a:gd name="T4" fmla="*/ 13 w 134"/>
                <a:gd name="T5" fmla="*/ 52 h 162"/>
                <a:gd name="T6" fmla="*/ 11 w 134"/>
                <a:gd name="T7" fmla="*/ 58 h 162"/>
                <a:gd name="T8" fmla="*/ 9 w 134"/>
                <a:gd name="T9" fmla="*/ 65 h 162"/>
                <a:gd name="T10" fmla="*/ 9 w 134"/>
                <a:gd name="T11" fmla="*/ 74 h 162"/>
                <a:gd name="T12" fmla="*/ 9 w 134"/>
                <a:gd name="T13" fmla="*/ 82 h 162"/>
                <a:gd name="T14" fmla="*/ 9 w 134"/>
                <a:gd name="T15" fmla="*/ 88 h 162"/>
                <a:gd name="T16" fmla="*/ 9 w 134"/>
                <a:gd name="T17" fmla="*/ 90 h 162"/>
                <a:gd name="T18" fmla="*/ 10 w 134"/>
                <a:gd name="T19" fmla="*/ 92 h 162"/>
                <a:gd name="T20" fmla="*/ 11 w 134"/>
                <a:gd name="T21" fmla="*/ 92 h 162"/>
                <a:gd name="T22" fmla="*/ 14 w 134"/>
                <a:gd name="T23" fmla="*/ 92 h 162"/>
                <a:gd name="T24" fmla="*/ 17 w 134"/>
                <a:gd name="T25" fmla="*/ 92 h 162"/>
                <a:gd name="T26" fmla="*/ 21 w 134"/>
                <a:gd name="T27" fmla="*/ 93 h 162"/>
                <a:gd name="T28" fmla="*/ 23 w 134"/>
                <a:gd name="T29" fmla="*/ 102 h 162"/>
                <a:gd name="T30" fmla="*/ 21 w 134"/>
                <a:gd name="T31" fmla="*/ 104 h 162"/>
                <a:gd name="T32" fmla="*/ 17 w 134"/>
                <a:gd name="T33" fmla="*/ 104 h 162"/>
                <a:gd name="T34" fmla="*/ 16 w 134"/>
                <a:gd name="T35" fmla="*/ 104 h 162"/>
                <a:gd name="T36" fmla="*/ 13 w 134"/>
                <a:gd name="T37" fmla="*/ 104 h 162"/>
                <a:gd name="T38" fmla="*/ 11 w 134"/>
                <a:gd name="T39" fmla="*/ 104 h 162"/>
                <a:gd name="T40" fmla="*/ 6 w 134"/>
                <a:gd name="T41" fmla="*/ 104 h 162"/>
                <a:gd name="T42" fmla="*/ 4 w 134"/>
                <a:gd name="T43" fmla="*/ 103 h 162"/>
                <a:gd name="T44" fmla="*/ 2 w 134"/>
                <a:gd name="T45" fmla="*/ 99 h 162"/>
                <a:gd name="T46" fmla="*/ 1 w 134"/>
                <a:gd name="T47" fmla="*/ 89 h 162"/>
                <a:gd name="T48" fmla="*/ 0 w 134"/>
                <a:gd name="T49" fmla="*/ 73 h 162"/>
                <a:gd name="T50" fmla="*/ 2 w 134"/>
                <a:gd name="T51" fmla="*/ 57 h 162"/>
                <a:gd name="T52" fmla="*/ 7 w 134"/>
                <a:gd name="T53" fmla="*/ 44 h 162"/>
                <a:gd name="T54" fmla="*/ 2 w 134"/>
                <a:gd name="T55" fmla="*/ 4 h 162"/>
                <a:gd name="T56" fmla="*/ 34 w 134"/>
                <a:gd name="T57" fmla="*/ 51 h 162"/>
                <a:gd name="T58" fmla="*/ 36 w 134"/>
                <a:gd name="T59" fmla="*/ 51 h 162"/>
                <a:gd name="T60" fmla="*/ 39 w 134"/>
                <a:gd name="T61" fmla="*/ 49 h 162"/>
                <a:gd name="T62" fmla="*/ 42 w 134"/>
                <a:gd name="T63" fmla="*/ 47 h 162"/>
                <a:gd name="T64" fmla="*/ 45 w 134"/>
                <a:gd name="T65" fmla="*/ 43 h 162"/>
                <a:gd name="T66" fmla="*/ 48 w 134"/>
                <a:gd name="T67" fmla="*/ 34 h 162"/>
                <a:gd name="T68" fmla="*/ 49 w 134"/>
                <a:gd name="T69" fmla="*/ 25 h 162"/>
                <a:gd name="T70" fmla="*/ 48 w 134"/>
                <a:gd name="T71" fmla="*/ 20 h 162"/>
                <a:gd name="T72" fmla="*/ 48 w 134"/>
                <a:gd name="T73" fmla="*/ 17 h 162"/>
                <a:gd name="T74" fmla="*/ 37 w 134"/>
                <a:gd name="T75" fmla="*/ 3 h 162"/>
                <a:gd name="T76" fmla="*/ 39 w 134"/>
                <a:gd name="T77" fmla="*/ 1 h 162"/>
                <a:gd name="T78" fmla="*/ 39 w 134"/>
                <a:gd name="T79" fmla="*/ 0 h 162"/>
                <a:gd name="T80" fmla="*/ 42 w 134"/>
                <a:gd name="T81" fmla="*/ 0 h 162"/>
                <a:gd name="T82" fmla="*/ 44 w 134"/>
                <a:gd name="T83" fmla="*/ 0 h 162"/>
                <a:gd name="T84" fmla="*/ 44 w 134"/>
                <a:gd name="T85" fmla="*/ 0 h 162"/>
                <a:gd name="T86" fmla="*/ 51 w 134"/>
                <a:gd name="T87" fmla="*/ 0 h 162"/>
                <a:gd name="T88" fmla="*/ 54 w 134"/>
                <a:gd name="T89" fmla="*/ 3 h 162"/>
                <a:gd name="T90" fmla="*/ 56 w 134"/>
                <a:gd name="T91" fmla="*/ 6 h 162"/>
                <a:gd name="T92" fmla="*/ 57 w 134"/>
                <a:gd name="T93" fmla="*/ 13 h 162"/>
                <a:gd name="T94" fmla="*/ 57 w 134"/>
                <a:gd name="T95" fmla="*/ 20 h 162"/>
                <a:gd name="T96" fmla="*/ 57 w 134"/>
                <a:gd name="T97" fmla="*/ 34 h 162"/>
                <a:gd name="T98" fmla="*/ 54 w 134"/>
                <a:gd name="T99" fmla="*/ 49 h 162"/>
                <a:gd name="T100" fmla="*/ 48 w 134"/>
                <a:gd name="T101" fmla="*/ 56 h 162"/>
                <a:gd name="T102" fmla="*/ 39 w 134"/>
                <a:gd name="T103" fmla="*/ 62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4" h="162">
                  <a:moveTo>
                    <a:pt x="134" y="159"/>
                  </a:moveTo>
                  <a:lnTo>
                    <a:pt x="111" y="159"/>
                  </a:lnTo>
                  <a:lnTo>
                    <a:pt x="47" y="71"/>
                  </a:lnTo>
                  <a:lnTo>
                    <a:pt x="44" y="72"/>
                  </a:lnTo>
                  <a:lnTo>
                    <a:pt x="40" y="72"/>
                  </a:lnTo>
                  <a:lnTo>
                    <a:pt x="37" y="73"/>
                  </a:lnTo>
                  <a:lnTo>
                    <a:pt x="35" y="74"/>
                  </a:lnTo>
                  <a:lnTo>
                    <a:pt x="32" y="76"/>
                  </a:lnTo>
                  <a:lnTo>
                    <a:pt x="30" y="79"/>
                  </a:lnTo>
                  <a:lnTo>
                    <a:pt x="28" y="81"/>
                  </a:lnTo>
                  <a:lnTo>
                    <a:pt x="25" y="84"/>
                  </a:lnTo>
                  <a:lnTo>
                    <a:pt x="24" y="87"/>
                  </a:lnTo>
                  <a:lnTo>
                    <a:pt x="23" y="90"/>
                  </a:lnTo>
                  <a:lnTo>
                    <a:pt x="22" y="94"/>
                  </a:lnTo>
                  <a:lnTo>
                    <a:pt x="22" y="98"/>
                  </a:lnTo>
                  <a:lnTo>
                    <a:pt x="21" y="102"/>
                  </a:lnTo>
                  <a:lnTo>
                    <a:pt x="21" y="106"/>
                  </a:lnTo>
                  <a:lnTo>
                    <a:pt x="20" y="111"/>
                  </a:lnTo>
                  <a:lnTo>
                    <a:pt x="20" y="116"/>
                  </a:lnTo>
                  <a:lnTo>
                    <a:pt x="20" y="118"/>
                  </a:lnTo>
                  <a:lnTo>
                    <a:pt x="20" y="121"/>
                  </a:lnTo>
                  <a:lnTo>
                    <a:pt x="20" y="125"/>
                  </a:lnTo>
                  <a:lnTo>
                    <a:pt x="20" y="128"/>
                  </a:lnTo>
                  <a:lnTo>
                    <a:pt x="20" y="132"/>
                  </a:lnTo>
                  <a:lnTo>
                    <a:pt x="20" y="134"/>
                  </a:lnTo>
                  <a:lnTo>
                    <a:pt x="20" y="136"/>
                  </a:lnTo>
                  <a:lnTo>
                    <a:pt x="20" y="139"/>
                  </a:lnTo>
                  <a:lnTo>
                    <a:pt x="21" y="140"/>
                  </a:lnTo>
                  <a:lnTo>
                    <a:pt x="21" y="141"/>
                  </a:lnTo>
                  <a:lnTo>
                    <a:pt x="22" y="142"/>
                  </a:lnTo>
                  <a:lnTo>
                    <a:pt x="22" y="143"/>
                  </a:lnTo>
                  <a:lnTo>
                    <a:pt x="23" y="143"/>
                  </a:lnTo>
                  <a:lnTo>
                    <a:pt x="23" y="144"/>
                  </a:lnTo>
                  <a:lnTo>
                    <a:pt x="24" y="144"/>
                  </a:lnTo>
                  <a:lnTo>
                    <a:pt x="27" y="144"/>
                  </a:lnTo>
                  <a:lnTo>
                    <a:pt x="29" y="144"/>
                  </a:lnTo>
                  <a:lnTo>
                    <a:pt x="30" y="144"/>
                  </a:lnTo>
                  <a:lnTo>
                    <a:pt x="32" y="144"/>
                  </a:lnTo>
                  <a:lnTo>
                    <a:pt x="35" y="144"/>
                  </a:lnTo>
                  <a:lnTo>
                    <a:pt x="37" y="144"/>
                  </a:lnTo>
                  <a:lnTo>
                    <a:pt x="39" y="144"/>
                  </a:lnTo>
                  <a:lnTo>
                    <a:pt x="42" y="144"/>
                  </a:lnTo>
                  <a:lnTo>
                    <a:pt x="44" y="144"/>
                  </a:lnTo>
                  <a:lnTo>
                    <a:pt x="46" y="145"/>
                  </a:lnTo>
                  <a:lnTo>
                    <a:pt x="48" y="145"/>
                  </a:lnTo>
                  <a:lnTo>
                    <a:pt x="51" y="147"/>
                  </a:lnTo>
                  <a:lnTo>
                    <a:pt x="51" y="159"/>
                  </a:lnTo>
                  <a:lnTo>
                    <a:pt x="48" y="160"/>
                  </a:lnTo>
                  <a:lnTo>
                    <a:pt x="47" y="160"/>
                  </a:lnTo>
                  <a:lnTo>
                    <a:pt x="45" y="162"/>
                  </a:lnTo>
                  <a:lnTo>
                    <a:pt x="44" y="162"/>
                  </a:lnTo>
                  <a:lnTo>
                    <a:pt x="42" y="162"/>
                  </a:lnTo>
                  <a:lnTo>
                    <a:pt x="40" y="162"/>
                  </a:lnTo>
                  <a:lnTo>
                    <a:pt x="38" y="162"/>
                  </a:lnTo>
                  <a:lnTo>
                    <a:pt x="36" y="162"/>
                  </a:lnTo>
                  <a:lnTo>
                    <a:pt x="35" y="162"/>
                  </a:lnTo>
                  <a:lnTo>
                    <a:pt x="34" y="162"/>
                  </a:lnTo>
                  <a:lnTo>
                    <a:pt x="31" y="162"/>
                  </a:lnTo>
                  <a:lnTo>
                    <a:pt x="30" y="162"/>
                  </a:lnTo>
                  <a:lnTo>
                    <a:pt x="28" y="162"/>
                  </a:lnTo>
                  <a:lnTo>
                    <a:pt x="25" y="162"/>
                  </a:lnTo>
                  <a:lnTo>
                    <a:pt x="24" y="162"/>
                  </a:lnTo>
                  <a:lnTo>
                    <a:pt x="23" y="162"/>
                  </a:lnTo>
                  <a:lnTo>
                    <a:pt x="21" y="162"/>
                  </a:lnTo>
                  <a:lnTo>
                    <a:pt x="19" y="162"/>
                  </a:lnTo>
                  <a:lnTo>
                    <a:pt x="15" y="162"/>
                  </a:lnTo>
                  <a:lnTo>
                    <a:pt x="13" y="162"/>
                  </a:lnTo>
                  <a:lnTo>
                    <a:pt x="12" y="162"/>
                  </a:lnTo>
                  <a:lnTo>
                    <a:pt x="9" y="160"/>
                  </a:lnTo>
                  <a:lnTo>
                    <a:pt x="8" y="160"/>
                  </a:lnTo>
                  <a:lnTo>
                    <a:pt x="7" y="159"/>
                  </a:lnTo>
                  <a:lnTo>
                    <a:pt x="6" y="157"/>
                  </a:lnTo>
                  <a:lnTo>
                    <a:pt x="5" y="154"/>
                  </a:lnTo>
                  <a:lnTo>
                    <a:pt x="4" y="149"/>
                  </a:lnTo>
                  <a:lnTo>
                    <a:pt x="2" y="144"/>
                  </a:lnTo>
                  <a:lnTo>
                    <a:pt x="1" y="139"/>
                  </a:lnTo>
                  <a:lnTo>
                    <a:pt x="1" y="134"/>
                  </a:lnTo>
                  <a:lnTo>
                    <a:pt x="0" y="128"/>
                  </a:lnTo>
                  <a:lnTo>
                    <a:pt x="0" y="122"/>
                  </a:lnTo>
                  <a:lnTo>
                    <a:pt x="0" y="113"/>
                  </a:lnTo>
                  <a:lnTo>
                    <a:pt x="1" y="105"/>
                  </a:lnTo>
                  <a:lnTo>
                    <a:pt x="2" y="96"/>
                  </a:lnTo>
                  <a:lnTo>
                    <a:pt x="5" y="88"/>
                  </a:lnTo>
                  <a:lnTo>
                    <a:pt x="7" y="81"/>
                  </a:lnTo>
                  <a:lnTo>
                    <a:pt x="10" y="74"/>
                  </a:lnTo>
                  <a:lnTo>
                    <a:pt x="15" y="68"/>
                  </a:lnTo>
                  <a:lnTo>
                    <a:pt x="20" y="63"/>
                  </a:lnTo>
                  <a:lnTo>
                    <a:pt x="27" y="58"/>
                  </a:lnTo>
                  <a:lnTo>
                    <a:pt x="35" y="52"/>
                  </a:lnTo>
                  <a:lnTo>
                    <a:pt x="4" y="5"/>
                  </a:lnTo>
                  <a:lnTo>
                    <a:pt x="25" y="5"/>
                  </a:lnTo>
                  <a:lnTo>
                    <a:pt x="76" y="79"/>
                  </a:lnTo>
                  <a:lnTo>
                    <a:pt x="77" y="79"/>
                  </a:lnTo>
                  <a:lnTo>
                    <a:pt x="78" y="79"/>
                  </a:lnTo>
                  <a:lnTo>
                    <a:pt x="80" y="79"/>
                  </a:lnTo>
                  <a:lnTo>
                    <a:pt x="81" y="79"/>
                  </a:lnTo>
                  <a:lnTo>
                    <a:pt x="82" y="79"/>
                  </a:lnTo>
                  <a:lnTo>
                    <a:pt x="84" y="79"/>
                  </a:lnTo>
                  <a:lnTo>
                    <a:pt x="85" y="77"/>
                  </a:lnTo>
                  <a:lnTo>
                    <a:pt x="88" y="77"/>
                  </a:lnTo>
                  <a:lnTo>
                    <a:pt x="90" y="76"/>
                  </a:lnTo>
                  <a:lnTo>
                    <a:pt x="92" y="74"/>
                  </a:lnTo>
                  <a:lnTo>
                    <a:pt x="95" y="73"/>
                  </a:lnTo>
                  <a:lnTo>
                    <a:pt x="97" y="71"/>
                  </a:lnTo>
                  <a:lnTo>
                    <a:pt x="100" y="67"/>
                  </a:lnTo>
                  <a:lnTo>
                    <a:pt x="103" y="64"/>
                  </a:lnTo>
                  <a:lnTo>
                    <a:pt x="105" y="59"/>
                  </a:lnTo>
                  <a:lnTo>
                    <a:pt x="106" y="54"/>
                  </a:lnTo>
                  <a:lnTo>
                    <a:pt x="107" y="50"/>
                  </a:lnTo>
                  <a:lnTo>
                    <a:pt x="108" y="44"/>
                  </a:lnTo>
                  <a:lnTo>
                    <a:pt x="108" y="39"/>
                  </a:lnTo>
                  <a:lnTo>
                    <a:pt x="108" y="37"/>
                  </a:lnTo>
                  <a:lnTo>
                    <a:pt x="108" y="35"/>
                  </a:lnTo>
                  <a:lnTo>
                    <a:pt x="107" y="34"/>
                  </a:lnTo>
                  <a:lnTo>
                    <a:pt x="107" y="31"/>
                  </a:lnTo>
                  <a:lnTo>
                    <a:pt x="107" y="29"/>
                  </a:lnTo>
                  <a:lnTo>
                    <a:pt x="107" y="27"/>
                  </a:lnTo>
                  <a:lnTo>
                    <a:pt x="106" y="26"/>
                  </a:lnTo>
                  <a:lnTo>
                    <a:pt x="106" y="23"/>
                  </a:lnTo>
                  <a:lnTo>
                    <a:pt x="101" y="20"/>
                  </a:lnTo>
                  <a:lnTo>
                    <a:pt x="82" y="20"/>
                  </a:lnTo>
                  <a:lnTo>
                    <a:pt x="82" y="3"/>
                  </a:lnTo>
                  <a:lnTo>
                    <a:pt x="83" y="1"/>
                  </a:lnTo>
                  <a:lnTo>
                    <a:pt x="84" y="1"/>
                  </a:lnTo>
                  <a:lnTo>
                    <a:pt x="85" y="1"/>
                  </a:lnTo>
                  <a:lnTo>
                    <a:pt x="87" y="1"/>
                  </a:lnTo>
                  <a:lnTo>
                    <a:pt x="88" y="0"/>
                  </a:lnTo>
                  <a:lnTo>
                    <a:pt x="90" y="0"/>
                  </a:lnTo>
                  <a:lnTo>
                    <a:pt x="91" y="0"/>
                  </a:lnTo>
                  <a:lnTo>
                    <a:pt x="92" y="0"/>
                  </a:lnTo>
                  <a:lnTo>
                    <a:pt x="93" y="0"/>
                  </a:lnTo>
                  <a:lnTo>
                    <a:pt x="95" y="0"/>
                  </a:lnTo>
                  <a:lnTo>
                    <a:pt x="96" y="0"/>
                  </a:lnTo>
                  <a:lnTo>
                    <a:pt x="97" y="0"/>
                  </a:lnTo>
                  <a:lnTo>
                    <a:pt x="98" y="0"/>
                  </a:lnTo>
                  <a:lnTo>
                    <a:pt x="103" y="0"/>
                  </a:lnTo>
                  <a:lnTo>
                    <a:pt x="107" y="0"/>
                  </a:lnTo>
                  <a:lnTo>
                    <a:pt x="111" y="0"/>
                  </a:lnTo>
                  <a:lnTo>
                    <a:pt x="113" y="1"/>
                  </a:lnTo>
                  <a:lnTo>
                    <a:pt x="115" y="1"/>
                  </a:lnTo>
                  <a:lnTo>
                    <a:pt x="118" y="3"/>
                  </a:lnTo>
                  <a:lnTo>
                    <a:pt x="120" y="4"/>
                  </a:lnTo>
                  <a:lnTo>
                    <a:pt x="121" y="6"/>
                  </a:lnTo>
                  <a:lnTo>
                    <a:pt x="123" y="10"/>
                  </a:lnTo>
                  <a:lnTo>
                    <a:pt x="123" y="12"/>
                  </a:lnTo>
                  <a:lnTo>
                    <a:pt x="125" y="15"/>
                  </a:lnTo>
                  <a:lnTo>
                    <a:pt x="126" y="19"/>
                  </a:lnTo>
                  <a:lnTo>
                    <a:pt x="126" y="21"/>
                  </a:lnTo>
                  <a:lnTo>
                    <a:pt x="127" y="24"/>
                  </a:lnTo>
                  <a:lnTo>
                    <a:pt x="127" y="28"/>
                  </a:lnTo>
                  <a:lnTo>
                    <a:pt x="127" y="31"/>
                  </a:lnTo>
                  <a:lnTo>
                    <a:pt x="127" y="36"/>
                  </a:lnTo>
                  <a:lnTo>
                    <a:pt x="127" y="45"/>
                  </a:lnTo>
                  <a:lnTo>
                    <a:pt x="126" y="54"/>
                  </a:lnTo>
                  <a:lnTo>
                    <a:pt x="123" y="64"/>
                  </a:lnTo>
                  <a:lnTo>
                    <a:pt x="120" y="73"/>
                  </a:lnTo>
                  <a:lnTo>
                    <a:pt x="118" y="77"/>
                  </a:lnTo>
                  <a:lnTo>
                    <a:pt x="114" y="81"/>
                  </a:lnTo>
                  <a:lnTo>
                    <a:pt x="111" y="84"/>
                  </a:lnTo>
                  <a:lnTo>
                    <a:pt x="107" y="87"/>
                  </a:lnTo>
                  <a:lnTo>
                    <a:pt x="103" y="90"/>
                  </a:lnTo>
                  <a:lnTo>
                    <a:pt x="98" y="92"/>
                  </a:lnTo>
                  <a:lnTo>
                    <a:pt x="92" y="94"/>
                  </a:lnTo>
                  <a:lnTo>
                    <a:pt x="88" y="96"/>
                  </a:lnTo>
                  <a:lnTo>
                    <a:pt x="134" y="159"/>
                  </a:lnTo>
                </a:path>
              </a:pathLst>
            </a:custGeom>
            <a:solidFill>
              <a:schemeClr val="tx2"/>
            </a:solidFill>
            <a:ln w="0">
              <a:solidFill>
                <a:srgbClr val="000000"/>
              </a:solidFill>
              <a:prstDash val="solid"/>
              <a:round/>
              <a:headEnd/>
              <a:tailEnd/>
            </a:ln>
          </p:spPr>
          <p:txBody>
            <a:bodyPr/>
            <a:lstStyle/>
            <a:p>
              <a:endParaRPr lang="he-IL"/>
            </a:p>
          </p:txBody>
        </p:sp>
      </p:grpSp>
      <p:grpSp>
        <p:nvGrpSpPr>
          <p:cNvPr id="3" name="Group 106"/>
          <p:cNvGrpSpPr>
            <a:grpSpLocks/>
          </p:cNvGrpSpPr>
          <p:nvPr/>
        </p:nvGrpSpPr>
        <p:grpSpPr bwMode="auto">
          <a:xfrm>
            <a:off x="4953000" y="2133600"/>
            <a:ext cx="3124200" cy="3048000"/>
            <a:chOff x="3312" y="1679"/>
            <a:chExt cx="1728" cy="1552"/>
          </a:xfrm>
        </p:grpSpPr>
        <p:sp>
          <p:nvSpPr>
            <p:cNvPr id="235571" name="Freeform 51"/>
            <p:cNvSpPr>
              <a:spLocks/>
            </p:cNvSpPr>
            <p:nvPr/>
          </p:nvSpPr>
          <p:spPr bwMode="auto">
            <a:xfrm>
              <a:off x="3468" y="1821"/>
              <a:ext cx="1404" cy="1270"/>
            </a:xfrm>
            <a:custGeom>
              <a:avLst/>
              <a:gdLst>
                <a:gd name="T0" fmla="*/ 33 w 2038"/>
                <a:gd name="T1" fmla="*/ 0 h 1819"/>
                <a:gd name="T2" fmla="*/ 426 w 2038"/>
                <a:gd name="T3" fmla="*/ 0 h 1819"/>
                <a:gd name="T4" fmla="*/ 433 w 2038"/>
                <a:gd name="T5" fmla="*/ 1 h 1819"/>
                <a:gd name="T6" fmla="*/ 440 w 2038"/>
                <a:gd name="T7" fmla="*/ 2 h 1819"/>
                <a:gd name="T8" fmla="*/ 445 w 2038"/>
                <a:gd name="T9" fmla="*/ 5 h 1819"/>
                <a:gd name="T10" fmla="*/ 450 w 2038"/>
                <a:gd name="T11" fmla="*/ 9 h 1819"/>
                <a:gd name="T12" fmla="*/ 454 w 2038"/>
                <a:gd name="T13" fmla="*/ 13 h 1819"/>
                <a:gd name="T14" fmla="*/ 457 w 2038"/>
                <a:gd name="T15" fmla="*/ 19 h 1819"/>
                <a:gd name="T16" fmla="*/ 459 w 2038"/>
                <a:gd name="T17" fmla="*/ 24 h 1819"/>
                <a:gd name="T18" fmla="*/ 459 w 2038"/>
                <a:gd name="T19" fmla="*/ 31 h 1819"/>
                <a:gd name="T20" fmla="*/ 459 w 2038"/>
                <a:gd name="T21" fmla="*/ 401 h 1819"/>
                <a:gd name="T22" fmla="*/ 459 w 2038"/>
                <a:gd name="T23" fmla="*/ 408 h 1819"/>
                <a:gd name="T24" fmla="*/ 457 w 2038"/>
                <a:gd name="T25" fmla="*/ 414 h 1819"/>
                <a:gd name="T26" fmla="*/ 454 w 2038"/>
                <a:gd name="T27" fmla="*/ 419 h 1819"/>
                <a:gd name="T28" fmla="*/ 450 w 2038"/>
                <a:gd name="T29" fmla="*/ 424 h 1819"/>
                <a:gd name="T30" fmla="*/ 445 w 2038"/>
                <a:gd name="T31" fmla="*/ 427 h 1819"/>
                <a:gd name="T32" fmla="*/ 440 w 2038"/>
                <a:gd name="T33" fmla="*/ 430 h 1819"/>
                <a:gd name="T34" fmla="*/ 433 w 2038"/>
                <a:gd name="T35" fmla="*/ 432 h 1819"/>
                <a:gd name="T36" fmla="*/ 426 w 2038"/>
                <a:gd name="T37" fmla="*/ 432 h 1819"/>
                <a:gd name="T38" fmla="*/ 33 w 2038"/>
                <a:gd name="T39" fmla="*/ 432 h 1819"/>
                <a:gd name="T40" fmla="*/ 25 w 2038"/>
                <a:gd name="T41" fmla="*/ 432 h 1819"/>
                <a:gd name="T42" fmla="*/ 20 w 2038"/>
                <a:gd name="T43" fmla="*/ 430 h 1819"/>
                <a:gd name="T44" fmla="*/ 14 w 2038"/>
                <a:gd name="T45" fmla="*/ 427 h 1819"/>
                <a:gd name="T46" fmla="*/ 10 w 2038"/>
                <a:gd name="T47" fmla="*/ 424 h 1819"/>
                <a:gd name="T48" fmla="*/ 6 w 2038"/>
                <a:gd name="T49" fmla="*/ 419 h 1819"/>
                <a:gd name="T50" fmla="*/ 2 w 2038"/>
                <a:gd name="T51" fmla="*/ 414 h 1819"/>
                <a:gd name="T52" fmla="*/ 1 w 2038"/>
                <a:gd name="T53" fmla="*/ 408 h 1819"/>
                <a:gd name="T54" fmla="*/ 0 w 2038"/>
                <a:gd name="T55" fmla="*/ 401 h 1819"/>
                <a:gd name="T56" fmla="*/ 0 w 2038"/>
                <a:gd name="T57" fmla="*/ 31 h 1819"/>
                <a:gd name="T58" fmla="*/ 1 w 2038"/>
                <a:gd name="T59" fmla="*/ 24 h 1819"/>
                <a:gd name="T60" fmla="*/ 2 w 2038"/>
                <a:gd name="T61" fmla="*/ 19 h 1819"/>
                <a:gd name="T62" fmla="*/ 6 w 2038"/>
                <a:gd name="T63" fmla="*/ 13 h 1819"/>
                <a:gd name="T64" fmla="*/ 10 w 2038"/>
                <a:gd name="T65" fmla="*/ 9 h 1819"/>
                <a:gd name="T66" fmla="*/ 14 w 2038"/>
                <a:gd name="T67" fmla="*/ 5 h 1819"/>
                <a:gd name="T68" fmla="*/ 20 w 2038"/>
                <a:gd name="T69" fmla="*/ 2 h 1819"/>
                <a:gd name="T70" fmla="*/ 25 w 2038"/>
                <a:gd name="T71" fmla="*/ 1 h 1819"/>
                <a:gd name="T72" fmla="*/ 33 w 2038"/>
                <a:gd name="T73" fmla="*/ 0 h 18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38" h="1819">
                  <a:moveTo>
                    <a:pt x="145" y="0"/>
                  </a:moveTo>
                  <a:lnTo>
                    <a:pt x="1894" y="0"/>
                  </a:lnTo>
                  <a:lnTo>
                    <a:pt x="1924" y="3"/>
                  </a:lnTo>
                  <a:lnTo>
                    <a:pt x="1952" y="10"/>
                  </a:lnTo>
                  <a:lnTo>
                    <a:pt x="1976" y="21"/>
                  </a:lnTo>
                  <a:lnTo>
                    <a:pt x="1998" y="37"/>
                  </a:lnTo>
                  <a:lnTo>
                    <a:pt x="2014" y="56"/>
                  </a:lnTo>
                  <a:lnTo>
                    <a:pt x="2028" y="78"/>
                  </a:lnTo>
                  <a:lnTo>
                    <a:pt x="2036" y="103"/>
                  </a:lnTo>
                  <a:lnTo>
                    <a:pt x="2038" y="129"/>
                  </a:lnTo>
                  <a:lnTo>
                    <a:pt x="2038" y="1690"/>
                  </a:lnTo>
                  <a:lnTo>
                    <a:pt x="2036" y="1717"/>
                  </a:lnTo>
                  <a:lnTo>
                    <a:pt x="2028" y="1742"/>
                  </a:lnTo>
                  <a:lnTo>
                    <a:pt x="2014" y="1764"/>
                  </a:lnTo>
                  <a:lnTo>
                    <a:pt x="1998" y="1783"/>
                  </a:lnTo>
                  <a:lnTo>
                    <a:pt x="1976" y="1799"/>
                  </a:lnTo>
                  <a:lnTo>
                    <a:pt x="1952" y="1810"/>
                  </a:lnTo>
                  <a:lnTo>
                    <a:pt x="1924" y="1817"/>
                  </a:lnTo>
                  <a:lnTo>
                    <a:pt x="1894" y="1819"/>
                  </a:lnTo>
                  <a:lnTo>
                    <a:pt x="145" y="1819"/>
                  </a:lnTo>
                  <a:lnTo>
                    <a:pt x="115" y="1817"/>
                  </a:lnTo>
                  <a:lnTo>
                    <a:pt x="88" y="1810"/>
                  </a:lnTo>
                  <a:lnTo>
                    <a:pt x="62" y="1799"/>
                  </a:lnTo>
                  <a:lnTo>
                    <a:pt x="42" y="1783"/>
                  </a:lnTo>
                  <a:lnTo>
                    <a:pt x="24" y="1764"/>
                  </a:lnTo>
                  <a:lnTo>
                    <a:pt x="10" y="1742"/>
                  </a:lnTo>
                  <a:lnTo>
                    <a:pt x="2" y="1717"/>
                  </a:lnTo>
                  <a:lnTo>
                    <a:pt x="0" y="1690"/>
                  </a:lnTo>
                  <a:lnTo>
                    <a:pt x="0" y="129"/>
                  </a:lnTo>
                  <a:lnTo>
                    <a:pt x="2" y="103"/>
                  </a:lnTo>
                  <a:lnTo>
                    <a:pt x="10" y="78"/>
                  </a:lnTo>
                  <a:lnTo>
                    <a:pt x="24" y="56"/>
                  </a:lnTo>
                  <a:lnTo>
                    <a:pt x="42" y="37"/>
                  </a:lnTo>
                  <a:lnTo>
                    <a:pt x="62" y="21"/>
                  </a:lnTo>
                  <a:lnTo>
                    <a:pt x="88" y="10"/>
                  </a:lnTo>
                  <a:lnTo>
                    <a:pt x="115" y="3"/>
                  </a:lnTo>
                  <a:lnTo>
                    <a:pt x="145" y="0"/>
                  </a:lnTo>
                  <a:close/>
                </a:path>
              </a:pathLst>
            </a:custGeom>
            <a:solidFill>
              <a:srgbClr val="FFFFFF"/>
            </a:solidFill>
            <a:ln w="9525">
              <a:noFill/>
              <a:round/>
              <a:headEnd/>
              <a:tailEnd/>
            </a:ln>
          </p:spPr>
          <p:txBody>
            <a:bodyPr/>
            <a:lstStyle/>
            <a:p>
              <a:endParaRPr lang="he-IL"/>
            </a:p>
          </p:txBody>
        </p:sp>
        <p:sp>
          <p:nvSpPr>
            <p:cNvPr id="235572" name="Freeform 52"/>
            <p:cNvSpPr>
              <a:spLocks/>
            </p:cNvSpPr>
            <p:nvPr/>
          </p:nvSpPr>
          <p:spPr bwMode="auto">
            <a:xfrm>
              <a:off x="3623" y="1964"/>
              <a:ext cx="1103" cy="986"/>
            </a:xfrm>
            <a:custGeom>
              <a:avLst/>
              <a:gdLst>
                <a:gd name="T0" fmla="*/ 239 w 1507"/>
                <a:gd name="T1" fmla="*/ 1 h 1344"/>
                <a:gd name="T2" fmla="*/ 270 w 1507"/>
                <a:gd name="T3" fmla="*/ 7 h 1344"/>
                <a:gd name="T4" fmla="*/ 301 w 1507"/>
                <a:gd name="T5" fmla="*/ 15 h 1344"/>
                <a:gd name="T6" fmla="*/ 329 w 1507"/>
                <a:gd name="T7" fmla="*/ 29 h 1344"/>
                <a:gd name="T8" fmla="*/ 354 w 1507"/>
                <a:gd name="T9" fmla="*/ 45 h 1344"/>
                <a:gd name="T10" fmla="*/ 376 w 1507"/>
                <a:gd name="T11" fmla="*/ 65 h 1344"/>
                <a:gd name="T12" fmla="*/ 396 w 1507"/>
                <a:gd name="T13" fmla="*/ 87 h 1344"/>
                <a:gd name="T14" fmla="*/ 411 w 1507"/>
                <a:gd name="T15" fmla="*/ 110 h 1344"/>
                <a:gd name="T16" fmla="*/ 422 w 1507"/>
                <a:gd name="T17" fmla="*/ 137 h 1344"/>
                <a:gd name="T18" fmla="*/ 430 w 1507"/>
                <a:gd name="T19" fmla="*/ 165 h 1344"/>
                <a:gd name="T20" fmla="*/ 433 w 1507"/>
                <a:gd name="T21" fmla="*/ 194 h 1344"/>
                <a:gd name="T22" fmla="*/ 430 w 1507"/>
                <a:gd name="T23" fmla="*/ 224 h 1344"/>
                <a:gd name="T24" fmla="*/ 422 w 1507"/>
                <a:gd name="T25" fmla="*/ 252 h 1344"/>
                <a:gd name="T26" fmla="*/ 411 w 1507"/>
                <a:gd name="T27" fmla="*/ 279 h 1344"/>
                <a:gd name="T28" fmla="*/ 396 w 1507"/>
                <a:gd name="T29" fmla="*/ 303 h 1344"/>
                <a:gd name="T30" fmla="*/ 376 w 1507"/>
                <a:gd name="T31" fmla="*/ 326 h 1344"/>
                <a:gd name="T32" fmla="*/ 354 w 1507"/>
                <a:gd name="T33" fmla="*/ 345 h 1344"/>
                <a:gd name="T34" fmla="*/ 329 w 1507"/>
                <a:gd name="T35" fmla="*/ 361 h 1344"/>
                <a:gd name="T36" fmla="*/ 301 w 1507"/>
                <a:gd name="T37" fmla="*/ 374 h 1344"/>
                <a:gd name="T38" fmla="*/ 270 w 1507"/>
                <a:gd name="T39" fmla="*/ 383 h 1344"/>
                <a:gd name="T40" fmla="*/ 239 w 1507"/>
                <a:gd name="T41" fmla="*/ 388 h 1344"/>
                <a:gd name="T42" fmla="*/ 206 w 1507"/>
                <a:gd name="T43" fmla="*/ 389 h 1344"/>
                <a:gd name="T44" fmla="*/ 173 w 1507"/>
                <a:gd name="T45" fmla="*/ 385 h 1344"/>
                <a:gd name="T46" fmla="*/ 143 w 1507"/>
                <a:gd name="T47" fmla="*/ 377 h 1344"/>
                <a:gd name="T48" fmla="*/ 113 w 1507"/>
                <a:gd name="T49" fmla="*/ 365 h 1344"/>
                <a:gd name="T50" fmla="*/ 87 w 1507"/>
                <a:gd name="T51" fmla="*/ 351 h 1344"/>
                <a:gd name="T52" fmla="*/ 64 w 1507"/>
                <a:gd name="T53" fmla="*/ 332 h 1344"/>
                <a:gd name="T54" fmla="*/ 43 w 1507"/>
                <a:gd name="T55" fmla="*/ 310 h 1344"/>
                <a:gd name="T56" fmla="*/ 26 w 1507"/>
                <a:gd name="T57" fmla="*/ 287 h 1344"/>
                <a:gd name="T58" fmla="*/ 13 w 1507"/>
                <a:gd name="T59" fmla="*/ 261 h 1344"/>
                <a:gd name="T60" fmla="*/ 4 w 1507"/>
                <a:gd name="T61" fmla="*/ 233 h 1344"/>
                <a:gd name="T62" fmla="*/ 1 w 1507"/>
                <a:gd name="T63" fmla="*/ 205 h 1344"/>
                <a:gd name="T64" fmla="*/ 1 w 1507"/>
                <a:gd name="T65" fmla="*/ 175 h 1344"/>
                <a:gd name="T66" fmla="*/ 7 w 1507"/>
                <a:gd name="T67" fmla="*/ 146 h 1344"/>
                <a:gd name="T68" fmla="*/ 17 w 1507"/>
                <a:gd name="T69" fmla="*/ 120 h 1344"/>
                <a:gd name="T70" fmla="*/ 31 w 1507"/>
                <a:gd name="T71" fmla="*/ 94 h 1344"/>
                <a:gd name="T72" fmla="*/ 50 w 1507"/>
                <a:gd name="T73" fmla="*/ 71 h 1344"/>
                <a:gd name="T74" fmla="*/ 71 w 1507"/>
                <a:gd name="T75" fmla="*/ 51 h 1344"/>
                <a:gd name="T76" fmla="*/ 96 w 1507"/>
                <a:gd name="T77" fmla="*/ 33 h 1344"/>
                <a:gd name="T78" fmla="*/ 123 w 1507"/>
                <a:gd name="T79" fmla="*/ 19 h 1344"/>
                <a:gd name="T80" fmla="*/ 153 w 1507"/>
                <a:gd name="T81" fmla="*/ 9 h 1344"/>
                <a:gd name="T82" fmla="*/ 184 w 1507"/>
                <a:gd name="T83" fmla="*/ 3 h 1344"/>
                <a:gd name="T84" fmla="*/ 217 w 1507"/>
                <a:gd name="T85" fmla="*/ 0 h 13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07" h="1344">
                  <a:moveTo>
                    <a:pt x="755" y="0"/>
                  </a:moveTo>
                  <a:lnTo>
                    <a:pt x="793" y="2"/>
                  </a:lnTo>
                  <a:lnTo>
                    <a:pt x="831" y="4"/>
                  </a:lnTo>
                  <a:lnTo>
                    <a:pt x="869" y="9"/>
                  </a:lnTo>
                  <a:lnTo>
                    <a:pt x="906" y="14"/>
                  </a:lnTo>
                  <a:lnTo>
                    <a:pt x="941" y="22"/>
                  </a:lnTo>
                  <a:lnTo>
                    <a:pt x="977" y="30"/>
                  </a:lnTo>
                  <a:lnTo>
                    <a:pt x="1012" y="42"/>
                  </a:lnTo>
                  <a:lnTo>
                    <a:pt x="1046" y="53"/>
                  </a:lnTo>
                  <a:lnTo>
                    <a:pt x="1080" y="67"/>
                  </a:lnTo>
                  <a:lnTo>
                    <a:pt x="1112" y="82"/>
                  </a:lnTo>
                  <a:lnTo>
                    <a:pt x="1143" y="98"/>
                  </a:lnTo>
                  <a:lnTo>
                    <a:pt x="1173" y="116"/>
                  </a:lnTo>
                  <a:lnTo>
                    <a:pt x="1203" y="135"/>
                  </a:lnTo>
                  <a:lnTo>
                    <a:pt x="1232" y="155"/>
                  </a:lnTo>
                  <a:lnTo>
                    <a:pt x="1259" y="176"/>
                  </a:lnTo>
                  <a:lnTo>
                    <a:pt x="1285" y="199"/>
                  </a:lnTo>
                  <a:lnTo>
                    <a:pt x="1310" y="222"/>
                  </a:lnTo>
                  <a:lnTo>
                    <a:pt x="1334" y="246"/>
                  </a:lnTo>
                  <a:lnTo>
                    <a:pt x="1356" y="271"/>
                  </a:lnTo>
                  <a:lnTo>
                    <a:pt x="1378" y="298"/>
                  </a:lnTo>
                  <a:lnTo>
                    <a:pt x="1398" y="325"/>
                  </a:lnTo>
                  <a:lnTo>
                    <a:pt x="1415" y="353"/>
                  </a:lnTo>
                  <a:lnTo>
                    <a:pt x="1432" y="382"/>
                  </a:lnTo>
                  <a:lnTo>
                    <a:pt x="1447" y="412"/>
                  </a:lnTo>
                  <a:lnTo>
                    <a:pt x="1461" y="442"/>
                  </a:lnTo>
                  <a:lnTo>
                    <a:pt x="1473" y="473"/>
                  </a:lnTo>
                  <a:lnTo>
                    <a:pt x="1483" y="505"/>
                  </a:lnTo>
                  <a:lnTo>
                    <a:pt x="1492" y="537"/>
                  </a:lnTo>
                  <a:lnTo>
                    <a:pt x="1498" y="570"/>
                  </a:lnTo>
                  <a:lnTo>
                    <a:pt x="1504" y="603"/>
                  </a:lnTo>
                  <a:lnTo>
                    <a:pt x="1506" y="636"/>
                  </a:lnTo>
                  <a:lnTo>
                    <a:pt x="1507" y="671"/>
                  </a:lnTo>
                  <a:lnTo>
                    <a:pt x="1506" y="706"/>
                  </a:lnTo>
                  <a:lnTo>
                    <a:pt x="1504" y="739"/>
                  </a:lnTo>
                  <a:lnTo>
                    <a:pt x="1498" y="774"/>
                  </a:lnTo>
                  <a:lnTo>
                    <a:pt x="1492" y="806"/>
                  </a:lnTo>
                  <a:lnTo>
                    <a:pt x="1483" y="838"/>
                  </a:lnTo>
                  <a:lnTo>
                    <a:pt x="1473" y="870"/>
                  </a:lnTo>
                  <a:lnTo>
                    <a:pt x="1461" y="901"/>
                  </a:lnTo>
                  <a:lnTo>
                    <a:pt x="1447" y="933"/>
                  </a:lnTo>
                  <a:lnTo>
                    <a:pt x="1432" y="962"/>
                  </a:lnTo>
                  <a:lnTo>
                    <a:pt x="1415" y="991"/>
                  </a:lnTo>
                  <a:lnTo>
                    <a:pt x="1398" y="1019"/>
                  </a:lnTo>
                  <a:lnTo>
                    <a:pt x="1378" y="1047"/>
                  </a:lnTo>
                  <a:lnTo>
                    <a:pt x="1356" y="1073"/>
                  </a:lnTo>
                  <a:lnTo>
                    <a:pt x="1334" y="1098"/>
                  </a:lnTo>
                  <a:lnTo>
                    <a:pt x="1310" y="1123"/>
                  </a:lnTo>
                  <a:lnTo>
                    <a:pt x="1285" y="1146"/>
                  </a:lnTo>
                  <a:lnTo>
                    <a:pt x="1259" y="1169"/>
                  </a:lnTo>
                  <a:lnTo>
                    <a:pt x="1232" y="1189"/>
                  </a:lnTo>
                  <a:lnTo>
                    <a:pt x="1203" y="1210"/>
                  </a:lnTo>
                  <a:lnTo>
                    <a:pt x="1173" y="1229"/>
                  </a:lnTo>
                  <a:lnTo>
                    <a:pt x="1143" y="1246"/>
                  </a:lnTo>
                  <a:lnTo>
                    <a:pt x="1112" y="1262"/>
                  </a:lnTo>
                  <a:lnTo>
                    <a:pt x="1080" y="1277"/>
                  </a:lnTo>
                  <a:lnTo>
                    <a:pt x="1046" y="1291"/>
                  </a:lnTo>
                  <a:lnTo>
                    <a:pt x="1012" y="1302"/>
                  </a:lnTo>
                  <a:lnTo>
                    <a:pt x="977" y="1314"/>
                  </a:lnTo>
                  <a:lnTo>
                    <a:pt x="941" y="1323"/>
                  </a:lnTo>
                  <a:lnTo>
                    <a:pt x="906" y="1330"/>
                  </a:lnTo>
                  <a:lnTo>
                    <a:pt x="869" y="1336"/>
                  </a:lnTo>
                  <a:lnTo>
                    <a:pt x="831" y="1340"/>
                  </a:lnTo>
                  <a:lnTo>
                    <a:pt x="793" y="1343"/>
                  </a:lnTo>
                  <a:lnTo>
                    <a:pt x="755" y="1344"/>
                  </a:lnTo>
                  <a:lnTo>
                    <a:pt x="716" y="1343"/>
                  </a:lnTo>
                  <a:lnTo>
                    <a:pt x="678" y="1340"/>
                  </a:lnTo>
                  <a:lnTo>
                    <a:pt x="641" y="1336"/>
                  </a:lnTo>
                  <a:lnTo>
                    <a:pt x="603" y="1330"/>
                  </a:lnTo>
                  <a:lnTo>
                    <a:pt x="567" y="1323"/>
                  </a:lnTo>
                  <a:lnTo>
                    <a:pt x="531" y="1314"/>
                  </a:lnTo>
                  <a:lnTo>
                    <a:pt x="496" y="1302"/>
                  </a:lnTo>
                  <a:lnTo>
                    <a:pt x="462" y="1291"/>
                  </a:lnTo>
                  <a:lnTo>
                    <a:pt x="429" y="1277"/>
                  </a:lnTo>
                  <a:lnTo>
                    <a:pt x="396" y="1262"/>
                  </a:lnTo>
                  <a:lnTo>
                    <a:pt x="364" y="1246"/>
                  </a:lnTo>
                  <a:lnTo>
                    <a:pt x="334" y="1229"/>
                  </a:lnTo>
                  <a:lnTo>
                    <a:pt x="304" y="1210"/>
                  </a:lnTo>
                  <a:lnTo>
                    <a:pt x="275" y="1189"/>
                  </a:lnTo>
                  <a:lnTo>
                    <a:pt x="248" y="1169"/>
                  </a:lnTo>
                  <a:lnTo>
                    <a:pt x="222" y="1146"/>
                  </a:lnTo>
                  <a:lnTo>
                    <a:pt x="197" y="1123"/>
                  </a:lnTo>
                  <a:lnTo>
                    <a:pt x="173" y="1098"/>
                  </a:lnTo>
                  <a:lnTo>
                    <a:pt x="151" y="1073"/>
                  </a:lnTo>
                  <a:lnTo>
                    <a:pt x="129" y="1047"/>
                  </a:lnTo>
                  <a:lnTo>
                    <a:pt x="110" y="1019"/>
                  </a:lnTo>
                  <a:lnTo>
                    <a:pt x="91" y="991"/>
                  </a:lnTo>
                  <a:lnTo>
                    <a:pt x="75" y="962"/>
                  </a:lnTo>
                  <a:lnTo>
                    <a:pt x="60" y="933"/>
                  </a:lnTo>
                  <a:lnTo>
                    <a:pt x="46" y="901"/>
                  </a:lnTo>
                  <a:lnTo>
                    <a:pt x="35" y="870"/>
                  </a:lnTo>
                  <a:lnTo>
                    <a:pt x="24" y="838"/>
                  </a:lnTo>
                  <a:lnTo>
                    <a:pt x="15" y="806"/>
                  </a:lnTo>
                  <a:lnTo>
                    <a:pt x="9" y="774"/>
                  </a:lnTo>
                  <a:lnTo>
                    <a:pt x="3" y="739"/>
                  </a:lnTo>
                  <a:lnTo>
                    <a:pt x="1" y="706"/>
                  </a:lnTo>
                  <a:lnTo>
                    <a:pt x="0" y="671"/>
                  </a:lnTo>
                  <a:lnTo>
                    <a:pt x="1" y="636"/>
                  </a:lnTo>
                  <a:lnTo>
                    <a:pt x="3" y="603"/>
                  </a:lnTo>
                  <a:lnTo>
                    <a:pt x="9" y="570"/>
                  </a:lnTo>
                  <a:lnTo>
                    <a:pt x="15" y="537"/>
                  </a:lnTo>
                  <a:lnTo>
                    <a:pt x="24" y="505"/>
                  </a:lnTo>
                  <a:lnTo>
                    <a:pt x="35" y="473"/>
                  </a:lnTo>
                  <a:lnTo>
                    <a:pt x="46" y="442"/>
                  </a:lnTo>
                  <a:lnTo>
                    <a:pt x="60" y="412"/>
                  </a:lnTo>
                  <a:lnTo>
                    <a:pt x="75" y="382"/>
                  </a:lnTo>
                  <a:lnTo>
                    <a:pt x="91" y="353"/>
                  </a:lnTo>
                  <a:lnTo>
                    <a:pt x="110" y="325"/>
                  </a:lnTo>
                  <a:lnTo>
                    <a:pt x="129" y="298"/>
                  </a:lnTo>
                  <a:lnTo>
                    <a:pt x="151" y="271"/>
                  </a:lnTo>
                  <a:lnTo>
                    <a:pt x="173" y="246"/>
                  </a:lnTo>
                  <a:lnTo>
                    <a:pt x="197" y="222"/>
                  </a:lnTo>
                  <a:lnTo>
                    <a:pt x="222" y="199"/>
                  </a:lnTo>
                  <a:lnTo>
                    <a:pt x="248" y="176"/>
                  </a:lnTo>
                  <a:lnTo>
                    <a:pt x="275" y="155"/>
                  </a:lnTo>
                  <a:lnTo>
                    <a:pt x="304" y="135"/>
                  </a:lnTo>
                  <a:lnTo>
                    <a:pt x="334" y="116"/>
                  </a:lnTo>
                  <a:lnTo>
                    <a:pt x="364" y="98"/>
                  </a:lnTo>
                  <a:lnTo>
                    <a:pt x="396" y="82"/>
                  </a:lnTo>
                  <a:lnTo>
                    <a:pt x="429" y="67"/>
                  </a:lnTo>
                  <a:lnTo>
                    <a:pt x="462" y="53"/>
                  </a:lnTo>
                  <a:lnTo>
                    <a:pt x="496" y="42"/>
                  </a:lnTo>
                  <a:lnTo>
                    <a:pt x="531" y="30"/>
                  </a:lnTo>
                  <a:lnTo>
                    <a:pt x="567" y="22"/>
                  </a:lnTo>
                  <a:lnTo>
                    <a:pt x="603" y="14"/>
                  </a:lnTo>
                  <a:lnTo>
                    <a:pt x="641" y="9"/>
                  </a:lnTo>
                  <a:lnTo>
                    <a:pt x="678" y="4"/>
                  </a:lnTo>
                  <a:lnTo>
                    <a:pt x="716" y="2"/>
                  </a:lnTo>
                  <a:lnTo>
                    <a:pt x="755" y="0"/>
                  </a:lnTo>
                  <a:close/>
                </a:path>
              </a:pathLst>
            </a:custGeom>
            <a:solidFill>
              <a:srgbClr val="FF0000"/>
            </a:solidFill>
            <a:ln w="9525">
              <a:noFill/>
              <a:round/>
              <a:headEnd/>
              <a:tailEnd/>
            </a:ln>
          </p:spPr>
          <p:txBody>
            <a:bodyPr/>
            <a:lstStyle/>
            <a:p>
              <a:endParaRPr lang="he-IL"/>
            </a:p>
          </p:txBody>
        </p:sp>
        <p:sp>
          <p:nvSpPr>
            <p:cNvPr id="235573" name="Freeform 53"/>
            <p:cNvSpPr>
              <a:spLocks/>
            </p:cNvSpPr>
            <p:nvPr/>
          </p:nvSpPr>
          <p:spPr bwMode="auto">
            <a:xfrm>
              <a:off x="3623" y="1964"/>
              <a:ext cx="1103" cy="986"/>
            </a:xfrm>
            <a:custGeom>
              <a:avLst/>
              <a:gdLst>
                <a:gd name="T0" fmla="*/ 228 w 1507"/>
                <a:gd name="T1" fmla="*/ 1 h 1344"/>
                <a:gd name="T2" fmla="*/ 260 w 1507"/>
                <a:gd name="T3" fmla="*/ 4 h 1344"/>
                <a:gd name="T4" fmla="*/ 291 w 1507"/>
                <a:gd name="T5" fmla="*/ 12 h 1344"/>
                <a:gd name="T6" fmla="*/ 319 w 1507"/>
                <a:gd name="T7" fmla="*/ 23 h 1344"/>
                <a:gd name="T8" fmla="*/ 345 w 1507"/>
                <a:gd name="T9" fmla="*/ 40 h 1344"/>
                <a:gd name="T10" fmla="*/ 369 w 1507"/>
                <a:gd name="T11" fmla="*/ 57 h 1344"/>
                <a:gd name="T12" fmla="*/ 389 w 1507"/>
                <a:gd name="T13" fmla="*/ 78 h 1344"/>
                <a:gd name="T14" fmla="*/ 406 w 1507"/>
                <a:gd name="T15" fmla="*/ 102 h 1344"/>
                <a:gd name="T16" fmla="*/ 419 w 1507"/>
                <a:gd name="T17" fmla="*/ 128 h 1344"/>
                <a:gd name="T18" fmla="*/ 428 w 1507"/>
                <a:gd name="T19" fmla="*/ 156 h 1344"/>
                <a:gd name="T20" fmla="*/ 433 w 1507"/>
                <a:gd name="T21" fmla="*/ 185 h 1344"/>
                <a:gd name="T22" fmla="*/ 433 w 1507"/>
                <a:gd name="T23" fmla="*/ 205 h 1344"/>
                <a:gd name="T24" fmla="*/ 428 w 1507"/>
                <a:gd name="T25" fmla="*/ 233 h 1344"/>
                <a:gd name="T26" fmla="*/ 419 w 1507"/>
                <a:gd name="T27" fmla="*/ 261 h 1344"/>
                <a:gd name="T28" fmla="*/ 406 w 1507"/>
                <a:gd name="T29" fmla="*/ 287 h 1344"/>
                <a:gd name="T30" fmla="*/ 389 w 1507"/>
                <a:gd name="T31" fmla="*/ 310 h 1344"/>
                <a:gd name="T32" fmla="*/ 369 w 1507"/>
                <a:gd name="T33" fmla="*/ 332 h 1344"/>
                <a:gd name="T34" fmla="*/ 345 w 1507"/>
                <a:gd name="T35" fmla="*/ 351 h 1344"/>
                <a:gd name="T36" fmla="*/ 319 w 1507"/>
                <a:gd name="T37" fmla="*/ 365 h 1344"/>
                <a:gd name="T38" fmla="*/ 291 w 1507"/>
                <a:gd name="T39" fmla="*/ 377 h 1344"/>
                <a:gd name="T40" fmla="*/ 260 w 1507"/>
                <a:gd name="T41" fmla="*/ 385 h 1344"/>
                <a:gd name="T42" fmla="*/ 228 w 1507"/>
                <a:gd name="T43" fmla="*/ 389 h 1344"/>
                <a:gd name="T44" fmla="*/ 206 w 1507"/>
                <a:gd name="T45" fmla="*/ 389 h 1344"/>
                <a:gd name="T46" fmla="*/ 173 w 1507"/>
                <a:gd name="T47" fmla="*/ 385 h 1344"/>
                <a:gd name="T48" fmla="*/ 143 w 1507"/>
                <a:gd name="T49" fmla="*/ 377 h 1344"/>
                <a:gd name="T50" fmla="*/ 113 w 1507"/>
                <a:gd name="T51" fmla="*/ 365 h 1344"/>
                <a:gd name="T52" fmla="*/ 87 w 1507"/>
                <a:gd name="T53" fmla="*/ 351 h 1344"/>
                <a:gd name="T54" fmla="*/ 64 w 1507"/>
                <a:gd name="T55" fmla="*/ 332 h 1344"/>
                <a:gd name="T56" fmla="*/ 43 w 1507"/>
                <a:gd name="T57" fmla="*/ 310 h 1344"/>
                <a:gd name="T58" fmla="*/ 26 w 1507"/>
                <a:gd name="T59" fmla="*/ 287 h 1344"/>
                <a:gd name="T60" fmla="*/ 13 w 1507"/>
                <a:gd name="T61" fmla="*/ 261 h 1344"/>
                <a:gd name="T62" fmla="*/ 4 w 1507"/>
                <a:gd name="T63" fmla="*/ 233 h 1344"/>
                <a:gd name="T64" fmla="*/ 1 w 1507"/>
                <a:gd name="T65" fmla="*/ 205 h 1344"/>
                <a:gd name="T66" fmla="*/ 1 w 1507"/>
                <a:gd name="T67" fmla="*/ 185 h 1344"/>
                <a:gd name="T68" fmla="*/ 4 w 1507"/>
                <a:gd name="T69" fmla="*/ 156 h 1344"/>
                <a:gd name="T70" fmla="*/ 13 w 1507"/>
                <a:gd name="T71" fmla="*/ 128 h 1344"/>
                <a:gd name="T72" fmla="*/ 26 w 1507"/>
                <a:gd name="T73" fmla="*/ 102 h 1344"/>
                <a:gd name="T74" fmla="*/ 43 w 1507"/>
                <a:gd name="T75" fmla="*/ 78 h 1344"/>
                <a:gd name="T76" fmla="*/ 64 w 1507"/>
                <a:gd name="T77" fmla="*/ 57 h 1344"/>
                <a:gd name="T78" fmla="*/ 87 w 1507"/>
                <a:gd name="T79" fmla="*/ 40 h 1344"/>
                <a:gd name="T80" fmla="*/ 113 w 1507"/>
                <a:gd name="T81" fmla="*/ 23 h 1344"/>
                <a:gd name="T82" fmla="*/ 143 w 1507"/>
                <a:gd name="T83" fmla="*/ 12 h 1344"/>
                <a:gd name="T84" fmla="*/ 173 w 1507"/>
                <a:gd name="T85" fmla="*/ 4 h 1344"/>
                <a:gd name="T86" fmla="*/ 206 w 1507"/>
                <a:gd name="T87" fmla="*/ 1 h 13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07" h="1344">
                  <a:moveTo>
                    <a:pt x="755" y="0"/>
                  </a:moveTo>
                  <a:lnTo>
                    <a:pt x="755" y="0"/>
                  </a:lnTo>
                  <a:lnTo>
                    <a:pt x="793" y="2"/>
                  </a:lnTo>
                  <a:lnTo>
                    <a:pt x="831" y="4"/>
                  </a:lnTo>
                  <a:lnTo>
                    <a:pt x="869" y="9"/>
                  </a:lnTo>
                  <a:lnTo>
                    <a:pt x="906" y="14"/>
                  </a:lnTo>
                  <a:lnTo>
                    <a:pt x="941" y="22"/>
                  </a:lnTo>
                  <a:lnTo>
                    <a:pt x="977" y="30"/>
                  </a:lnTo>
                  <a:lnTo>
                    <a:pt x="1012" y="42"/>
                  </a:lnTo>
                  <a:lnTo>
                    <a:pt x="1046" y="53"/>
                  </a:lnTo>
                  <a:lnTo>
                    <a:pt x="1080" y="67"/>
                  </a:lnTo>
                  <a:lnTo>
                    <a:pt x="1112" y="82"/>
                  </a:lnTo>
                  <a:lnTo>
                    <a:pt x="1143" y="98"/>
                  </a:lnTo>
                  <a:lnTo>
                    <a:pt x="1173" y="116"/>
                  </a:lnTo>
                  <a:lnTo>
                    <a:pt x="1203" y="135"/>
                  </a:lnTo>
                  <a:lnTo>
                    <a:pt x="1232" y="155"/>
                  </a:lnTo>
                  <a:lnTo>
                    <a:pt x="1259" y="176"/>
                  </a:lnTo>
                  <a:lnTo>
                    <a:pt x="1285" y="199"/>
                  </a:lnTo>
                  <a:lnTo>
                    <a:pt x="1310" y="222"/>
                  </a:lnTo>
                  <a:lnTo>
                    <a:pt x="1334" y="246"/>
                  </a:lnTo>
                  <a:lnTo>
                    <a:pt x="1356" y="271"/>
                  </a:lnTo>
                  <a:lnTo>
                    <a:pt x="1378" y="298"/>
                  </a:lnTo>
                  <a:lnTo>
                    <a:pt x="1398" y="325"/>
                  </a:lnTo>
                  <a:lnTo>
                    <a:pt x="1415" y="353"/>
                  </a:lnTo>
                  <a:lnTo>
                    <a:pt x="1432" y="382"/>
                  </a:lnTo>
                  <a:lnTo>
                    <a:pt x="1447" y="412"/>
                  </a:lnTo>
                  <a:lnTo>
                    <a:pt x="1461" y="442"/>
                  </a:lnTo>
                  <a:lnTo>
                    <a:pt x="1473" y="473"/>
                  </a:lnTo>
                  <a:lnTo>
                    <a:pt x="1483" y="505"/>
                  </a:lnTo>
                  <a:lnTo>
                    <a:pt x="1492" y="537"/>
                  </a:lnTo>
                  <a:lnTo>
                    <a:pt x="1498" y="570"/>
                  </a:lnTo>
                  <a:lnTo>
                    <a:pt x="1504" y="603"/>
                  </a:lnTo>
                  <a:lnTo>
                    <a:pt x="1506" y="636"/>
                  </a:lnTo>
                  <a:lnTo>
                    <a:pt x="1507" y="671"/>
                  </a:lnTo>
                  <a:lnTo>
                    <a:pt x="1506" y="706"/>
                  </a:lnTo>
                  <a:lnTo>
                    <a:pt x="1504" y="739"/>
                  </a:lnTo>
                  <a:lnTo>
                    <a:pt x="1498" y="774"/>
                  </a:lnTo>
                  <a:lnTo>
                    <a:pt x="1492" y="806"/>
                  </a:lnTo>
                  <a:lnTo>
                    <a:pt x="1483" y="838"/>
                  </a:lnTo>
                  <a:lnTo>
                    <a:pt x="1473" y="870"/>
                  </a:lnTo>
                  <a:lnTo>
                    <a:pt x="1461" y="901"/>
                  </a:lnTo>
                  <a:lnTo>
                    <a:pt x="1447" y="933"/>
                  </a:lnTo>
                  <a:lnTo>
                    <a:pt x="1432" y="962"/>
                  </a:lnTo>
                  <a:lnTo>
                    <a:pt x="1415" y="991"/>
                  </a:lnTo>
                  <a:lnTo>
                    <a:pt x="1398" y="1019"/>
                  </a:lnTo>
                  <a:lnTo>
                    <a:pt x="1378" y="1047"/>
                  </a:lnTo>
                  <a:lnTo>
                    <a:pt x="1356" y="1073"/>
                  </a:lnTo>
                  <a:lnTo>
                    <a:pt x="1334" y="1098"/>
                  </a:lnTo>
                  <a:lnTo>
                    <a:pt x="1310" y="1123"/>
                  </a:lnTo>
                  <a:lnTo>
                    <a:pt x="1285" y="1146"/>
                  </a:lnTo>
                  <a:lnTo>
                    <a:pt x="1259" y="1169"/>
                  </a:lnTo>
                  <a:lnTo>
                    <a:pt x="1232" y="1189"/>
                  </a:lnTo>
                  <a:lnTo>
                    <a:pt x="1203" y="1210"/>
                  </a:lnTo>
                  <a:lnTo>
                    <a:pt x="1173" y="1229"/>
                  </a:lnTo>
                  <a:lnTo>
                    <a:pt x="1143" y="1246"/>
                  </a:lnTo>
                  <a:lnTo>
                    <a:pt x="1112" y="1262"/>
                  </a:lnTo>
                  <a:lnTo>
                    <a:pt x="1080" y="1277"/>
                  </a:lnTo>
                  <a:lnTo>
                    <a:pt x="1046" y="1291"/>
                  </a:lnTo>
                  <a:lnTo>
                    <a:pt x="1012" y="1302"/>
                  </a:lnTo>
                  <a:lnTo>
                    <a:pt x="977" y="1314"/>
                  </a:lnTo>
                  <a:lnTo>
                    <a:pt x="941" y="1323"/>
                  </a:lnTo>
                  <a:lnTo>
                    <a:pt x="906" y="1330"/>
                  </a:lnTo>
                  <a:lnTo>
                    <a:pt x="869" y="1336"/>
                  </a:lnTo>
                  <a:lnTo>
                    <a:pt x="831" y="1340"/>
                  </a:lnTo>
                  <a:lnTo>
                    <a:pt x="793" y="1343"/>
                  </a:lnTo>
                  <a:lnTo>
                    <a:pt x="755" y="1344"/>
                  </a:lnTo>
                  <a:lnTo>
                    <a:pt x="716" y="1343"/>
                  </a:lnTo>
                  <a:lnTo>
                    <a:pt x="678" y="1340"/>
                  </a:lnTo>
                  <a:lnTo>
                    <a:pt x="641" y="1336"/>
                  </a:lnTo>
                  <a:lnTo>
                    <a:pt x="603" y="1330"/>
                  </a:lnTo>
                  <a:lnTo>
                    <a:pt x="567" y="1323"/>
                  </a:lnTo>
                  <a:lnTo>
                    <a:pt x="531" y="1314"/>
                  </a:lnTo>
                  <a:lnTo>
                    <a:pt x="496" y="1302"/>
                  </a:lnTo>
                  <a:lnTo>
                    <a:pt x="462" y="1291"/>
                  </a:lnTo>
                  <a:lnTo>
                    <a:pt x="429" y="1277"/>
                  </a:lnTo>
                  <a:lnTo>
                    <a:pt x="396" y="1262"/>
                  </a:lnTo>
                  <a:lnTo>
                    <a:pt x="364" y="1246"/>
                  </a:lnTo>
                  <a:lnTo>
                    <a:pt x="334" y="1229"/>
                  </a:lnTo>
                  <a:lnTo>
                    <a:pt x="304" y="1210"/>
                  </a:lnTo>
                  <a:lnTo>
                    <a:pt x="275" y="1189"/>
                  </a:lnTo>
                  <a:lnTo>
                    <a:pt x="248" y="1169"/>
                  </a:lnTo>
                  <a:lnTo>
                    <a:pt x="222" y="1146"/>
                  </a:lnTo>
                  <a:lnTo>
                    <a:pt x="197" y="1123"/>
                  </a:lnTo>
                  <a:lnTo>
                    <a:pt x="173" y="1098"/>
                  </a:lnTo>
                  <a:lnTo>
                    <a:pt x="151" y="1073"/>
                  </a:lnTo>
                  <a:lnTo>
                    <a:pt x="129" y="1047"/>
                  </a:lnTo>
                  <a:lnTo>
                    <a:pt x="110" y="1019"/>
                  </a:lnTo>
                  <a:lnTo>
                    <a:pt x="91" y="991"/>
                  </a:lnTo>
                  <a:lnTo>
                    <a:pt x="75" y="962"/>
                  </a:lnTo>
                  <a:lnTo>
                    <a:pt x="60" y="933"/>
                  </a:lnTo>
                  <a:lnTo>
                    <a:pt x="46" y="901"/>
                  </a:lnTo>
                  <a:lnTo>
                    <a:pt x="35" y="870"/>
                  </a:lnTo>
                  <a:lnTo>
                    <a:pt x="24" y="838"/>
                  </a:lnTo>
                  <a:lnTo>
                    <a:pt x="15" y="806"/>
                  </a:lnTo>
                  <a:lnTo>
                    <a:pt x="9" y="774"/>
                  </a:lnTo>
                  <a:lnTo>
                    <a:pt x="3" y="739"/>
                  </a:lnTo>
                  <a:lnTo>
                    <a:pt x="1" y="706"/>
                  </a:lnTo>
                  <a:lnTo>
                    <a:pt x="0" y="671"/>
                  </a:lnTo>
                  <a:lnTo>
                    <a:pt x="1" y="636"/>
                  </a:lnTo>
                  <a:lnTo>
                    <a:pt x="3" y="603"/>
                  </a:lnTo>
                  <a:lnTo>
                    <a:pt x="9" y="570"/>
                  </a:lnTo>
                  <a:lnTo>
                    <a:pt x="15" y="537"/>
                  </a:lnTo>
                  <a:lnTo>
                    <a:pt x="24" y="505"/>
                  </a:lnTo>
                  <a:lnTo>
                    <a:pt x="35" y="473"/>
                  </a:lnTo>
                  <a:lnTo>
                    <a:pt x="46" y="442"/>
                  </a:lnTo>
                  <a:lnTo>
                    <a:pt x="60" y="412"/>
                  </a:lnTo>
                  <a:lnTo>
                    <a:pt x="75" y="382"/>
                  </a:lnTo>
                  <a:lnTo>
                    <a:pt x="91" y="353"/>
                  </a:lnTo>
                  <a:lnTo>
                    <a:pt x="110" y="325"/>
                  </a:lnTo>
                  <a:lnTo>
                    <a:pt x="129" y="298"/>
                  </a:lnTo>
                  <a:lnTo>
                    <a:pt x="151" y="271"/>
                  </a:lnTo>
                  <a:lnTo>
                    <a:pt x="173" y="246"/>
                  </a:lnTo>
                  <a:lnTo>
                    <a:pt x="197" y="222"/>
                  </a:lnTo>
                  <a:lnTo>
                    <a:pt x="222" y="199"/>
                  </a:lnTo>
                  <a:lnTo>
                    <a:pt x="248" y="176"/>
                  </a:lnTo>
                  <a:lnTo>
                    <a:pt x="275" y="155"/>
                  </a:lnTo>
                  <a:lnTo>
                    <a:pt x="304" y="135"/>
                  </a:lnTo>
                  <a:lnTo>
                    <a:pt x="334" y="116"/>
                  </a:lnTo>
                  <a:lnTo>
                    <a:pt x="364" y="98"/>
                  </a:lnTo>
                  <a:lnTo>
                    <a:pt x="396" y="82"/>
                  </a:lnTo>
                  <a:lnTo>
                    <a:pt x="429" y="67"/>
                  </a:lnTo>
                  <a:lnTo>
                    <a:pt x="462" y="53"/>
                  </a:lnTo>
                  <a:lnTo>
                    <a:pt x="496" y="42"/>
                  </a:lnTo>
                  <a:lnTo>
                    <a:pt x="531" y="30"/>
                  </a:lnTo>
                  <a:lnTo>
                    <a:pt x="567" y="22"/>
                  </a:lnTo>
                  <a:lnTo>
                    <a:pt x="603" y="14"/>
                  </a:lnTo>
                  <a:lnTo>
                    <a:pt x="641" y="9"/>
                  </a:lnTo>
                  <a:lnTo>
                    <a:pt x="678" y="4"/>
                  </a:lnTo>
                  <a:lnTo>
                    <a:pt x="716" y="2"/>
                  </a:lnTo>
                  <a:lnTo>
                    <a:pt x="755" y="0"/>
                  </a:lnTo>
                </a:path>
              </a:pathLst>
            </a:custGeom>
            <a:noFill/>
            <a:ln w="0">
              <a:solidFill>
                <a:srgbClr val="000000"/>
              </a:solidFill>
              <a:prstDash val="solid"/>
              <a:round/>
              <a:headEnd/>
              <a:tailEnd/>
            </a:ln>
          </p:spPr>
          <p:txBody>
            <a:bodyPr/>
            <a:lstStyle/>
            <a:p>
              <a:endParaRPr lang="he-IL"/>
            </a:p>
          </p:txBody>
        </p:sp>
        <p:sp>
          <p:nvSpPr>
            <p:cNvPr id="235574" name="Rectangle 54"/>
            <p:cNvSpPr>
              <a:spLocks noChangeArrowheads="1"/>
            </p:cNvSpPr>
            <p:nvPr/>
          </p:nvSpPr>
          <p:spPr bwMode="auto">
            <a:xfrm>
              <a:off x="3733" y="2375"/>
              <a:ext cx="883" cy="164"/>
            </a:xfrm>
            <a:prstGeom prst="rect">
              <a:avLst/>
            </a:prstGeom>
            <a:solidFill>
              <a:srgbClr val="FFFFFF"/>
            </a:solidFill>
            <a:ln w="9525">
              <a:noFill/>
              <a:miter lim="800000"/>
              <a:headEnd/>
              <a:tailEnd/>
            </a:ln>
          </p:spPr>
          <p:txBody>
            <a:bodyPr/>
            <a:lstStyle/>
            <a:p>
              <a:pPr algn="ctr"/>
              <a:endParaRPr lang="he-IL" altLang="he-IL" sz="3200">
                <a:cs typeface="Miriam" pitchFamily="2" charset="-79"/>
              </a:endParaRPr>
            </a:p>
          </p:txBody>
        </p:sp>
        <p:sp>
          <p:nvSpPr>
            <p:cNvPr id="235575" name="Rectangle 55"/>
            <p:cNvSpPr>
              <a:spLocks noChangeArrowheads="1"/>
            </p:cNvSpPr>
            <p:nvPr/>
          </p:nvSpPr>
          <p:spPr bwMode="auto">
            <a:xfrm>
              <a:off x="3733" y="2375"/>
              <a:ext cx="883" cy="164"/>
            </a:xfrm>
            <a:prstGeom prst="rect">
              <a:avLst/>
            </a:prstGeom>
            <a:noFill/>
            <a:ln w="0">
              <a:solidFill>
                <a:srgbClr val="000000"/>
              </a:solidFill>
              <a:miter lim="800000"/>
              <a:headEnd/>
              <a:tailEnd/>
            </a:ln>
          </p:spPr>
          <p:txBody>
            <a:bodyPr/>
            <a:lstStyle/>
            <a:p>
              <a:pPr algn="ctr"/>
              <a:endParaRPr lang="he-IL" altLang="he-IL" sz="3200">
                <a:cs typeface="Miriam" pitchFamily="2" charset="-79"/>
              </a:endParaRPr>
            </a:p>
          </p:txBody>
        </p:sp>
        <p:sp>
          <p:nvSpPr>
            <p:cNvPr id="235576" name="Freeform 56"/>
            <p:cNvSpPr>
              <a:spLocks/>
            </p:cNvSpPr>
            <p:nvPr/>
          </p:nvSpPr>
          <p:spPr bwMode="auto">
            <a:xfrm>
              <a:off x="3451" y="1808"/>
              <a:ext cx="85" cy="76"/>
            </a:xfrm>
            <a:custGeom>
              <a:avLst/>
              <a:gdLst>
                <a:gd name="T0" fmla="*/ 10 w 114"/>
                <a:gd name="T1" fmla="*/ 30 h 104"/>
                <a:gd name="T2" fmla="*/ 10 w 114"/>
                <a:gd name="T3" fmla="*/ 30 h 104"/>
                <a:gd name="T4" fmla="*/ 10 w 114"/>
                <a:gd name="T5" fmla="*/ 25 h 104"/>
                <a:gd name="T6" fmla="*/ 12 w 114"/>
                <a:gd name="T7" fmla="*/ 21 h 104"/>
                <a:gd name="T8" fmla="*/ 14 w 114"/>
                <a:gd name="T9" fmla="*/ 18 h 104"/>
                <a:gd name="T10" fmla="*/ 16 w 114"/>
                <a:gd name="T11" fmla="*/ 15 h 104"/>
                <a:gd name="T12" fmla="*/ 21 w 114"/>
                <a:gd name="T13" fmla="*/ 13 h 104"/>
                <a:gd name="T14" fmla="*/ 25 w 114"/>
                <a:gd name="T15" fmla="*/ 11 h 104"/>
                <a:gd name="T16" fmla="*/ 30 w 114"/>
                <a:gd name="T17" fmla="*/ 10 h 104"/>
                <a:gd name="T18" fmla="*/ 35 w 114"/>
                <a:gd name="T19" fmla="*/ 10 h 104"/>
                <a:gd name="T20" fmla="*/ 35 w 114"/>
                <a:gd name="T21" fmla="*/ 0 h 104"/>
                <a:gd name="T22" fmla="*/ 28 w 114"/>
                <a:gd name="T23" fmla="*/ 1 h 104"/>
                <a:gd name="T24" fmla="*/ 22 w 114"/>
                <a:gd name="T25" fmla="*/ 3 h 104"/>
                <a:gd name="T26" fmla="*/ 16 w 114"/>
                <a:gd name="T27" fmla="*/ 5 h 104"/>
                <a:gd name="T28" fmla="*/ 10 w 114"/>
                <a:gd name="T29" fmla="*/ 9 h 104"/>
                <a:gd name="T30" fmla="*/ 6 w 114"/>
                <a:gd name="T31" fmla="*/ 13 h 104"/>
                <a:gd name="T32" fmla="*/ 3 w 114"/>
                <a:gd name="T33" fmla="*/ 18 h 104"/>
                <a:gd name="T34" fmla="*/ 1 w 114"/>
                <a:gd name="T35" fmla="*/ 24 h 104"/>
                <a:gd name="T36" fmla="*/ 0 w 114"/>
                <a:gd name="T37" fmla="*/ 30 h 104"/>
                <a:gd name="T38" fmla="*/ 0 w 114"/>
                <a:gd name="T39" fmla="*/ 30 h 104"/>
                <a:gd name="T40" fmla="*/ 10 w 114"/>
                <a:gd name="T41" fmla="*/ 3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4">
                  <a:moveTo>
                    <a:pt x="32" y="104"/>
                  </a:moveTo>
                  <a:lnTo>
                    <a:pt x="32" y="104"/>
                  </a:lnTo>
                  <a:lnTo>
                    <a:pt x="33" y="88"/>
                  </a:lnTo>
                  <a:lnTo>
                    <a:pt x="37" y="75"/>
                  </a:lnTo>
                  <a:lnTo>
                    <a:pt x="45" y="64"/>
                  </a:lnTo>
                  <a:lnTo>
                    <a:pt x="54" y="53"/>
                  </a:lnTo>
                  <a:lnTo>
                    <a:pt x="67" y="45"/>
                  </a:lnTo>
                  <a:lnTo>
                    <a:pt x="79" y="39"/>
                  </a:lnTo>
                  <a:lnTo>
                    <a:pt x="96" y="34"/>
                  </a:lnTo>
                  <a:lnTo>
                    <a:pt x="114" y="33"/>
                  </a:lnTo>
                  <a:lnTo>
                    <a:pt x="114" y="0"/>
                  </a:lnTo>
                  <a:lnTo>
                    <a:pt x="91" y="4"/>
                  </a:lnTo>
                  <a:lnTo>
                    <a:pt x="70" y="9"/>
                  </a:lnTo>
                  <a:lnTo>
                    <a:pt x="51" y="18"/>
                  </a:lnTo>
                  <a:lnTo>
                    <a:pt x="33" y="30"/>
                  </a:lnTo>
                  <a:lnTo>
                    <a:pt x="20" y="45"/>
                  </a:lnTo>
                  <a:lnTo>
                    <a:pt x="9" y="64"/>
                  </a:lnTo>
                  <a:lnTo>
                    <a:pt x="3" y="83"/>
                  </a:lnTo>
                  <a:lnTo>
                    <a:pt x="0" y="104"/>
                  </a:lnTo>
                  <a:lnTo>
                    <a:pt x="32" y="104"/>
                  </a:lnTo>
                  <a:close/>
                </a:path>
              </a:pathLst>
            </a:custGeom>
            <a:solidFill>
              <a:srgbClr val="000000"/>
            </a:solidFill>
            <a:ln w="9525">
              <a:noFill/>
              <a:round/>
              <a:headEnd/>
              <a:tailEnd/>
            </a:ln>
          </p:spPr>
          <p:txBody>
            <a:bodyPr/>
            <a:lstStyle/>
            <a:p>
              <a:endParaRPr lang="he-IL"/>
            </a:p>
          </p:txBody>
        </p:sp>
        <p:sp>
          <p:nvSpPr>
            <p:cNvPr id="235577" name="Freeform 57"/>
            <p:cNvSpPr>
              <a:spLocks/>
            </p:cNvSpPr>
            <p:nvPr/>
          </p:nvSpPr>
          <p:spPr bwMode="auto">
            <a:xfrm>
              <a:off x="3451" y="1884"/>
              <a:ext cx="25" cy="1147"/>
            </a:xfrm>
            <a:custGeom>
              <a:avLst/>
              <a:gdLst>
                <a:gd name="T0" fmla="*/ 13 w 32"/>
                <a:gd name="T1" fmla="*/ 455 h 1561"/>
                <a:gd name="T2" fmla="*/ 13 w 32"/>
                <a:gd name="T3" fmla="*/ 455 h 1561"/>
                <a:gd name="T4" fmla="*/ 13 w 32"/>
                <a:gd name="T5" fmla="*/ 0 h 1561"/>
                <a:gd name="T6" fmla="*/ 0 w 32"/>
                <a:gd name="T7" fmla="*/ 0 h 1561"/>
                <a:gd name="T8" fmla="*/ 0 w 32"/>
                <a:gd name="T9" fmla="*/ 455 h 1561"/>
                <a:gd name="T10" fmla="*/ 0 w 32"/>
                <a:gd name="T11" fmla="*/ 455 h 1561"/>
                <a:gd name="T12" fmla="*/ 13 w 32"/>
                <a:gd name="T13" fmla="*/ 455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32" y="1561"/>
                  </a:moveTo>
                  <a:lnTo>
                    <a:pt x="32" y="1561"/>
                  </a:lnTo>
                  <a:lnTo>
                    <a:pt x="32" y="0"/>
                  </a:lnTo>
                  <a:lnTo>
                    <a:pt x="0" y="0"/>
                  </a:lnTo>
                  <a:lnTo>
                    <a:pt x="0" y="1561"/>
                  </a:lnTo>
                  <a:lnTo>
                    <a:pt x="32" y="1561"/>
                  </a:lnTo>
                  <a:close/>
                </a:path>
              </a:pathLst>
            </a:custGeom>
            <a:solidFill>
              <a:srgbClr val="000000"/>
            </a:solidFill>
            <a:ln w="9525">
              <a:noFill/>
              <a:round/>
              <a:headEnd/>
              <a:tailEnd/>
            </a:ln>
          </p:spPr>
          <p:txBody>
            <a:bodyPr/>
            <a:lstStyle/>
            <a:p>
              <a:endParaRPr lang="he-IL"/>
            </a:p>
          </p:txBody>
        </p:sp>
        <p:sp>
          <p:nvSpPr>
            <p:cNvPr id="235578" name="Freeform 58"/>
            <p:cNvSpPr>
              <a:spLocks/>
            </p:cNvSpPr>
            <p:nvPr/>
          </p:nvSpPr>
          <p:spPr bwMode="auto">
            <a:xfrm>
              <a:off x="3451" y="3031"/>
              <a:ext cx="85" cy="75"/>
            </a:xfrm>
            <a:custGeom>
              <a:avLst/>
              <a:gdLst>
                <a:gd name="T0" fmla="*/ 35 w 114"/>
                <a:gd name="T1" fmla="*/ 20 h 103"/>
                <a:gd name="T2" fmla="*/ 35 w 114"/>
                <a:gd name="T3" fmla="*/ 20 h 103"/>
                <a:gd name="T4" fmla="*/ 30 w 114"/>
                <a:gd name="T5" fmla="*/ 20 h 103"/>
                <a:gd name="T6" fmla="*/ 25 w 114"/>
                <a:gd name="T7" fmla="*/ 18 h 103"/>
                <a:gd name="T8" fmla="*/ 21 w 114"/>
                <a:gd name="T9" fmla="*/ 17 h 103"/>
                <a:gd name="T10" fmla="*/ 16 w 114"/>
                <a:gd name="T11" fmla="*/ 15 h 103"/>
                <a:gd name="T12" fmla="*/ 14 w 114"/>
                <a:gd name="T13" fmla="*/ 12 h 103"/>
                <a:gd name="T14" fmla="*/ 12 w 114"/>
                <a:gd name="T15" fmla="*/ 8 h 103"/>
                <a:gd name="T16" fmla="*/ 10 w 114"/>
                <a:gd name="T17" fmla="*/ 5 h 103"/>
                <a:gd name="T18" fmla="*/ 10 w 114"/>
                <a:gd name="T19" fmla="*/ 0 h 103"/>
                <a:gd name="T20" fmla="*/ 0 w 114"/>
                <a:gd name="T21" fmla="*/ 0 h 103"/>
                <a:gd name="T22" fmla="*/ 1 w 114"/>
                <a:gd name="T23" fmla="*/ 6 h 103"/>
                <a:gd name="T24" fmla="*/ 3 w 114"/>
                <a:gd name="T25" fmla="*/ 12 h 103"/>
                <a:gd name="T26" fmla="*/ 6 w 114"/>
                <a:gd name="T27" fmla="*/ 17 h 103"/>
                <a:gd name="T28" fmla="*/ 10 w 114"/>
                <a:gd name="T29" fmla="*/ 20 h 103"/>
                <a:gd name="T30" fmla="*/ 16 w 114"/>
                <a:gd name="T31" fmla="*/ 24 h 103"/>
                <a:gd name="T32" fmla="*/ 22 w 114"/>
                <a:gd name="T33" fmla="*/ 26 h 103"/>
                <a:gd name="T34" fmla="*/ 28 w 114"/>
                <a:gd name="T35" fmla="*/ 28 h 103"/>
                <a:gd name="T36" fmla="*/ 35 w 114"/>
                <a:gd name="T37" fmla="*/ 29 h 103"/>
                <a:gd name="T38" fmla="*/ 35 w 114"/>
                <a:gd name="T39" fmla="*/ 29 h 103"/>
                <a:gd name="T40" fmla="*/ 35 w 114"/>
                <a:gd name="T41" fmla="*/ 2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114" y="71"/>
                  </a:moveTo>
                  <a:lnTo>
                    <a:pt x="114" y="71"/>
                  </a:lnTo>
                  <a:lnTo>
                    <a:pt x="96" y="71"/>
                  </a:lnTo>
                  <a:lnTo>
                    <a:pt x="79" y="65"/>
                  </a:lnTo>
                  <a:lnTo>
                    <a:pt x="66" y="59"/>
                  </a:lnTo>
                  <a:lnTo>
                    <a:pt x="54" y="51"/>
                  </a:lnTo>
                  <a:lnTo>
                    <a:pt x="45" y="41"/>
                  </a:lnTo>
                  <a:lnTo>
                    <a:pt x="37" y="29"/>
                  </a:lnTo>
                  <a:lnTo>
                    <a:pt x="33" y="16"/>
                  </a:lnTo>
                  <a:lnTo>
                    <a:pt x="32" y="0"/>
                  </a:lnTo>
                  <a:lnTo>
                    <a:pt x="0" y="0"/>
                  </a:lnTo>
                  <a:lnTo>
                    <a:pt x="3" y="21"/>
                  </a:lnTo>
                  <a:lnTo>
                    <a:pt x="9" y="41"/>
                  </a:lnTo>
                  <a:lnTo>
                    <a:pt x="20" y="59"/>
                  </a:lnTo>
                  <a:lnTo>
                    <a:pt x="33" y="74"/>
                  </a:lnTo>
                  <a:lnTo>
                    <a:pt x="52" y="87"/>
                  </a:lnTo>
                  <a:lnTo>
                    <a:pt x="70" y="95"/>
                  </a:lnTo>
                  <a:lnTo>
                    <a:pt x="91" y="101"/>
                  </a:lnTo>
                  <a:lnTo>
                    <a:pt x="114" y="103"/>
                  </a:lnTo>
                  <a:lnTo>
                    <a:pt x="114" y="71"/>
                  </a:lnTo>
                  <a:close/>
                </a:path>
              </a:pathLst>
            </a:custGeom>
            <a:solidFill>
              <a:srgbClr val="000000"/>
            </a:solidFill>
            <a:ln w="9525">
              <a:noFill/>
              <a:round/>
              <a:headEnd/>
              <a:tailEnd/>
            </a:ln>
          </p:spPr>
          <p:txBody>
            <a:bodyPr/>
            <a:lstStyle/>
            <a:p>
              <a:endParaRPr lang="he-IL"/>
            </a:p>
          </p:txBody>
        </p:sp>
        <p:sp>
          <p:nvSpPr>
            <p:cNvPr id="235579" name="Freeform 59"/>
            <p:cNvSpPr>
              <a:spLocks/>
            </p:cNvSpPr>
            <p:nvPr/>
          </p:nvSpPr>
          <p:spPr bwMode="auto">
            <a:xfrm>
              <a:off x="3536" y="3083"/>
              <a:ext cx="1277" cy="23"/>
            </a:xfrm>
            <a:custGeom>
              <a:avLst/>
              <a:gdLst>
                <a:gd name="T0" fmla="*/ 496 w 1749"/>
                <a:gd name="T1" fmla="*/ 0 h 32"/>
                <a:gd name="T2" fmla="*/ 496 w 1749"/>
                <a:gd name="T3" fmla="*/ 0 h 32"/>
                <a:gd name="T4" fmla="*/ 0 w 1749"/>
                <a:gd name="T5" fmla="*/ 0 h 32"/>
                <a:gd name="T6" fmla="*/ 0 w 1749"/>
                <a:gd name="T7" fmla="*/ 9 h 32"/>
                <a:gd name="T8" fmla="*/ 496 w 1749"/>
                <a:gd name="T9" fmla="*/ 9 h 32"/>
                <a:gd name="T10" fmla="*/ 496 w 1749"/>
                <a:gd name="T11" fmla="*/ 9 h 32"/>
                <a:gd name="T12" fmla="*/ 496 w 1749"/>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1749" y="0"/>
                  </a:moveTo>
                  <a:lnTo>
                    <a:pt x="1749" y="0"/>
                  </a:lnTo>
                  <a:lnTo>
                    <a:pt x="0" y="0"/>
                  </a:lnTo>
                  <a:lnTo>
                    <a:pt x="0" y="32"/>
                  </a:lnTo>
                  <a:lnTo>
                    <a:pt x="1749" y="32"/>
                  </a:lnTo>
                  <a:lnTo>
                    <a:pt x="1749" y="0"/>
                  </a:lnTo>
                  <a:close/>
                </a:path>
              </a:pathLst>
            </a:custGeom>
            <a:solidFill>
              <a:srgbClr val="000000"/>
            </a:solidFill>
            <a:ln w="9525">
              <a:noFill/>
              <a:round/>
              <a:headEnd/>
              <a:tailEnd/>
            </a:ln>
          </p:spPr>
          <p:txBody>
            <a:bodyPr/>
            <a:lstStyle/>
            <a:p>
              <a:endParaRPr lang="he-IL"/>
            </a:p>
          </p:txBody>
        </p:sp>
        <p:sp>
          <p:nvSpPr>
            <p:cNvPr id="235580" name="Freeform 60"/>
            <p:cNvSpPr>
              <a:spLocks/>
            </p:cNvSpPr>
            <p:nvPr/>
          </p:nvSpPr>
          <p:spPr bwMode="auto">
            <a:xfrm>
              <a:off x="4813" y="3031"/>
              <a:ext cx="84" cy="75"/>
            </a:xfrm>
            <a:custGeom>
              <a:avLst/>
              <a:gdLst>
                <a:gd name="T0" fmla="*/ 24 w 114"/>
                <a:gd name="T1" fmla="*/ 0 h 103"/>
                <a:gd name="T2" fmla="*/ 24 w 114"/>
                <a:gd name="T3" fmla="*/ 0 h 103"/>
                <a:gd name="T4" fmla="*/ 24 w 114"/>
                <a:gd name="T5" fmla="*/ 4 h 103"/>
                <a:gd name="T6" fmla="*/ 22 w 114"/>
                <a:gd name="T7" fmla="*/ 8 h 103"/>
                <a:gd name="T8" fmla="*/ 21 w 114"/>
                <a:gd name="T9" fmla="*/ 12 h 103"/>
                <a:gd name="T10" fmla="*/ 18 w 114"/>
                <a:gd name="T11" fmla="*/ 15 h 103"/>
                <a:gd name="T12" fmla="*/ 15 w 114"/>
                <a:gd name="T13" fmla="*/ 17 h 103"/>
                <a:gd name="T14" fmla="*/ 10 w 114"/>
                <a:gd name="T15" fmla="*/ 18 h 103"/>
                <a:gd name="T16" fmla="*/ 5 w 114"/>
                <a:gd name="T17" fmla="*/ 20 h 103"/>
                <a:gd name="T18" fmla="*/ 0 w 114"/>
                <a:gd name="T19" fmla="*/ 20 h 103"/>
                <a:gd name="T20" fmla="*/ 0 w 114"/>
                <a:gd name="T21" fmla="*/ 29 h 103"/>
                <a:gd name="T22" fmla="*/ 7 w 114"/>
                <a:gd name="T23" fmla="*/ 28 h 103"/>
                <a:gd name="T24" fmla="*/ 13 w 114"/>
                <a:gd name="T25" fmla="*/ 26 h 103"/>
                <a:gd name="T26" fmla="*/ 18 w 114"/>
                <a:gd name="T27" fmla="*/ 24 h 103"/>
                <a:gd name="T28" fmla="*/ 24 w 114"/>
                <a:gd name="T29" fmla="*/ 20 h 103"/>
                <a:gd name="T30" fmla="*/ 28 w 114"/>
                <a:gd name="T31" fmla="*/ 17 h 103"/>
                <a:gd name="T32" fmla="*/ 31 w 114"/>
                <a:gd name="T33" fmla="*/ 12 h 103"/>
                <a:gd name="T34" fmla="*/ 32 w 114"/>
                <a:gd name="T35" fmla="*/ 7 h 103"/>
                <a:gd name="T36" fmla="*/ 34 w 114"/>
                <a:gd name="T37" fmla="*/ 0 h 103"/>
                <a:gd name="T38" fmla="*/ 34 w 114"/>
                <a:gd name="T39" fmla="*/ 0 h 103"/>
                <a:gd name="T40" fmla="*/ 24 w 11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82" y="0"/>
                  </a:moveTo>
                  <a:lnTo>
                    <a:pt x="82" y="0"/>
                  </a:lnTo>
                  <a:lnTo>
                    <a:pt x="81" y="15"/>
                  </a:lnTo>
                  <a:lnTo>
                    <a:pt x="76" y="29"/>
                  </a:lnTo>
                  <a:lnTo>
                    <a:pt x="69" y="41"/>
                  </a:lnTo>
                  <a:lnTo>
                    <a:pt x="60" y="51"/>
                  </a:lnTo>
                  <a:lnTo>
                    <a:pt x="49" y="59"/>
                  </a:lnTo>
                  <a:lnTo>
                    <a:pt x="35" y="65"/>
                  </a:lnTo>
                  <a:lnTo>
                    <a:pt x="17" y="71"/>
                  </a:lnTo>
                  <a:lnTo>
                    <a:pt x="0" y="71"/>
                  </a:lnTo>
                  <a:lnTo>
                    <a:pt x="0" y="103"/>
                  </a:lnTo>
                  <a:lnTo>
                    <a:pt x="22" y="101"/>
                  </a:lnTo>
                  <a:lnTo>
                    <a:pt x="44" y="95"/>
                  </a:lnTo>
                  <a:lnTo>
                    <a:pt x="62" y="87"/>
                  </a:lnTo>
                  <a:lnTo>
                    <a:pt x="81" y="74"/>
                  </a:lnTo>
                  <a:lnTo>
                    <a:pt x="95" y="59"/>
                  </a:lnTo>
                  <a:lnTo>
                    <a:pt x="104" y="41"/>
                  </a:lnTo>
                  <a:lnTo>
                    <a:pt x="111" y="22"/>
                  </a:lnTo>
                  <a:lnTo>
                    <a:pt x="114" y="0"/>
                  </a:lnTo>
                  <a:lnTo>
                    <a:pt x="82" y="0"/>
                  </a:lnTo>
                  <a:close/>
                </a:path>
              </a:pathLst>
            </a:custGeom>
            <a:solidFill>
              <a:srgbClr val="000000"/>
            </a:solidFill>
            <a:ln w="9525">
              <a:noFill/>
              <a:round/>
              <a:headEnd/>
              <a:tailEnd/>
            </a:ln>
          </p:spPr>
          <p:txBody>
            <a:bodyPr/>
            <a:lstStyle/>
            <a:p>
              <a:endParaRPr lang="he-IL"/>
            </a:p>
          </p:txBody>
        </p:sp>
        <p:sp>
          <p:nvSpPr>
            <p:cNvPr id="235581" name="Freeform 61"/>
            <p:cNvSpPr>
              <a:spLocks/>
            </p:cNvSpPr>
            <p:nvPr/>
          </p:nvSpPr>
          <p:spPr bwMode="auto">
            <a:xfrm>
              <a:off x="4873" y="1884"/>
              <a:ext cx="24" cy="1147"/>
            </a:xfrm>
            <a:custGeom>
              <a:avLst/>
              <a:gdLst>
                <a:gd name="T0" fmla="*/ 0 w 32"/>
                <a:gd name="T1" fmla="*/ 0 h 1561"/>
                <a:gd name="T2" fmla="*/ 0 w 32"/>
                <a:gd name="T3" fmla="*/ 0 h 1561"/>
                <a:gd name="T4" fmla="*/ 0 w 32"/>
                <a:gd name="T5" fmla="*/ 455 h 1561"/>
                <a:gd name="T6" fmla="*/ 11 w 32"/>
                <a:gd name="T7" fmla="*/ 455 h 1561"/>
                <a:gd name="T8" fmla="*/ 11 w 32"/>
                <a:gd name="T9" fmla="*/ 0 h 1561"/>
                <a:gd name="T10" fmla="*/ 11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5582" name="Freeform 62"/>
            <p:cNvSpPr>
              <a:spLocks/>
            </p:cNvSpPr>
            <p:nvPr/>
          </p:nvSpPr>
          <p:spPr bwMode="auto">
            <a:xfrm>
              <a:off x="4813" y="1808"/>
              <a:ext cx="84" cy="76"/>
            </a:xfrm>
            <a:custGeom>
              <a:avLst/>
              <a:gdLst>
                <a:gd name="T0" fmla="*/ 0 w 114"/>
                <a:gd name="T1" fmla="*/ 10 h 104"/>
                <a:gd name="T2" fmla="*/ 0 w 114"/>
                <a:gd name="T3" fmla="*/ 10 h 104"/>
                <a:gd name="T4" fmla="*/ 5 w 114"/>
                <a:gd name="T5" fmla="*/ 10 h 104"/>
                <a:gd name="T6" fmla="*/ 10 w 114"/>
                <a:gd name="T7" fmla="*/ 11 h 104"/>
                <a:gd name="T8" fmla="*/ 14 w 114"/>
                <a:gd name="T9" fmla="*/ 13 h 104"/>
                <a:gd name="T10" fmla="*/ 18 w 114"/>
                <a:gd name="T11" fmla="*/ 15 h 104"/>
                <a:gd name="T12" fmla="*/ 21 w 114"/>
                <a:gd name="T13" fmla="*/ 18 h 104"/>
                <a:gd name="T14" fmla="*/ 22 w 114"/>
                <a:gd name="T15" fmla="*/ 21 h 104"/>
                <a:gd name="T16" fmla="*/ 24 w 114"/>
                <a:gd name="T17" fmla="*/ 26 h 104"/>
                <a:gd name="T18" fmla="*/ 24 w 114"/>
                <a:gd name="T19" fmla="*/ 30 h 104"/>
                <a:gd name="T20" fmla="*/ 34 w 114"/>
                <a:gd name="T21" fmla="*/ 30 h 104"/>
                <a:gd name="T22" fmla="*/ 32 w 114"/>
                <a:gd name="T23" fmla="*/ 23 h 104"/>
                <a:gd name="T24" fmla="*/ 31 w 114"/>
                <a:gd name="T25" fmla="*/ 18 h 104"/>
                <a:gd name="T26" fmla="*/ 28 w 114"/>
                <a:gd name="T27" fmla="*/ 13 h 104"/>
                <a:gd name="T28" fmla="*/ 24 w 114"/>
                <a:gd name="T29" fmla="*/ 9 h 104"/>
                <a:gd name="T30" fmla="*/ 19 w 114"/>
                <a:gd name="T31" fmla="*/ 5 h 104"/>
                <a:gd name="T32" fmla="*/ 13 w 114"/>
                <a:gd name="T33" fmla="*/ 3 h 104"/>
                <a:gd name="T34" fmla="*/ 7 w 114"/>
                <a:gd name="T35" fmla="*/ 1 h 104"/>
                <a:gd name="T36" fmla="*/ 0 w 114"/>
                <a:gd name="T37" fmla="*/ 0 h 104"/>
                <a:gd name="T38" fmla="*/ 0 w 114"/>
                <a:gd name="T39" fmla="*/ 0 h 104"/>
                <a:gd name="T40" fmla="*/ 0 w 114"/>
                <a:gd name="T41" fmla="*/ 1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4">
                  <a:moveTo>
                    <a:pt x="0" y="33"/>
                  </a:moveTo>
                  <a:lnTo>
                    <a:pt x="0" y="33"/>
                  </a:lnTo>
                  <a:lnTo>
                    <a:pt x="17" y="34"/>
                  </a:lnTo>
                  <a:lnTo>
                    <a:pt x="35" y="39"/>
                  </a:lnTo>
                  <a:lnTo>
                    <a:pt x="47" y="45"/>
                  </a:lnTo>
                  <a:lnTo>
                    <a:pt x="60" y="53"/>
                  </a:lnTo>
                  <a:lnTo>
                    <a:pt x="69" y="64"/>
                  </a:lnTo>
                  <a:lnTo>
                    <a:pt x="76" y="75"/>
                  </a:lnTo>
                  <a:lnTo>
                    <a:pt x="81" y="89"/>
                  </a:lnTo>
                  <a:lnTo>
                    <a:pt x="82" y="104"/>
                  </a:lnTo>
                  <a:lnTo>
                    <a:pt x="114" y="104"/>
                  </a:lnTo>
                  <a:lnTo>
                    <a:pt x="111" y="82"/>
                  </a:lnTo>
                  <a:lnTo>
                    <a:pt x="104" y="64"/>
                  </a:lnTo>
                  <a:lnTo>
                    <a:pt x="95" y="45"/>
                  </a:lnTo>
                  <a:lnTo>
                    <a:pt x="81" y="30"/>
                  </a:lnTo>
                  <a:lnTo>
                    <a:pt x="64" y="18"/>
                  </a:lnTo>
                  <a:lnTo>
                    <a:pt x="44" y="9"/>
                  </a:lnTo>
                  <a:lnTo>
                    <a:pt x="22" y="4"/>
                  </a:lnTo>
                  <a:lnTo>
                    <a:pt x="0" y="0"/>
                  </a:lnTo>
                  <a:lnTo>
                    <a:pt x="0" y="33"/>
                  </a:lnTo>
                  <a:close/>
                </a:path>
              </a:pathLst>
            </a:custGeom>
            <a:solidFill>
              <a:srgbClr val="000000"/>
            </a:solidFill>
            <a:ln w="9525">
              <a:noFill/>
              <a:round/>
              <a:headEnd/>
              <a:tailEnd/>
            </a:ln>
          </p:spPr>
          <p:txBody>
            <a:bodyPr/>
            <a:lstStyle/>
            <a:p>
              <a:endParaRPr lang="he-IL"/>
            </a:p>
          </p:txBody>
        </p:sp>
        <p:sp>
          <p:nvSpPr>
            <p:cNvPr id="235583" name="Freeform 63"/>
            <p:cNvSpPr>
              <a:spLocks/>
            </p:cNvSpPr>
            <p:nvPr/>
          </p:nvSpPr>
          <p:spPr bwMode="auto">
            <a:xfrm>
              <a:off x="3536" y="1808"/>
              <a:ext cx="1277" cy="24"/>
            </a:xfrm>
            <a:custGeom>
              <a:avLst/>
              <a:gdLst>
                <a:gd name="T0" fmla="*/ 0 w 1749"/>
                <a:gd name="T1" fmla="*/ 9 h 33"/>
                <a:gd name="T2" fmla="*/ 0 w 1749"/>
                <a:gd name="T3" fmla="*/ 9 h 33"/>
                <a:gd name="T4" fmla="*/ 496 w 1749"/>
                <a:gd name="T5" fmla="*/ 9 h 33"/>
                <a:gd name="T6" fmla="*/ 496 w 1749"/>
                <a:gd name="T7" fmla="*/ 0 h 33"/>
                <a:gd name="T8" fmla="*/ 0 w 1749"/>
                <a:gd name="T9" fmla="*/ 0 h 33"/>
                <a:gd name="T10" fmla="*/ 0 w 1749"/>
                <a:gd name="T11" fmla="*/ 0 h 33"/>
                <a:gd name="T12" fmla="*/ 0 w 1749"/>
                <a:gd name="T13" fmla="*/ 9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3">
                  <a:moveTo>
                    <a:pt x="0" y="33"/>
                  </a:moveTo>
                  <a:lnTo>
                    <a:pt x="0" y="33"/>
                  </a:lnTo>
                  <a:lnTo>
                    <a:pt x="1749" y="33"/>
                  </a:lnTo>
                  <a:lnTo>
                    <a:pt x="1749" y="0"/>
                  </a:lnTo>
                  <a:lnTo>
                    <a:pt x="0" y="0"/>
                  </a:lnTo>
                  <a:lnTo>
                    <a:pt x="0" y="33"/>
                  </a:lnTo>
                  <a:close/>
                </a:path>
              </a:pathLst>
            </a:custGeom>
            <a:solidFill>
              <a:srgbClr val="000000"/>
            </a:solidFill>
            <a:ln w="9525">
              <a:noFill/>
              <a:round/>
              <a:headEnd/>
              <a:tailEnd/>
            </a:ln>
          </p:spPr>
          <p:txBody>
            <a:bodyPr/>
            <a:lstStyle/>
            <a:p>
              <a:endParaRPr lang="he-IL"/>
            </a:p>
          </p:txBody>
        </p:sp>
        <p:sp>
          <p:nvSpPr>
            <p:cNvPr id="235584" name="Freeform 64"/>
            <p:cNvSpPr>
              <a:spLocks/>
            </p:cNvSpPr>
            <p:nvPr/>
          </p:nvSpPr>
          <p:spPr bwMode="auto">
            <a:xfrm>
              <a:off x="3536" y="1777"/>
              <a:ext cx="1277" cy="24"/>
            </a:xfrm>
            <a:custGeom>
              <a:avLst/>
              <a:gdLst>
                <a:gd name="T0" fmla="*/ 496 w 1749"/>
                <a:gd name="T1" fmla="*/ 0 h 32"/>
                <a:gd name="T2" fmla="*/ 496 w 1749"/>
                <a:gd name="T3" fmla="*/ 0 h 32"/>
                <a:gd name="T4" fmla="*/ 0 w 1749"/>
                <a:gd name="T5" fmla="*/ 0 h 32"/>
                <a:gd name="T6" fmla="*/ 0 w 1749"/>
                <a:gd name="T7" fmla="*/ 11 h 32"/>
                <a:gd name="T8" fmla="*/ 496 w 1749"/>
                <a:gd name="T9" fmla="*/ 11 h 32"/>
                <a:gd name="T10" fmla="*/ 496 w 1749"/>
                <a:gd name="T11" fmla="*/ 11 h 32"/>
                <a:gd name="T12" fmla="*/ 496 w 1749"/>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1749" y="0"/>
                  </a:moveTo>
                  <a:lnTo>
                    <a:pt x="1749" y="0"/>
                  </a:lnTo>
                  <a:lnTo>
                    <a:pt x="0" y="0"/>
                  </a:lnTo>
                  <a:lnTo>
                    <a:pt x="0" y="32"/>
                  </a:lnTo>
                  <a:lnTo>
                    <a:pt x="1749" y="32"/>
                  </a:lnTo>
                  <a:lnTo>
                    <a:pt x="1749" y="0"/>
                  </a:lnTo>
                  <a:close/>
                </a:path>
              </a:pathLst>
            </a:custGeom>
            <a:solidFill>
              <a:srgbClr val="000000"/>
            </a:solidFill>
            <a:ln w="9525">
              <a:noFill/>
              <a:round/>
              <a:headEnd/>
              <a:tailEnd/>
            </a:ln>
          </p:spPr>
          <p:txBody>
            <a:bodyPr/>
            <a:lstStyle/>
            <a:p>
              <a:endParaRPr lang="he-IL"/>
            </a:p>
          </p:txBody>
        </p:sp>
        <p:sp>
          <p:nvSpPr>
            <p:cNvPr id="235585" name="Freeform 65"/>
            <p:cNvSpPr>
              <a:spLocks/>
            </p:cNvSpPr>
            <p:nvPr/>
          </p:nvSpPr>
          <p:spPr bwMode="auto">
            <a:xfrm>
              <a:off x="4813" y="1777"/>
              <a:ext cx="117" cy="107"/>
            </a:xfrm>
            <a:custGeom>
              <a:avLst/>
              <a:gdLst>
                <a:gd name="T0" fmla="*/ 46 w 160"/>
                <a:gd name="T1" fmla="*/ 43 h 145"/>
                <a:gd name="T2" fmla="*/ 46 w 160"/>
                <a:gd name="T3" fmla="*/ 43 h 145"/>
                <a:gd name="T4" fmla="*/ 45 w 160"/>
                <a:gd name="T5" fmla="*/ 34 h 145"/>
                <a:gd name="T6" fmla="*/ 42 w 160"/>
                <a:gd name="T7" fmla="*/ 26 h 145"/>
                <a:gd name="T8" fmla="*/ 38 w 160"/>
                <a:gd name="T9" fmla="*/ 18 h 145"/>
                <a:gd name="T10" fmla="*/ 33 w 160"/>
                <a:gd name="T11" fmla="*/ 12 h 145"/>
                <a:gd name="T12" fmla="*/ 26 w 160"/>
                <a:gd name="T13" fmla="*/ 7 h 145"/>
                <a:gd name="T14" fmla="*/ 18 w 160"/>
                <a:gd name="T15" fmla="*/ 3 h 145"/>
                <a:gd name="T16" fmla="*/ 9 w 160"/>
                <a:gd name="T17" fmla="*/ 1 h 145"/>
                <a:gd name="T18" fmla="*/ 0 w 160"/>
                <a:gd name="T19" fmla="*/ 0 h 145"/>
                <a:gd name="T20" fmla="*/ 0 w 160"/>
                <a:gd name="T21" fmla="*/ 10 h 145"/>
                <a:gd name="T22" fmla="*/ 8 w 160"/>
                <a:gd name="T23" fmla="*/ 10 h 145"/>
                <a:gd name="T24" fmla="*/ 15 w 160"/>
                <a:gd name="T25" fmla="*/ 12 h 145"/>
                <a:gd name="T26" fmla="*/ 21 w 160"/>
                <a:gd name="T27" fmla="*/ 15 h 145"/>
                <a:gd name="T28" fmla="*/ 27 w 160"/>
                <a:gd name="T29" fmla="*/ 19 h 145"/>
                <a:gd name="T30" fmla="*/ 31 w 160"/>
                <a:gd name="T31" fmla="*/ 24 h 145"/>
                <a:gd name="T32" fmla="*/ 34 w 160"/>
                <a:gd name="T33" fmla="*/ 30 h 145"/>
                <a:gd name="T34" fmla="*/ 37 w 160"/>
                <a:gd name="T35" fmla="*/ 36 h 145"/>
                <a:gd name="T36" fmla="*/ 37 w 160"/>
                <a:gd name="T37" fmla="*/ 43 h 145"/>
                <a:gd name="T38" fmla="*/ 37 w 160"/>
                <a:gd name="T39" fmla="*/ 43 h 145"/>
                <a:gd name="T40" fmla="*/ 46 w 160"/>
                <a:gd name="T41" fmla="*/ 43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160" y="145"/>
                  </a:moveTo>
                  <a:lnTo>
                    <a:pt x="160" y="145"/>
                  </a:lnTo>
                  <a:lnTo>
                    <a:pt x="157" y="116"/>
                  </a:lnTo>
                  <a:lnTo>
                    <a:pt x="148" y="88"/>
                  </a:lnTo>
                  <a:lnTo>
                    <a:pt x="133" y="62"/>
                  </a:lnTo>
                  <a:lnTo>
                    <a:pt x="114" y="41"/>
                  </a:lnTo>
                  <a:lnTo>
                    <a:pt x="90" y="24"/>
                  </a:lnTo>
                  <a:lnTo>
                    <a:pt x="62" y="10"/>
                  </a:lnTo>
                  <a:lnTo>
                    <a:pt x="32" y="3"/>
                  </a:lnTo>
                  <a:lnTo>
                    <a:pt x="0" y="0"/>
                  </a:lnTo>
                  <a:lnTo>
                    <a:pt x="0" y="32"/>
                  </a:lnTo>
                  <a:lnTo>
                    <a:pt x="28" y="33"/>
                  </a:lnTo>
                  <a:lnTo>
                    <a:pt x="53" y="40"/>
                  </a:lnTo>
                  <a:lnTo>
                    <a:pt x="74" y="50"/>
                  </a:lnTo>
                  <a:lnTo>
                    <a:pt x="94" y="65"/>
                  </a:lnTo>
                  <a:lnTo>
                    <a:pt x="107" y="81"/>
                  </a:lnTo>
                  <a:lnTo>
                    <a:pt x="120" y="99"/>
                  </a:lnTo>
                  <a:lnTo>
                    <a:pt x="127" y="121"/>
                  </a:lnTo>
                  <a:lnTo>
                    <a:pt x="128" y="145"/>
                  </a:lnTo>
                  <a:lnTo>
                    <a:pt x="160" y="145"/>
                  </a:lnTo>
                  <a:close/>
                </a:path>
              </a:pathLst>
            </a:custGeom>
            <a:solidFill>
              <a:srgbClr val="000000"/>
            </a:solidFill>
            <a:ln w="9525">
              <a:noFill/>
              <a:round/>
              <a:headEnd/>
              <a:tailEnd/>
            </a:ln>
          </p:spPr>
          <p:txBody>
            <a:bodyPr/>
            <a:lstStyle/>
            <a:p>
              <a:endParaRPr lang="he-IL"/>
            </a:p>
          </p:txBody>
        </p:sp>
        <p:sp>
          <p:nvSpPr>
            <p:cNvPr id="235586" name="Freeform 66"/>
            <p:cNvSpPr>
              <a:spLocks/>
            </p:cNvSpPr>
            <p:nvPr/>
          </p:nvSpPr>
          <p:spPr bwMode="auto">
            <a:xfrm>
              <a:off x="4907" y="1884"/>
              <a:ext cx="23" cy="1147"/>
            </a:xfrm>
            <a:custGeom>
              <a:avLst/>
              <a:gdLst>
                <a:gd name="T0" fmla="*/ 9 w 32"/>
                <a:gd name="T1" fmla="*/ 455 h 1561"/>
                <a:gd name="T2" fmla="*/ 9 w 32"/>
                <a:gd name="T3" fmla="*/ 455 h 1561"/>
                <a:gd name="T4" fmla="*/ 9 w 32"/>
                <a:gd name="T5" fmla="*/ 0 h 1561"/>
                <a:gd name="T6" fmla="*/ 0 w 32"/>
                <a:gd name="T7" fmla="*/ 0 h 1561"/>
                <a:gd name="T8" fmla="*/ 0 w 32"/>
                <a:gd name="T9" fmla="*/ 455 h 1561"/>
                <a:gd name="T10" fmla="*/ 0 w 32"/>
                <a:gd name="T11" fmla="*/ 455 h 1561"/>
                <a:gd name="T12" fmla="*/ 9 w 32"/>
                <a:gd name="T13" fmla="*/ 455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32" y="1561"/>
                  </a:moveTo>
                  <a:lnTo>
                    <a:pt x="32" y="1561"/>
                  </a:lnTo>
                  <a:lnTo>
                    <a:pt x="32" y="0"/>
                  </a:lnTo>
                  <a:lnTo>
                    <a:pt x="0" y="0"/>
                  </a:lnTo>
                  <a:lnTo>
                    <a:pt x="0" y="1561"/>
                  </a:lnTo>
                  <a:lnTo>
                    <a:pt x="32" y="1561"/>
                  </a:lnTo>
                  <a:close/>
                </a:path>
              </a:pathLst>
            </a:custGeom>
            <a:solidFill>
              <a:srgbClr val="000000"/>
            </a:solidFill>
            <a:ln w="9525">
              <a:noFill/>
              <a:round/>
              <a:headEnd/>
              <a:tailEnd/>
            </a:ln>
          </p:spPr>
          <p:txBody>
            <a:bodyPr/>
            <a:lstStyle/>
            <a:p>
              <a:endParaRPr lang="he-IL"/>
            </a:p>
          </p:txBody>
        </p:sp>
        <p:sp>
          <p:nvSpPr>
            <p:cNvPr id="235587" name="Freeform 67"/>
            <p:cNvSpPr>
              <a:spLocks/>
            </p:cNvSpPr>
            <p:nvPr/>
          </p:nvSpPr>
          <p:spPr bwMode="auto">
            <a:xfrm>
              <a:off x="4813" y="3031"/>
              <a:ext cx="117" cy="107"/>
            </a:xfrm>
            <a:custGeom>
              <a:avLst/>
              <a:gdLst>
                <a:gd name="T0" fmla="*/ 0 w 160"/>
                <a:gd name="T1" fmla="*/ 43 h 145"/>
                <a:gd name="T2" fmla="*/ 0 w 160"/>
                <a:gd name="T3" fmla="*/ 43 h 145"/>
                <a:gd name="T4" fmla="*/ 9 w 160"/>
                <a:gd name="T5" fmla="*/ 42 h 145"/>
                <a:gd name="T6" fmla="*/ 18 w 160"/>
                <a:gd name="T7" fmla="*/ 41 h 145"/>
                <a:gd name="T8" fmla="*/ 26 w 160"/>
                <a:gd name="T9" fmla="*/ 36 h 145"/>
                <a:gd name="T10" fmla="*/ 33 w 160"/>
                <a:gd name="T11" fmla="*/ 31 h 145"/>
                <a:gd name="T12" fmla="*/ 38 w 160"/>
                <a:gd name="T13" fmla="*/ 24 h 145"/>
                <a:gd name="T14" fmla="*/ 42 w 160"/>
                <a:gd name="T15" fmla="*/ 18 h 145"/>
                <a:gd name="T16" fmla="*/ 45 w 160"/>
                <a:gd name="T17" fmla="*/ 8 h 145"/>
                <a:gd name="T18" fmla="*/ 46 w 160"/>
                <a:gd name="T19" fmla="*/ 0 h 145"/>
                <a:gd name="T20" fmla="*/ 37 w 160"/>
                <a:gd name="T21" fmla="*/ 0 h 145"/>
                <a:gd name="T22" fmla="*/ 37 w 160"/>
                <a:gd name="T23" fmla="*/ 7 h 145"/>
                <a:gd name="T24" fmla="*/ 34 w 160"/>
                <a:gd name="T25" fmla="*/ 13 h 145"/>
                <a:gd name="T26" fmla="*/ 31 w 160"/>
                <a:gd name="T27" fmla="*/ 19 h 145"/>
                <a:gd name="T28" fmla="*/ 27 w 160"/>
                <a:gd name="T29" fmla="*/ 24 h 145"/>
                <a:gd name="T30" fmla="*/ 21 w 160"/>
                <a:gd name="T31" fmla="*/ 28 h 145"/>
                <a:gd name="T32" fmla="*/ 15 w 160"/>
                <a:gd name="T33" fmla="*/ 31 h 145"/>
                <a:gd name="T34" fmla="*/ 8 w 160"/>
                <a:gd name="T35" fmla="*/ 33 h 145"/>
                <a:gd name="T36" fmla="*/ 0 w 160"/>
                <a:gd name="T37" fmla="*/ 33 h 145"/>
                <a:gd name="T38" fmla="*/ 0 w 160"/>
                <a:gd name="T39" fmla="*/ 33 h 145"/>
                <a:gd name="T40" fmla="*/ 0 w 160"/>
                <a:gd name="T41" fmla="*/ 43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0" y="145"/>
                  </a:moveTo>
                  <a:lnTo>
                    <a:pt x="0" y="145"/>
                  </a:lnTo>
                  <a:lnTo>
                    <a:pt x="32" y="142"/>
                  </a:lnTo>
                  <a:lnTo>
                    <a:pt x="62" y="135"/>
                  </a:lnTo>
                  <a:lnTo>
                    <a:pt x="90" y="121"/>
                  </a:lnTo>
                  <a:lnTo>
                    <a:pt x="114" y="104"/>
                  </a:lnTo>
                  <a:lnTo>
                    <a:pt x="133" y="83"/>
                  </a:lnTo>
                  <a:lnTo>
                    <a:pt x="148" y="58"/>
                  </a:lnTo>
                  <a:lnTo>
                    <a:pt x="157" y="29"/>
                  </a:lnTo>
                  <a:lnTo>
                    <a:pt x="160" y="0"/>
                  </a:lnTo>
                  <a:lnTo>
                    <a:pt x="128" y="0"/>
                  </a:lnTo>
                  <a:lnTo>
                    <a:pt x="127" y="24"/>
                  </a:lnTo>
                  <a:lnTo>
                    <a:pt x="120" y="46"/>
                  </a:lnTo>
                  <a:lnTo>
                    <a:pt x="107" y="65"/>
                  </a:lnTo>
                  <a:lnTo>
                    <a:pt x="94" y="81"/>
                  </a:lnTo>
                  <a:lnTo>
                    <a:pt x="74" y="96"/>
                  </a:lnTo>
                  <a:lnTo>
                    <a:pt x="53" y="105"/>
                  </a:lnTo>
                  <a:lnTo>
                    <a:pt x="28" y="112"/>
                  </a:lnTo>
                  <a:lnTo>
                    <a:pt x="0" y="113"/>
                  </a:lnTo>
                  <a:lnTo>
                    <a:pt x="0" y="145"/>
                  </a:lnTo>
                  <a:close/>
                </a:path>
              </a:pathLst>
            </a:custGeom>
            <a:solidFill>
              <a:srgbClr val="000000"/>
            </a:solidFill>
            <a:ln w="9525">
              <a:noFill/>
              <a:round/>
              <a:headEnd/>
              <a:tailEnd/>
            </a:ln>
          </p:spPr>
          <p:txBody>
            <a:bodyPr/>
            <a:lstStyle/>
            <a:p>
              <a:endParaRPr lang="he-IL"/>
            </a:p>
          </p:txBody>
        </p:sp>
        <p:sp>
          <p:nvSpPr>
            <p:cNvPr id="235588" name="Freeform 68"/>
            <p:cNvSpPr>
              <a:spLocks/>
            </p:cNvSpPr>
            <p:nvPr/>
          </p:nvSpPr>
          <p:spPr bwMode="auto">
            <a:xfrm>
              <a:off x="3536" y="3115"/>
              <a:ext cx="1277" cy="23"/>
            </a:xfrm>
            <a:custGeom>
              <a:avLst/>
              <a:gdLst>
                <a:gd name="T0" fmla="*/ 0 w 1749"/>
                <a:gd name="T1" fmla="*/ 9 h 32"/>
                <a:gd name="T2" fmla="*/ 0 w 1749"/>
                <a:gd name="T3" fmla="*/ 9 h 32"/>
                <a:gd name="T4" fmla="*/ 496 w 1749"/>
                <a:gd name="T5" fmla="*/ 9 h 32"/>
                <a:gd name="T6" fmla="*/ 496 w 1749"/>
                <a:gd name="T7" fmla="*/ 0 h 32"/>
                <a:gd name="T8" fmla="*/ 0 w 1749"/>
                <a:gd name="T9" fmla="*/ 0 h 32"/>
                <a:gd name="T10" fmla="*/ 0 w 1749"/>
                <a:gd name="T11" fmla="*/ 0 h 32"/>
                <a:gd name="T12" fmla="*/ 0 w 1749"/>
                <a:gd name="T13" fmla="*/ 9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0" y="32"/>
                  </a:moveTo>
                  <a:lnTo>
                    <a:pt x="0" y="32"/>
                  </a:lnTo>
                  <a:lnTo>
                    <a:pt x="1749" y="32"/>
                  </a:lnTo>
                  <a:lnTo>
                    <a:pt x="1749" y="0"/>
                  </a:lnTo>
                  <a:lnTo>
                    <a:pt x="0" y="0"/>
                  </a:lnTo>
                  <a:lnTo>
                    <a:pt x="0" y="32"/>
                  </a:lnTo>
                  <a:close/>
                </a:path>
              </a:pathLst>
            </a:custGeom>
            <a:solidFill>
              <a:srgbClr val="000000"/>
            </a:solidFill>
            <a:ln w="9525">
              <a:noFill/>
              <a:round/>
              <a:headEnd/>
              <a:tailEnd/>
            </a:ln>
          </p:spPr>
          <p:txBody>
            <a:bodyPr/>
            <a:lstStyle/>
            <a:p>
              <a:endParaRPr lang="he-IL"/>
            </a:p>
          </p:txBody>
        </p:sp>
        <p:sp>
          <p:nvSpPr>
            <p:cNvPr id="235589" name="Freeform 69"/>
            <p:cNvSpPr>
              <a:spLocks/>
            </p:cNvSpPr>
            <p:nvPr/>
          </p:nvSpPr>
          <p:spPr bwMode="auto">
            <a:xfrm>
              <a:off x="3417" y="3031"/>
              <a:ext cx="119" cy="107"/>
            </a:xfrm>
            <a:custGeom>
              <a:avLst/>
              <a:gdLst>
                <a:gd name="T0" fmla="*/ 0 w 161"/>
                <a:gd name="T1" fmla="*/ 0 h 145"/>
                <a:gd name="T2" fmla="*/ 0 w 161"/>
                <a:gd name="T3" fmla="*/ 0 h 145"/>
                <a:gd name="T4" fmla="*/ 1 w 161"/>
                <a:gd name="T5" fmla="*/ 8 h 145"/>
                <a:gd name="T6" fmla="*/ 4 w 161"/>
                <a:gd name="T7" fmla="*/ 18 h 145"/>
                <a:gd name="T8" fmla="*/ 8 w 161"/>
                <a:gd name="T9" fmla="*/ 24 h 145"/>
                <a:gd name="T10" fmla="*/ 14 w 161"/>
                <a:gd name="T11" fmla="*/ 31 h 145"/>
                <a:gd name="T12" fmla="*/ 21 w 161"/>
                <a:gd name="T13" fmla="*/ 36 h 145"/>
                <a:gd name="T14" fmla="*/ 30 w 161"/>
                <a:gd name="T15" fmla="*/ 41 h 145"/>
                <a:gd name="T16" fmla="*/ 38 w 161"/>
                <a:gd name="T17" fmla="*/ 42 h 145"/>
                <a:gd name="T18" fmla="*/ 48 w 161"/>
                <a:gd name="T19" fmla="*/ 43 h 145"/>
                <a:gd name="T20" fmla="*/ 48 w 161"/>
                <a:gd name="T21" fmla="*/ 33 h 145"/>
                <a:gd name="T22" fmla="*/ 39 w 161"/>
                <a:gd name="T23" fmla="*/ 33 h 145"/>
                <a:gd name="T24" fmla="*/ 33 w 161"/>
                <a:gd name="T25" fmla="*/ 31 h 145"/>
                <a:gd name="T26" fmla="*/ 26 w 161"/>
                <a:gd name="T27" fmla="*/ 28 h 145"/>
                <a:gd name="T28" fmla="*/ 20 w 161"/>
                <a:gd name="T29" fmla="*/ 24 h 145"/>
                <a:gd name="T30" fmla="*/ 16 w 161"/>
                <a:gd name="T31" fmla="*/ 19 h 145"/>
                <a:gd name="T32" fmla="*/ 12 w 161"/>
                <a:gd name="T33" fmla="*/ 13 h 145"/>
                <a:gd name="T34" fmla="*/ 10 w 161"/>
                <a:gd name="T35" fmla="*/ 7 h 145"/>
                <a:gd name="T36" fmla="*/ 10 w 161"/>
                <a:gd name="T37" fmla="*/ 0 h 145"/>
                <a:gd name="T38" fmla="*/ 10 w 161"/>
                <a:gd name="T39" fmla="*/ 0 h 145"/>
                <a:gd name="T40" fmla="*/ 0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0" y="0"/>
                  </a:moveTo>
                  <a:lnTo>
                    <a:pt x="0" y="0"/>
                  </a:lnTo>
                  <a:lnTo>
                    <a:pt x="3" y="29"/>
                  </a:lnTo>
                  <a:lnTo>
                    <a:pt x="12" y="58"/>
                  </a:lnTo>
                  <a:lnTo>
                    <a:pt x="27" y="83"/>
                  </a:lnTo>
                  <a:lnTo>
                    <a:pt x="47" y="104"/>
                  </a:lnTo>
                  <a:lnTo>
                    <a:pt x="70" y="121"/>
                  </a:lnTo>
                  <a:lnTo>
                    <a:pt x="99" y="135"/>
                  </a:lnTo>
                  <a:lnTo>
                    <a:pt x="129" y="142"/>
                  </a:lnTo>
                  <a:lnTo>
                    <a:pt x="161" y="145"/>
                  </a:lnTo>
                  <a:lnTo>
                    <a:pt x="161" y="113"/>
                  </a:lnTo>
                  <a:lnTo>
                    <a:pt x="133" y="112"/>
                  </a:lnTo>
                  <a:lnTo>
                    <a:pt x="108" y="105"/>
                  </a:lnTo>
                  <a:lnTo>
                    <a:pt x="86" y="96"/>
                  </a:lnTo>
                  <a:lnTo>
                    <a:pt x="68" y="81"/>
                  </a:lnTo>
                  <a:lnTo>
                    <a:pt x="53" y="65"/>
                  </a:lnTo>
                  <a:lnTo>
                    <a:pt x="40" y="46"/>
                  </a:lnTo>
                  <a:lnTo>
                    <a:pt x="33" y="24"/>
                  </a:lnTo>
                  <a:lnTo>
                    <a:pt x="32" y="0"/>
                  </a:lnTo>
                  <a:lnTo>
                    <a:pt x="0" y="0"/>
                  </a:lnTo>
                  <a:close/>
                </a:path>
              </a:pathLst>
            </a:custGeom>
            <a:solidFill>
              <a:srgbClr val="000000"/>
            </a:solidFill>
            <a:ln w="9525">
              <a:noFill/>
              <a:round/>
              <a:headEnd/>
              <a:tailEnd/>
            </a:ln>
          </p:spPr>
          <p:txBody>
            <a:bodyPr/>
            <a:lstStyle/>
            <a:p>
              <a:endParaRPr lang="he-IL"/>
            </a:p>
          </p:txBody>
        </p:sp>
        <p:sp>
          <p:nvSpPr>
            <p:cNvPr id="235590" name="Freeform 70"/>
            <p:cNvSpPr>
              <a:spLocks/>
            </p:cNvSpPr>
            <p:nvPr/>
          </p:nvSpPr>
          <p:spPr bwMode="auto">
            <a:xfrm>
              <a:off x="3417" y="1884"/>
              <a:ext cx="24" cy="1147"/>
            </a:xfrm>
            <a:custGeom>
              <a:avLst/>
              <a:gdLst>
                <a:gd name="T0" fmla="*/ 0 w 32"/>
                <a:gd name="T1" fmla="*/ 0 h 1561"/>
                <a:gd name="T2" fmla="*/ 0 w 32"/>
                <a:gd name="T3" fmla="*/ 0 h 1561"/>
                <a:gd name="T4" fmla="*/ 0 w 32"/>
                <a:gd name="T5" fmla="*/ 455 h 1561"/>
                <a:gd name="T6" fmla="*/ 11 w 32"/>
                <a:gd name="T7" fmla="*/ 455 h 1561"/>
                <a:gd name="T8" fmla="*/ 11 w 32"/>
                <a:gd name="T9" fmla="*/ 0 h 1561"/>
                <a:gd name="T10" fmla="*/ 11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5591" name="Freeform 71"/>
            <p:cNvSpPr>
              <a:spLocks/>
            </p:cNvSpPr>
            <p:nvPr/>
          </p:nvSpPr>
          <p:spPr bwMode="auto">
            <a:xfrm>
              <a:off x="3417" y="1777"/>
              <a:ext cx="119" cy="107"/>
            </a:xfrm>
            <a:custGeom>
              <a:avLst/>
              <a:gdLst>
                <a:gd name="T0" fmla="*/ 48 w 161"/>
                <a:gd name="T1" fmla="*/ 0 h 145"/>
                <a:gd name="T2" fmla="*/ 48 w 161"/>
                <a:gd name="T3" fmla="*/ 0 h 145"/>
                <a:gd name="T4" fmla="*/ 38 w 161"/>
                <a:gd name="T5" fmla="*/ 1 h 145"/>
                <a:gd name="T6" fmla="*/ 30 w 161"/>
                <a:gd name="T7" fmla="*/ 3 h 145"/>
                <a:gd name="T8" fmla="*/ 21 w 161"/>
                <a:gd name="T9" fmla="*/ 7 h 145"/>
                <a:gd name="T10" fmla="*/ 14 w 161"/>
                <a:gd name="T11" fmla="*/ 12 h 145"/>
                <a:gd name="T12" fmla="*/ 8 w 161"/>
                <a:gd name="T13" fmla="*/ 18 h 145"/>
                <a:gd name="T14" fmla="*/ 4 w 161"/>
                <a:gd name="T15" fmla="*/ 26 h 145"/>
                <a:gd name="T16" fmla="*/ 1 w 161"/>
                <a:gd name="T17" fmla="*/ 34 h 145"/>
                <a:gd name="T18" fmla="*/ 0 w 161"/>
                <a:gd name="T19" fmla="*/ 43 h 145"/>
                <a:gd name="T20" fmla="*/ 10 w 161"/>
                <a:gd name="T21" fmla="*/ 43 h 145"/>
                <a:gd name="T22" fmla="*/ 10 w 161"/>
                <a:gd name="T23" fmla="*/ 36 h 145"/>
                <a:gd name="T24" fmla="*/ 12 w 161"/>
                <a:gd name="T25" fmla="*/ 30 h 145"/>
                <a:gd name="T26" fmla="*/ 16 w 161"/>
                <a:gd name="T27" fmla="*/ 24 h 145"/>
                <a:gd name="T28" fmla="*/ 20 w 161"/>
                <a:gd name="T29" fmla="*/ 19 h 145"/>
                <a:gd name="T30" fmla="*/ 26 w 161"/>
                <a:gd name="T31" fmla="*/ 15 h 145"/>
                <a:gd name="T32" fmla="*/ 33 w 161"/>
                <a:gd name="T33" fmla="*/ 12 h 145"/>
                <a:gd name="T34" fmla="*/ 39 w 161"/>
                <a:gd name="T35" fmla="*/ 10 h 145"/>
                <a:gd name="T36" fmla="*/ 48 w 161"/>
                <a:gd name="T37" fmla="*/ 10 h 145"/>
                <a:gd name="T38" fmla="*/ 48 w 161"/>
                <a:gd name="T39" fmla="*/ 10 h 145"/>
                <a:gd name="T40" fmla="*/ 48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161" y="0"/>
                  </a:moveTo>
                  <a:lnTo>
                    <a:pt x="161" y="0"/>
                  </a:lnTo>
                  <a:lnTo>
                    <a:pt x="129" y="3"/>
                  </a:lnTo>
                  <a:lnTo>
                    <a:pt x="99" y="10"/>
                  </a:lnTo>
                  <a:lnTo>
                    <a:pt x="70" y="24"/>
                  </a:lnTo>
                  <a:lnTo>
                    <a:pt x="47" y="41"/>
                  </a:lnTo>
                  <a:lnTo>
                    <a:pt x="27" y="62"/>
                  </a:lnTo>
                  <a:lnTo>
                    <a:pt x="12" y="88"/>
                  </a:lnTo>
                  <a:lnTo>
                    <a:pt x="3" y="116"/>
                  </a:lnTo>
                  <a:lnTo>
                    <a:pt x="0" y="145"/>
                  </a:lnTo>
                  <a:lnTo>
                    <a:pt x="32" y="145"/>
                  </a:lnTo>
                  <a:lnTo>
                    <a:pt x="33" y="121"/>
                  </a:lnTo>
                  <a:lnTo>
                    <a:pt x="40" y="99"/>
                  </a:lnTo>
                  <a:lnTo>
                    <a:pt x="53" y="81"/>
                  </a:lnTo>
                  <a:lnTo>
                    <a:pt x="68" y="65"/>
                  </a:lnTo>
                  <a:lnTo>
                    <a:pt x="86" y="50"/>
                  </a:lnTo>
                  <a:lnTo>
                    <a:pt x="108" y="40"/>
                  </a:lnTo>
                  <a:lnTo>
                    <a:pt x="133" y="33"/>
                  </a:lnTo>
                  <a:lnTo>
                    <a:pt x="161" y="32"/>
                  </a:lnTo>
                  <a:lnTo>
                    <a:pt x="161" y="0"/>
                  </a:lnTo>
                  <a:close/>
                </a:path>
              </a:pathLst>
            </a:custGeom>
            <a:solidFill>
              <a:srgbClr val="000000"/>
            </a:solidFill>
            <a:ln w="9525">
              <a:noFill/>
              <a:round/>
              <a:headEnd/>
              <a:tailEnd/>
            </a:ln>
          </p:spPr>
          <p:txBody>
            <a:bodyPr/>
            <a:lstStyle/>
            <a:p>
              <a:endParaRPr lang="he-IL"/>
            </a:p>
          </p:txBody>
        </p:sp>
        <p:sp>
          <p:nvSpPr>
            <p:cNvPr id="235592" name="Freeform 72"/>
            <p:cNvSpPr>
              <a:spLocks/>
            </p:cNvSpPr>
            <p:nvPr/>
          </p:nvSpPr>
          <p:spPr bwMode="auto">
            <a:xfrm>
              <a:off x="3346" y="1712"/>
              <a:ext cx="152" cy="139"/>
            </a:xfrm>
            <a:custGeom>
              <a:avLst/>
              <a:gdLst>
                <a:gd name="T0" fmla="*/ 9 w 207"/>
                <a:gd name="T1" fmla="*/ 57 h 187"/>
                <a:gd name="T2" fmla="*/ 9 w 207"/>
                <a:gd name="T3" fmla="*/ 57 h 187"/>
                <a:gd name="T4" fmla="*/ 9 w 207"/>
                <a:gd name="T5" fmla="*/ 52 h 187"/>
                <a:gd name="T6" fmla="*/ 10 w 207"/>
                <a:gd name="T7" fmla="*/ 48 h 187"/>
                <a:gd name="T8" fmla="*/ 11 w 207"/>
                <a:gd name="T9" fmla="*/ 44 h 187"/>
                <a:gd name="T10" fmla="*/ 13 w 207"/>
                <a:gd name="T11" fmla="*/ 39 h 187"/>
                <a:gd name="T12" fmla="*/ 15 w 207"/>
                <a:gd name="T13" fmla="*/ 36 h 187"/>
                <a:gd name="T14" fmla="*/ 18 w 207"/>
                <a:gd name="T15" fmla="*/ 31 h 187"/>
                <a:gd name="T16" fmla="*/ 21 w 207"/>
                <a:gd name="T17" fmla="*/ 28 h 187"/>
                <a:gd name="T18" fmla="*/ 25 w 207"/>
                <a:gd name="T19" fmla="*/ 25 h 187"/>
                <a:gd name="T20" fmla="*/ 28 w 207"/>
                <a:gd name="T21" fmla="*/ 22 h 187"/>
                <a:gd name="T22" fmla="*/ 32 w 207"/>
                <a:gd name="T23" fmla="*/ 19 h 187"/>
                <a:gd name="T24" fmla="*/ 36 w 207"/>
                <a:gd name="T25" fmla="*/ 16 h 187"/>
                <a:gd name="T26" fmla="*/ 40 w 207"/>
                <a:gd name="T27" fmla="*/ 14 h 187"/>
                <a:gd name="T28" fmla="*/ 46 w 207"/>
                <a:gd name="T29" fmla="*/ 12 h 187"/>
                <a:gd name="T30" fmla="*/ 50 w 207"/>
                <a:gd name="T31" fmla="*/ 10 h 187"/>
                <a:gd name="T32" fmla="*/ 55 w 207"/>
                <a:gd name="T33" fmla="*/ 10 h 187"/>
                <a:gd name="T34" fmla="*/ 60 w 207"/>
                <a:gd name="T35" fmla="*/ 10 h 187"/>
                <a:gd name="T36" fmla="*/ 60 w 207"/>
                <a:gd name="T37" fmla="*/ 0 h 187"/>
                <a:gd name="T38" fmla="*/ 54 w 207"/>
                <a:gd name="T39" fmla="*/ 1 h 187"/>
                <a:gd name="T40" fmla="*/ 48 w 207"/>
                <a:gd name="T41" fmla="*/ 1 h 187"/>
                <a:gd name="T42" fmla="*/ 43 w 207"/>
                <a:gd name="T43" fmla="*/ 3 h 187"/>
                <a:gd name="T44" fmla="*/ 37 w 207"/>
                <a:gd name="T45" fmla="*/ 4 h 187"/>
                <a:gd name="T46" fmla="*/ 32 w 207"/>
                <a:gd name="T47" fmla="*/ 7 h 187"/>
                <a:gd name="T48" fmla="*/ 27 w 207"/>
                <a:gd name="T49" fmla="*/ 10 h 187"/>
                <a:gd name="T50" fmla="*/ 23 w 207"/>
                <a:gd name="T51" fmla="*/ 14 h 187"/>
                <a:gd name="T52" fmla="*/ 18 w 207"/>
                <a:gd name="T53" fmla="*/ 17 h 187"/>
                <a:gd name="T54" fmla="*/ 14 w 207"/>
                <a:gd name="T55" fmla="*/ 22 h 187"/>
                <a:gd name="T56" fmla="*/ 11 w 207"/>
                <a:gd name="T57" fmla="*/ 25 h 187"/>
                <a:gd name="T58" fmla="*/ 8 w 207"/>
                <a:gd name="T59" fmla="*/ 30 h 187"/>
                <a:gd name="T60" fmla="*/ 5 w 207"/>
                <a:gd name="T61" fmla="*/ 36 h 187"/>
                <a:gd name="T62" fmla="*/ 3 w 207"/>
                <a:gd name="T63" fmla="*/ 41 h 187"/>
                <a:gd name="T64" fmla="*/ 1 w 207"/>
                <a:gd name="T65" fmla="*/ 46 h 187"/>
                <a:gd name="T66" fmla="*/ 1 w 207"/>
                <a:gd name="T67" fmla="*/ 52 h 187"/>
                <a:gd name="T68" fmla="*/ 0 w 207"/>
                <a:gd name="T69" fmla="*/ 57 h 187"/>
                <a:gd name="T70" fmla="*/ 0 w 207"/>
                <a:gd name="T71" fmla="*/ 57 h 187"/>
                <a:gd name="T72" fmla="*/ 9 w 207"/>
                <a:gd name="T73" fmla="*/ 57 h 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7">
                  <a:moveTo>
                    <a:pt x="32" y="187"/>
                  </a:moveTo>
                  <a:lnTo>
                    <a:pt x="32" y="187"/>
                  </a:lnTo>
                  <a:lnTo>
                    <a:pt x="32" y="171"/>
                  </a:lnTo>
                  <a:lnTo>
                    <a:pt x="34" y="157"/>
                  </a:lnTo>
                  <a:lnTo>
                    <a:pt x="40" y="142"/>
                  </a:lnTo>
                  <a:lnTo>
                    <a:pt x="45" y="129"/>
                  </a:lnTo>
                  <a:lnTo>
                    <a:pt x="53" y="116"/>
                  </a:lnTo>
                  <a:lnTo>
                    <a:pt x="62" y="102"/>
                  </a:lnTo>
                  <a:lnTo>
                    <a:pt x="72" y="90"/>
                  </a:lnTo>
                  <a:lnTo>
                    <a:pt x="84" y="79"/>
                  </a:lnTo>
                  <a:lnTo>
                    <a:pt x="97" y="70"/>
                  </a:lnTo>
                  <a:lnTo>
                    <a:pt x="109" y="59"/>
                  </a:lnTo>
                  <a:lnTo>
                    <a:pt x="124" y="51"/>
                  </a:lnTo>
                  <a:lnTo>
                    <a:pt x="139" y="45"/>
                  </a:lnTo>
                  <a:lnTo>
                    <a:pt x="155" y="40"/>
                  </a:lnTo>
                  <a:lnTo>
                    <a:pt x="171" y="35"/>
                  </a:lnTo>
                  <a:lnTo>
                    <a:pt x="189" y="33"/>
                  </a:lnTo>
                  <a:lnTo>
                    <a:pt x="207" y="33"/>
                  </a:lnTo>
                  <a:lnTo>
                    <a:pt x="207" y="0"/>
                  </a:lnTo>
                  <a:lnTo>
                    <a:pt x="186" y="3"/>
                  </a:lnTo>
                  <a:lnTo>
                    <a:pt x="167" y="5"/>
                  </a:lnTo>
                  <a:lnTo>
                    <a:pt x="148" y="10"/>
                  </a:lnTo>
                  <a:lnTo>
                    <a:pt x="130" y="15"/>
                  </a:lnTo>
                  <a:lnTo>
                    <a:pt x="110" y="23"/>
                  </a:lnTo>
                  <a:lnTo>
                    <a:pt x="93" y="34"/>
                  </a:lnTo>
                  <a:lnTo>
                    <a:pt x="78" y="44"/>
                  </a:lnTo>
                  <a:lnTo>
                    <a:pt x="63" y="56"/>
                  </a:lnTo>
                  <a:lnTo>
                    <a:pt x="49" y="70"/>
                  </a:lnTo>
                  <a:lnTo>
                    <a:pt x="37" y="83"/>
                  </a:lnTo>
                  <a:lnTo>
                    <a:pt x="27" y="100"/>
                  </a:lnTo>
                  <a:lnTo>
                    <a:pt x="17" y="116"/>
                  </a:lnTo>
                  <a:lnTo>
                    <a:pt x="10" y="133"/>
                  </a:lnTo>
                  <a:lnTo>
                    <a:pt x="4" y="150"/>
                  </a:lnTo>
                  <a:lnTo>
                    <a:pt x="2" y="169"/>
                  </a:lnTo>
                  <a:lnTo>
                    <a:pt x="0" y="187"/>
                  </a:lnTo>
                  <a:lnTo>
                    <a:pt x="32" y="187"/>
                  </a:lnTo>
                  <a:close/>
                </a:path>
              </a:pathLst>
            </a:custGeom>
            <a:solidFill>
              <a:srgbClr val="000000"/>
            </a:solidFill>
            <a:ln w="9525">
              <a:noFill/>
              <a:round/>
              <a:headEnd/>
              <a:tailEnd/>
            </a:ln>
          </p:spPr>
          <p:txBody>
            <a:bodyPr/>
            <a:lstStyle/>
            <a:p>
              <a:endParaRPr lang="he-IL"/>
            </a:p>
          </p:txBody>
        </p:sp>
        <p:sp>
          <p:nvSpPr>
            <p:cNvPr id="235593" name="Freeform 73"/>
            <p:cNvSpPr>
              <a:spLocks/>
            </p:cNvSpPr>
            <p:nvPr/>
          </p:nvSpPr>
          <p:spPr bwMode="auto">
            <a:xfrm>
              <a:off x="3346" y="1851"/>
              <a:ext cx="23" cy="1214"/>
            </a:xfrm>
            <a:custGeom>
              <a:avLst/>
              <a:gdLst>
                <a:gd name="T0" fmla="*/ 9 w 32"/>
                <a:gd name="T1" fmla="*/ 482 h 1652"/>
                <a:gd name="T2" fmla="*/ 9 w 32"/>
                <a:gd name="T3" fmla="*/ 482 h 1652"/>
                <a:gd name="T4" fmla="*/ 9 w 32"/>
                <a:gd name="T5" fmla="*/ 0 h 1652"/>
                <a:gd name="T6" fmla="*/ 0 w 32"/>
                <a:gd name="T7" fmla="*/ 0 h 1652"/>
                <a:gd name="T8" fmla="*/ 0 w 32"/>
                <a:gd name="T9" fmla="*/ 482 h 1652"/>
                <a:gd name="T10" fmla="*/ 0 w 32"/>
                <a:gd name="T11" fmla="*/ 482 h 1652"/>
                <a:gd name="T12" fmla="*/ 9 w 32"/>
                <a:gd name="T13" fmla="*/ 482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5594" name="Freeform 74"/>
            <p:cNvSpPr>
              <a:spLocks/>
            </p:cNvSpPr>
            <p:nvPr/>
          </p:nvSpPr>
          <p:spPr bwMode="auto">
            <a:xfrm>
              <a:off x="3346" y="3065"/>
              <a:ext cx="152" cy="135"/>
            </a:xfrm>
            <a:custGeom>
              <a:avLst/>
              <a:gdLst>
                <a:gd name="T0" fmla="*/ 60 w 207"/>
                <a:gd name="T1" fmla="*/ 43 h 186"/>
                <a:gd name="T2" fmla="*/ 60 w 207"/>
                <a:gd name="T3" fmla="*/ 43 h 186"/>
                <a:gd name="T4" fmla="*/ 55 w 207"/>
                <a:gd name="T5" fmla="*/ 43 h 186"/>
                <a:gd name="T6" fmla="*/ 50 w 207"/>
                <a:gd name="T7" fmla="*/ 42 h 186"/>
                <a:gd name="T8" fmla="*/ 46 w 207"/>
                <a:gd name="T9" fmla="*/ 41 h 186"/>
                <a:gd name="T10" fmla="*/ 40 w 207"/>
                <a:gd name="T11" fmla="*/ 39 h 186"/>
                <a:gd name="T12" fmla="*/ 35 w 207"/>
                <a:gd name="T13" fmla="*/ 38 h 186"/>
                <a:gd name="T14" fmla="*/ 32 w 207"/>
                <a:gd name="T15" fmla="*/ 36 h 186"/>
                <a:gd name="T16" fmla="*/ 28 w 207"/>
                <a:gd name="T17" fmla="*/ 33 h 186"/>
                <a:gd name="T18" fmla="*/ 25 w 207"/>
                <a:gd name="T19" fmla="*/ 30 h 186"/>
                <a:gd name="T20" fmla="*/ 21 w 207"/>
                <a:gd name="T21" fmla="*/ 27 h 186"/>
                <a:gd name="T22" fmla="*/ 18 w 207"/>
                <a:gd name="T23" fmla="*/ 24 h 186"/>
                <a:gd name="T24" fmla="*/ 15 w 207"/>
                <a:gd name="T25" fmla="*/ 20 h 186"/>
                <a:gd name="T26" fmla="*/ 13 w 207"/>
                <a:gd name="T27" fmla="*/ 17 h 186"/>
                <a:gd name="T28" fmla="*/ 11 w 207"/>
                <a:gd name="T29" fmla="*/ 12 h 186"/>
                <a:gd name="T30" fmla="*/ 10 w 207"/>
                <a:gd name="T31" fmla="*/ 9 h 186"/>
                <a:gd name="T32" fmla="*/ 9 w 207"/>
                <a:gd name="T33" fmla="*/ 5 h 186"/>
                <a:gd name="T34" fmla="*/ 9 w 207"/>
                <a:gd name="T35" fmla="*/ 0 h 186"/>
                <a:gd name="T36" fmla="*/ 0 w 207"/>
                <a:gd name="T37" fmla="*/ 0 h 186"/>
                <a:gd name="T38" fmla="*/ 1 w 207"/>
                <a:gd name="T39" fmla="*/ 5 h 186"/>
                <a:gd name="T40" fmla="*/ 1 w 207"/>
                <a:gd name="T41" fmla="*/ 11 h 186"/>
                <a:gd name="T42" fmla="*/ 3 w 207"/>
                <a:gd name="T43" fmla="*/ 15 h 186"/>
                <a:gd name="T44" fmla="*/ 5 w 207"/>
                <a:gd name="T45" fmla="*/ 20 h 186"/>
                <a:gd name="T46" fmla="*/ 8 w 207"/>
                <a:gd name="T47" fmla="*/ 25 h 186"/>
                <a:gd name="T48" fmla="*/ 11 w 207"/>
                <a:gd name="T49" fmla="*/ 28 h 186"/>
                <a:gd name="T50" fmla="*/ 15 w 207"/>
                <a:gd name="T51" fmla="*/ 33 h 186"/>
                <a:gd name="T52" fmla="*/ 18 w 207"/>
                <a:gd name="T53" fmla="*/ 36 h 186"/>
                <a:gd name="T54" fmla="*/ 23 w 207"/>
                <a:gd name="T55" fmla="*/ 39 h 186"/>
                <a:gd name="T56" fmla="*/ 27 w 207"/>
                <a:gd name="T57" fmla="*/ 43 h 186"/>
                <a:gd name="T58" fmla="*/ 32 w 207"/>
                <a:gd name="T59" fmla="*/ 45 h 186"/>
                <a:gd name="T60" fmla="*/ 37 w 207"/>
                <a:gd name="T61" fmla="*/ 47 h 186"/>
                <a:gd name="T62" fmla="*/ 43 w 207"/>
                <a:gd name="T63" fmla="*/ 49 h 186"/>
                <a:gd name="T64" fmla="*/ 48 w 207"/>
                <a:gd name="T65" fmla="*/ 50 h 186"/>
                <a:gd name="T66" fmla="*/ 54 w 207"/>
                <a:gd name="T67" fmla="*/ 51 h 186"/>
                <a:gd name="T68" fmla="*/ 60 w 207"/>
                <a:gd name="T69" fmla="*/ 52 h 186"/>
                <a:gd name="T70" fmla="*/ 60 w 207"/>
                <a:gd name="T71" fmla="*/ 52 h 186"/>
                <a:gd name="T72" fmla="*/ 60 w 207"/>
                <a:gd name="T73" fmla="*/ 43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207" y="153"/>
                  </a:moveTo>
                  <a:lnTo>
                    <a:pt x="207" y="153"/>
                  </a:lnTo>
                  <a:lnTo>
                    <a:pt x="189" y="153"/>
                  </a:lnTo>
                  <a:lnTo>
                    <a:pt x="171" y="151"/>
                  </a:lnTo>
                  <a:lnTo>
                    <a:pt x="155" y="147"/>
                  </a:lnTo>
                  <a:lnTo>
                    <a:pt x="139" y="141"/>
                  </a:lnTo>
                  <a:lnTo>
                    <a:pt x="123" y="135"/>
                  </a:lnTo>
                  <a:lnTo>
                    <a:pt x="109" y="128"/>
                  </a:lnTo>
                  <a:lnTo>
                    <a:pt x="97" y="119"/>
                  </a:lnTo>
                  <a:lnTo>
                    <a:pt x="84" y="107"/>
                  </a:lnTo>
                  <a:lnTo>
                    <a:pt x="71" y="97"/>
                  </a:lnTo>
                  <a:lnTo>
                    <a:pt x="61" y="85"/>
                  </a:lnTo>
                  <a:lnTo>
                    <a:pt x="53" y="73"/>
                  </a:lnTo>
                  <a:lnTo>
                    <a:pt x="45" y="59"/>
                  </a:lnTo>
                  <a:lnTo>
                    <a:pt x="40" y="45"/>
                  </a:lnTo>
                  <a:lnTo>
                    <a:pt x="34" y="30"/>
                  </a:lnTo>
                  <a:lnTo>
                    <a:pt x="32" y="16"/>
                  </a:lnTo>
                  <a:lnTo>
                    <a:pt x="32" y="0"/>
                  </a:lnTo>
                  <a:lnTo>
                    <a:pt x="0" y="0"/>
                  </a:lnTo>
                  <a:lnTo>
                    <a:pt x="2" y="19"/>
                  </a:lnTo>
                  <a:lnTo>
                    <a:pt x="4" y="37"/>
                  </a:lnTo>
                  <a:lnTo>
                    <a:pt x="10" y="54"/>
                  </a:lnTo>
                  <a:lnTo>
                    <a:pt x="17" y="73"/>
                  </a:lnTo>
                  <a:lnTo>
                    <a:pt x="27" y="89"/>
                  </a:lnTo>
                  <a:lnTo>
                    <a:pt x="38" y="104"/>
                  </a:lnTo>
                  <a:lnTo>
                    <a:pt x="50" y="118"/>
                  </a:lnTo>
                  <a:lnTo>
                    <a:pt x="63" y="130"/>
                  </a:lnTo>
                  <a:lnTo>
                    <a:pt x="78" y="142"/>
                  </a:lnTo>
                  <a:lnTo>
                    <a:pt x="93" y="153"/>
                  </a:lnTo>
                  <a:lnTo>
                    <a:pt x="112" y="163"/>
                  </a:lnTo>
                  <a:lnTo>
                    <a:pt x="130" y="171"/>
                  </a:lnTo>
                  <a:lnTo>
                    <a:pt x="148" y="176"/>
                  </a:lnTo>
                  <a:lnTo>
                    <a:pt x="167" y="181"/>
                  </a:lnTo>
                  <a:lnTo>
                    <a:pt x="186" y="183"/>
                  </a:lnTo>
                  <a:lnTo>
                    <a:pt x="207" y="186"/>
                  </a:lnTo>
                  <a:lnTo>
                    <a:pt x="207" y="153"/>
                  </a:lnTo>
                  <a:close/>
                </a:path>
              </a:pathLst>
            </a:custGeom>
            <a:solidFill>
              <a:srgbClr val="000000"/>
            </a:solidFill>
            <a:ln w="9525">
              <a:noFill/>
              <a:round/>
              <a:headEnd/>
              <a:tailEnd/>
            </a:ln>
          </p:spPr>
          <p:txBody>
            <a:bodyPr/>
            <a:lstStyle/>
            <a:p>
              <a:endParaRPr lang="he-IL"/>
            </a:p>
          </p:txBody>
        </p:sp>
        <p:sp>
          <p:nvSpPr>
            <p:cNvPr id="235595" name="Freeform 75"/>
            <p:cNvSpPr>
              <a:spLocks/>
            </p:cNvSpPr>
            <p:nvPr/>
          </p:nvSpPr>
          <p:spPr bwMode="auto">
            <a:xfrm>
              <a:off x="3498" y="3177"/>
              <a:ext cx="1352" cy="23"/>
            </a:xfrm>
            <a:custGeom>
              <a:avLst/>
              <a:gdLst>
                <a:gd name="T0" fmla="*/ 526 w 1852"/>
                <a:gd name="T1" fmla="*/ 0 h 33"/>
                <a:gd name="T2" fmla="*/ 526 w 1852"/>
                <a:gd name="T3" fmla="*/ 0 h 33"/>
                <a:gd name="T4" fmla="*/ 0 w 1852"/>
                <a:gd name="T5" fmla="*/ 0 h 33"/>
                <a:gd name="T6" fmla="*/ 0 w 1852"/>
                <a:gd name="T7" fmla="*/ 8 h 33"/>
                <a:gd name="T8" fmla="*/ 526 w 1852"/>
                <a:gd name="T9" fmla="*/ 8 h 33"/>
                <a:gd name="T10" fmla="*/ 526 w 1852"/>
                <a:gd name="T11" fmla="*/ 8 h 33"/>
                <a:gd name="T12" fmla="*/ 526 w 185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3">
                  <a:moveTo>
                    <a:pt x="1852" y="0"/>
                  </a:moveTo>
                  <a:lnTo>
                    <a:pt x="1852" y="0"/>
                  </a:lnTo>
                  <a:lnTo>
                    <a:pt x="0" y="0"/>
                  </a:lnTo>
                  <a:lnTo>
                    <a:pt x="0" y="33"/>
                  </a:lnTo>
                  <a:lnTo>
                    <a:pt x="1852" y="33"/>
                  </a:lnTo>
                  <a:lnTo>
                    <a:pt x="1852" y="0"/>
                  </a:lnTo>
                  <a:close/>
                </a:path>
              </a:pathLst>
            </a:custGeom>
            <a:solidFill>
              <a:srgbClr val="000000"/>
            </a:solidFill>
            <a:ln w="9525">
              <a:noFill/>
              <a:round/>
              <a:headEnd/>
              <a:tailEnd/>
            </a:ln>
          </p:spPr>
          <p:txBody>
            <a:bodyPr/>
            <a:lstStyle/>
            <a:p>
              <a:endParaRPr lang="he-IL"/>
            </a:p>
          </p:txBody>
        </p:sp>
        <p:sp>
          <p:nvSpPr>
            <p:cNvPr id="235596" name="Freeform 76"/>
            <p:cNvSpPr>
              <a:spLocks/>
            </p:cNvSpPr>
            <p:nvPr/>
          </p:nvSpPr>
          <p:spPr bwMode="auto">
            <a:xfrm>
              <a:off x="4850" y="3065"/>
              <a:ext cx="152" cy="135"/>
            </a:xfrm>
            <a:custGeom>
              <a:avLst/>
              <a:gdLst>
                <a:gd name="T0" fmla="*/ 51 w 207"/>
                <a:gd name="T1" fmla="*/ 0 h 186"/>
                <a:gd name="T2" fmla="*/ 51 w 207"/>
                <a:gd name="T3" fmla="*/ 0 h 186"/>
                <a:gd name="T4" fmla="*/ 51 w 207"/>
                <a:gd name="T5" fmla="*/ 5 h 186"/>
                <a:gd name="T6" fmla="*/ 50 w 207"/>
                <a:gd name="T7" fmla="*/ 9 h 186"/>
                <a:gd name="T8" fmla="*/ 48 w 207"/>
                <a:gd name="T9" fmla="*/ 12 h 186"/>
                <a:gd name="T10" fmla="*/ 47 w 207"/>
                <a:gd name="T11" fmla="*/ 17 h 186"/>
                <a:gd name="T12" fmla="*/ 45 w 207"/>
                <a:gd name="T13" fmla="*/ 20 h 186"/>
                <a:gd name="T14" fmla="*/ 43 w 207"/>
                <a:gd name="T15" fmla="*/ 24 h 186"/>
                <a:gd name="T16" fmla="*/ 40 w 207"/>
                <a:gd name="T17" fmla="*/ 27 h 186"/>
                <a:gd name="T18" fmla="*/ 35 w 207"/>
                <a:gd name="T19" fmla="*/ 30 h 186"/>
                <a:gd name="T20" fmla="*/ 32 w 207"/>
                <a:gd name="T21" fmla="*/ 33 h 186"/>
                <a:gd name="T22" fmla="*/ 29 w 207"/>
                <a:gd name="T23" fmla="*/ 36 h 186"/>
                <a:gd name="T24" fmla="*/ 25 w 207"/>
                <a:gd name="T25" fmla="*/ 38 h 186"/>
                <a:gd name="T26" fmla="*/ 20 w 207"/>
                <a:gd name="T27" fmla="*/ 39 h 186"/>
                <a:gd name="T28" fmla="*/ 15 w 207"/>
                <a:gd name="T29" fmla="*/ 41 h 186"/>
                <a:gd name="T30" fmla="*/ 10 w 207"/>
                <a:gd name="T31" fmla="*/ 42 h 186"/>
                <a:gd name="T32" fmla="*/ 5 w 207"/>
                <a:gd name="T33" fmla="*/ 43 h 186"/>
                <a:gd name="T34" fmla="*/ 0 w 207"/>
                <a:gd name="T35" fmla="*/ 43 h 186"/>
                <a:gd name="T36" fmla="*/ 0 w 207"/>
                <a:gd name="T37" fmla="*/ 52 h 186"/>
                <a:gd name="T38" fmla="*/ 6 w 207"/>
                <a:gd name="T39" fmla="*/ 51 h 186"/>
                <a:gd name="T40" fmla="*/ 11 w 207"/>
                <a:gd name="T41" fmla="*/ 50 h 186"/>
                <a:gd name="T42" fmla="*/ 17 w 207"/>
                <a:gd name="T43" fmla="*/ 49 h 186"/>
                <a:gd name="T44" fmla="*/ 23 w 207"/>
                <a:gd name="T45" fmla="*/ 47 h 186"/>
                <a:gd name="T46" fmla="*/ 27 w 207"/>
                <a:gd name="T47" fmla="*/ 45 h 186"/>
                <a:gd name="T48" fmla="*/ 34 w 207"/>
                <a:gd name="T49" fmla="*/ 43 h 186"/>
                <a:gd name="T50" fmla="*/ 37 w 207"/>
                <a:gd name="T51" fmla="*/ 39 h 186"/>
                <a:gd name="T52" fmla="*/ 42 w 207"/>
                <a:gd name="T53" fmla="*/ 36 h 186"/>
                <a:gd name="T54" fmla="*/ 46 w 207"/>
                <a:gd name="T55" fmla="*/ 33 h 186"/>
                <a:gd name="T56" fmla="*/ 49 w 207"/>
                <a:gd name="T57" fmla="*/ 28 h 186"/>
                <a:gd name="T58" fmla="*/ 52 w 207"/>
                <a:gd name="T59" fmla="*/ 25 h 186"/>
                <a:gd name="T60" fmla="*/ 56 w 207"/>
                <a:gd name="T61" fmla="*/ 20 h 186"/>
                <a:gd name="T62" fmla="*/ 57 w 207"/>
                <a:gd name="T63" fmla="*/ 15 h 186"/>
                <a:gd name="T64" fmla="*/ 59 w 207"/>
                <a:gd name="T65" fmla="*/ 11 h 186"/>
                <a:gd name="T66" fmla="*/ 60 w 207"/>
                <a:gd name="T67" fmla="*/ 5 h 186"/>
                <a:gd name="T68" fmla="*/ 60 w 207"/>
                <a:gd name="T69" fmla="*/ 0 h 186"/>
                <a:gd name="T70" fmla="*/ 60 w 207"/>
                <a:gd name="T71" fmla="*/ 0 h 186"/>
                <a:gd name="T72" fmla="*/ 51 w 207"/>
                <a:gd name="T73" fmla="*/ 0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175" y="0"/>
                  </a:moveTo>
                  <a:lnTo>
                    <a:pt x="175" y="0"/>
                  </a:lnTo>
                  <a:lnTo>
                    <a:pt x="175" y="16"/>
                  </a:lnTo>
                  <a:lnTo>
                    <a:pt x="173" y="30"/>
                  </a:lnTo>
                  <a:lnTo>
                    <a:pt x="167" y="45"/>
                  </a:lnTo>
                  <a:lnTo>
                    <a:pt x="162" y="59"/>
                  </a:lnTo>
                  <a:lnTo>
                    <a:pt x="154" y="73"/>
                  </a:lnTo>
                  <a:lnTo>
                    <a:pt x="146" y="85"/>
                  </a:lnTo>
                  <a:lnTo>
                    <a:pt x="136" y="97"/>
                  </a:lnTo>
                  <a:lnTo>
                    <a:pt x="123" y="107"/>
                  </a:lnTo>
                  <a:lnTo>
                    <a:pt x="111" y="119"/>
                  </a:lnTo>
                  <a:lnTo>
                    <a:pt x="98" y="128"/>
                  </a:lnTo>
                  <a:lnTo>
                    <a:pt x="84" y="135"/>
                  </a:lnTo>
                  <a:lnTo>
                    <a:pt x="68" y="141"/>
                  </a:lnTo>
                  <a:lnTo>
                    <a:pt x="52" y="147"/>
                  </a:lnTo>
                  <a:lnTo>
                    <a:pt x="36" y="151"/>
                  </a:lnTo>
                  <a:lnTo>
                    <a:pt x="18" y="153"/>
                  </a:lnTo>
                  <a:lnTo>
                    <a:pt x="0" y="153"/>
                  </a:lnTo>
                  <a:lnTo>
                    <a:pt x="0" y="186"/>
                  </a:lnTo>
                  <a:lnTo>
                    <a:pt x="21" y="183"/>
                  </a:lnTo>
                  <a:lnTo>
                    <a:pt x="40" y="181"/>
                  </a:lnTo>
                  <a:lnTo>
                    <a:pt x="59" y="176"/>
                  </a:lnTo>
                  <a:lnTo>
                    <a:pt x="77" y="171"/>
                  </a:lnTo>
                  <a:lnTo>
                    <a:pt x="96" y="163"/>
                  </a:lnTo>
                  <a:lnTo>
                    <a:pt x="114" y="153"/>
                  </a:lnTo>
                  <a:lnTo>
                    <a:pt x="129" y="142"/>
                  </a:lnTo>
                  <a:lnTo>
                    <a:pt x="144" y="130"/>
                  </a:lnTo>
                  <a:lnTo>
                    <a:pt x="157" y="118"/>
                  </a:lnTo>
                  <a:lnTo>
                    <a:pt x="169" y="104"/>
                  </a:lnTo>
                  <a:lnTo>
                    <a:pt x="180" y="89"/>
                  </a:lnTo>
                  <a:lnTo>
                    <a:pt x="190" y="73"/>
                  </a:lnTo>
                  <a:lnTo>
                    <a:pt x="197" y="54"/>
                  </a:lnTo>
                  <a:lnTo>
                    <a:pt x="203" y="37"/>
                  </a:lnTo>
                  <a:lnTo>
                    <a:pt x="205" y="19"/>
                  </a:lnTo>
                  <a:lnTo>
                    <a:pt x="207" y="0"/>
                  </a:lnTo>
                  <a:lnTo>
                    <a:pt x="175" y="0"/>
                  </a:lnTo>
                  <a:close/>
                </a:path>
              </a:pathLst>
            </a:custGeom>
            <a:solidFill>
              <a:srgbClr val="000000"/>
            </a:solidFill>
            <a:ln w="9525">
              <a:noFill/>
              <a:round/>
              <a:headEnd/>
              <a:tailEnd/>
            </a:ln>
          </p:spPr>
          <p:txBody>
            <a:bodyPr/>
            <a:lstStyle/>
            <a:p>
              <a:endParaRPr lang="he-IL"/>
            </a:p>
          </p:txBody>
        </p:sp>
        <p:sp>
          <p:nvSpPr>
            <p:cNvPr id="235597" name="Freeform 77"/>
            <p:cNvSpPr>
              <a:spLocks/>
            </p:cNvSpPr>
            <p:nvPr/>
          </p:nvSpPr>
          <p:spPr bwMode="auto">
            <a:xfrm>
              <a:off x="4979" y="1851"/>
              <a:ext cx="23" cy="1214"/>
            </a:xfrm>
            <a:custGeom>
              <a:avLst/>
              <a:gdLst>
                <a:gd name="T0" fmla="*/ 0 w 32"/>
                <a:gd name="T1" fmla="*/ 0 h 1652"/>
                <a:gd name="T2" fmla="*/ 0 w 32"/>
                <a:gd name="T3" fmla="*/ 0 h 1652"/>
                <a:gd name="T4" fmla="*/ 0 w 32"/>
                <a:gd name="T5" fmla="*/ 482 h 1652"/>
                <a:gd name="T6" fmla="*/ 9 w 32"/>
                <a:gd name="T7" fmla="*/ 482 h 1652"/>
                <a:gd name="T8" fmla="*/ 9 w 32"/>
                <a:gd name="T9" fmla="*/ 0 h 1652"/>
                <a:gd name="T10" fmla="*/ 9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5598" name="Freeform 78"/>
            <p:cNvSpPr>
              <a:spLocks/>
            </p:cNvSpPr>
            <p:nvPr/>
          </p:nvSpPr>
          <p:spPr bwMode="auto">
            <a:xfrm>
              <a:off x="4850" y="1712"/>
              <a:ext cx="152" cy="139"/>
            </a:xfrm>
            <a:custGeom>
              <a:avLst/>
              <a:gdLst>
                <a:gd name="T0" fmla="*/ 0 w 207"/>
                <a:gd name="T1" fmla="*/ 10 h 187"/>
                <a:gd name="T2" fmla="*/ 0 w 207"/>
                <a:gd name="T3" fmla="*/ 10 h 187"/>
                <a:gd name="T4" fmla="*/ 5 w 207"/>
                <a:gd name="T5" fmla="*/ 10 h 187"/>
                <a:gd name="T6" fmla="*/ 10 w 207"/>
                <a:gd name="T7" fmla="*/ 10 h 187"/>
                <a:gd name="T8" fmla="*/ 15 w 207"/>
                <a:gd name="T9" fmla="*/ 12 h 187"/>
                <a:gd name="T10" fmla="*/ 20 w 207"/>
                <a:gd name="T11" fmla="*/ 14 h 187"/>
                <a:gd name="T12" fmla="*/ 24 w 207"/>
                <a:gd name="T13" fmla="*/ 16 h 187"/>
                <a:gd name="T14" fmla="*/ 29 w 207"/>
                <a:gd name="T15" fmla="*/ 19 h 187"/>
                <a:gd name="T16" fmla="*/ 32 w 207"/>
                <a:gd name="T17" fmla="*/ 22 h 187"/>
                <a:gd name="T18" fmla="*/ 35 w 207"/>
                <a:gd name="T19" fmla="*/ 25 h 187"/>
                <a:gd name="T20" fmla="*/ 40 w 207"/>
                <a:gd name="T21" fmla="*/ 28 h 187"/>
                <a:gd name="T22" fmla="*/ 42 w 207"/>
                <a:gd name="T23" fmla="*/ 31 h 187"/>
                <a:gd name="T24" fmla="*/ 45 w 207"/>
                <a:gd name="T25" fmla="*/ 36 h 187"/>
                <a:gd name="T26" fmla="*/ 47 w 207"/>
                <a:gd name="T27" fmla="*/ 39 h 187"/>
                <a:gd name="T28" fmla="*/ 48 w 207"/>
                <a:gd name="T29" fmla="*/ 44 h 187"/>
                <a:gd name="T30" fmla="*/ 50 w 207"/>
                <a:gd name="T31" fmla="*/ 48 h 187"/>
                <a:gd name="T32" fmla="*/ 51 w 207"/>
                <a:gd name="T33" fmla="*/ 52 h 187"/>
                <a:gd name="T34" fmla="*/ 51 w 207"/>
                <a:gd name="T35" fmla="*/ 57 h 187"/>
                <a:gd name="T36" fmla="*/ 60 w 207"/>
                <a:gd name="T37" fmla="*/ 57 h 187"/>
                <a:gd name="T38" fmla="*/ 60 w 207"/>
                <a:gd name="T39" fmla="*/ 52 h 187"/>
                <a:gd name="T40" fmla="*/ 59 w 207"/>
                <a:gd name="T41" fmla="*/ 46 h 187"/>
                <a:gd name="T42" fmla="*/ 57 w 207"/>
                <a:gd name="T43" fmla="*/ 41 h 187"/>
                <a:gd name="T44" fmla="*/ 56 w 207"/>
                <a:gd name="T45" fmla="*/ 36 h 187"/>
                <a:gd name="T46" fmla="*/ 52 w 207"/>
                <a:gd name="T47" fmla="*/ 30 h 187"/>
                <a:gd name="T48" fmla="*/ 50 w 207"/>
                <a:gd name="T49" fmla="*/ 25 h 187"/>
                <a:gd name="T50" fmla="*/ 46 w 207"/>
                <a:gd name="T51" fmla="*/ 22 h 187"/>
                <a:gd name="T52" fmla="*/ 42 w 207"/>
                <a:gd name="T53" fmla="*/ 17 h 187"/>
                <a:gd name="T54" fmla="*/ 37 w 207"/>
                <a:gd name="T55" fmla="*/ 14 h 187"/>
                <a:gd name="T56" fmla="*/ 34 w 207"/>
                <a:gd name="T57" fmla="*/ 10 h 187"/>
                <a:gd name="T58" fmla="*/ 28 w 207"/>
                <a:gd name="T59" fmla="*/ 7 h 187"/>
                <a:gd name="T60" fmla="*/ 23 w 207"/>
                <a:gd name="T61" fmla="*/ 4 h 187"/>
                <a:gd name="T62" fmla="*/ 17 w 207"/>
                <a:gd name="T63" fmla="*/ 3 h 187"/>
                <a:gd name="T64" fmla="*/ 11 w 207"/>
                <a:gd name="T65" fmla="*/ 1 h 187"/>
                <a:gd name="T66" fmla="*/ 6 w 207"/>
                <a:gd name="T67" fmla="*/ 1 h 187"/>
                <a:gd name="T68" fmla="*/ 0 w 207"/>
                <a:gd name="T69" fmla="*/ 0 h 187"/>
                <a:gd name="T70" fmla="*/ 0 w 207"/>
                <a:gd name="T71" fmla="*/ 0 h 187"/>
                <a:gd name="T72" fmla="*/ 0 w 207"/>
                <a:gd name="T73" fmla="*/ 10 h 1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7">
                  <a:moveTo>
                    <a:pt x="0" y="33"/>
                  </a:moveTo>
                  <a:lnTo>
                    <a:pt x="0" y="33"/>
                  </a:lnTo>
                  <a:lnTo>
                    <a:pt x="18" y="33"/>
                  </a:lnTo>
                  <a:lnTo>
                    <a:pt x="36" y="35"/>
                  </a:lnTo>
                  <a:lnTo>
                    <a:pt x="52" y="40"/>
                  </a:lnTo>
                  <a:lnTo>
                    <a:pt x="68" y="45"/>
                  </a:lnTo>
                  <a:lnTo>
                    <a:pt x="83" y="51"/>
                  </a:lnTo>
                  <a:lnTo>
                    <a:pt x="98" y="59"/>
                  </a:lnTo>
                  <a:lnTo>
                    <a:pt x="111" y="70"/>
                  </a:lnTo>
                  <a:lnTo>
                    <a:pt x="123" y="79"/>
                  </a:lnTo>
                  <a:lnTo>
                    <a:pt x="135" y="90"/>
                  </a:lnTo>
                  <a:lnTo>
                    <a:pt x="145" y="102"/>
                  </a:lnTo>
                  <a:lnTo>
                    <a:pt x="154" y="116"/>
                  </a:lnTo>
                  <a:lnTo>
                    <a:pt x="162" y="129"/>
                  </a:lnTo>
                  <a:lnTo>
                    <a:pt x="167" y="142"/>
                  </a:lnTo>
                  <a:lnTo>
                    <a:pt x="173" y="157"/>
                  </a:lnTo>
                  <a:lnTo>
                    <a:pt x="175" y="171"/>
                  </a:lnTo>
                  <a:lnTo>
                    <a:pt x="175" y="187"/>
                  </a:lnTo>
                  <a:lnTo>
                    <a:pt x="207" y="187"/>
                  </a:lnTo>
                  <a:lnTo>
                    <a:pt x="205" y="169"/>
                  </a:lnTo>
                  <a:lnTo>
                    <a:pt x="203" y="150"/>
                  </a:lnTo>
                  <a:lnTo>
                    <a:pt x="197" y="133"/>
                  </a:lnTo>
                  <a:lnTo>
                    <a:pt x="190" y="116"/>
                  </a:lnTo>
                  <a:lnTo>
                    <a:pt x="180" y="100"/>
                  </a:lnTo>
                  <a:lnTo>
                    <a:pt x="170" y="83"/>
                  </a:lnTo>
                  <a:lnTo>
                    <a:pt x="158" y="70"/>
                  </a:lnTo>
                  <a:lnTo>
                    <a:pt x="144" y="56"/>
                  </a:lnTo>
                  <a:lnTo>
                    <a:pt x="129" y="44"/>
                  </a:lnTo>
                  <a:lnTo>
                    <a:pt x="114" y="34"/>
                  </a:lnTo>
                  <a:lnTo>
                    <a:pt x="97" y="23"/>
                  </a:lnTo>
                  <a:lnTo>
                    <a:pt x="77" y="15"/>
                  </a:lnTo>
                  <a:lnTo>
                    <a:pt x="59" y="10"/>
                  </a:lnTo>
                  <a:lnTo>
                    <a:pt x="40" y="5"/>
                  </a:lnTo>
                  <a:lnTo>
                    <a:pt x="21" y="3"/>
                  </a:lnTo>
                  <a:lnTo>
                    <a:pt x="0" y="0"/>
                  </a:lnTo>
                  <a:lnTo>
                    <a:pt x="0" y="33"/>
                  </a:lnTo>
                  <a:close/>
                </a:path>
              </a:pathLst>
            </a:custGeom>
            <a:solidFill>
              <a:srgbClr val="000000"/>
            </a:solidFill>
            <a:ln w="9525">
              <a:noFill/>
              <a:round/>
              <a:headEnd/>
              <a:tailEnd/>
            </a:ln>
          </p:spPr>
          <p:txBody>
            <a:bodyPr/>
            <a:lstStyle/>
            <a:p>
              <a:endParaRPr lang="he-IL"/>
            </a:p>
          </p:txBody>
        </p:sp>
        <p:sp>
          <p:nvSpPr>
            <p:cNvPr id="235599" name="Freeform 79"/>
            <p:cNvSpPr>
              <a:spLocks/>
            </p:cNvSpPr>
            <p:nvPr/>
          </p:nvSpPr>
          <p:spPr bwMode="auto">
            <a:xfrm>
              <a:off x="3498" y="1712"/>
              <a:ext cx="1352" cy="24"/>
            </a:xfrm>
            <a:custGeom>
              <a:avLst/>
              <a:gdLst>
                <a:gd name="T0" fmla="*/ 0 w 1852"/>
                <a:gd name="T1" fmla="*/ 9 h 33"/>
                <a:gd name="T2" fmla="*/ 0 w 1852"/>
                <a:gd name="T3" fmla="*/ 9 h 33"/>
                <a:gd name="T4" fmla="*/ 526 w 1852"/>
                <a:gd name="T5" fmla="*/ 9 h 33"/>
                <a:gd name="T6" fmla="*/ 526 w 1852"/>
                <a:gd name="T7" fmla="*/ 0 h 33"/>
                <a:gd name="T8" fmla="*/ 0 w 1852"/>
                <a:gd name="T9" fmla="*/ 0 h 33"/>
                <a:gd name="T10" fmla="*/ 0 w 1852"/>
                <a:gd name="T11" fmla="*/ 0 h 33"/>
                <a:gd name="T12" fmla="*/ 0 w 1852"/>
                <a:gd name="T13" fmla="*/ 9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3">
                  <a:moveTo>
                    <a:pt x="0" y="33"/>
                  </a:moveTo>
                  <a:lnTo>
                    <a:pt x="0" y="33"/>
                  </a:lnTo>
                  <a:lnTo>
                    <a:pt x="1852" y="33"/>
                  </a:lnTo>
                  <a:lnTo>
                    <a:pt x="1852" y="0"/>
                  </a:lnTo>
                  <a:lnTo>
                    <a:pt x="0" y="0"/>
                  </a:lnTo>
                  <a:lnTo>
                    <a:pt x="0" y="33"/>
                  </a:lnTo>
                  <a:close/>
                </a:path>
              </a:pathLst>
            </a:custGeom>
            <a:solidFill>
              <a:srgbClr val="000000"/>
            </a:solidFill>
            <a:ln w="9525">
              <a:noFill/>
              <a:round/>
              <a:headEnd/>
              <a:tailEnd/>
            </a:ln>
          </p:spPr>
          <p:txBody>
            <a:bodyPr/>
            <a:lstStyle/>
            <a:p>
              <a:endParaRPr lang="he-IL"/>
            </a:p>
          </p:txBody>
        </p:sp>
        <p:sp>
          <p:nvSpPr>
            <p:cNvPr id="235600" name="Freeform 80"/>
            <p:cNvSpPr>
              <a:spLocks/>
            </p:cNvSpPr>
            <p:nvPr/>
          </p:nvSpPr>
          <p:spPr bwMode="auto">
            <a:xfrm>
              <a:off x="3498" y="1679"/>
              <a:ext cx="1352" cy="23"/>
            </a:xfrm>
            <a:custGeom>
              <a:avLst/>
              <a:gdLst>
                <a:gd name="T0" fmla="*/ 526 w 1852"/>
                <a:gd name="T1" fmla="*/ 0 h 33"/>
                <a:gd name="T2" fmla="*/ 526 w 1852"/>
                <a:gd name="T3" fmla="*/ 0 h 33"/>
                <a:gd name="T4" fmla="*/ 0 w 1852"/>
                <a:gd name="T5" fmla="*/ 0 h 33"/>
                <a:gd name="T6" fmla="*/ 0 w 1852"/>
                <a:gd name="T7" fmla="*/ 8 h 33"/>
                <a:gd name="T8" fmla="*/ 526 w 1852"/>
                <a:gd name="T9" fmla="*/ 8 h 33"/>
                <a:gd name="T10" fmla="*/ 526 w 1852"/>
                <a:gd name="T11" fmla="*/ 8 h 33"/>
                <a:gd name="T12" fmla="*/ 526 w 185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3">
                  <a:moveTo>
                    <a:pt x="1852" y="0"/>
                  </a:moveTo>
                  <a:lnTo>
                    <a:pt x="1852" y="0"/>
                  </a:lnTo>
                  <a:lnTo>
                    <a:pt x="0" y="0"/>
                  </a:lnTo>
                  <a:lnTo>
                    <a:pt x="0" y="33"/>
                  </a:lnTo>
                  <a:lnTo>
                    <a:pt x="1852" y="33"/>
                  </a:lnTo>
                  <a:lnTo>
                    <a:pt x="1852" y="0"/>
                  </a:lnTo>
                  <a:close/>
                </a:path>
              </a:pathLst>
            </a:custGeom>
            <a:solidFill>
              <a:srgbClr val="000000"/>
            </a:solidFill>
            <a:ln w="9525">
              <a:noFill/>
              <a:round/>
              <a:headEnd/>
              <a:tailEnd/>
            </a:ln>
          </p:spPr>
          <p:txBody>
            <a:bodyPr/>
            <a:lstStyle/>
            <a:p>
              <a:endParaRPr lang="he-IL"/>
            </a:p>
          </p:txBody>
        </p:sp>
        <p:sp>
          <p:nvSpPr>
            <p:cNvPr id="235601" name="Freeform 81"/>
            <p:cNvSpPr>
              <a:spLocks/>
            </p:cNvSpPr>
            <p:nvPr/>
          </p:nvSpPr>
          <p:spPr bwMode="auto">
            <a:xfrm>
              <a:off x="4850" y="1679"/>
              <a:ext cx="190" cy="172"/>
            </a:xfrm>
            <a:custGeom>
              <a:avLst/>
              <a:gdLst>
                <a:gd name="T0" fmla="*/ 76 w 258"/>
                <a:gd name="T1" fmla="*/ 69 h 233"/>
                <a:gd name="T2" fmla="*/ 76 w 258"/>
                <a:gd name="T3" fmla="*/ 69 h 233"/>
                <a:gd name="T4" fmla="*/ 75 w 258"/>
                <a:gd name="T5" fmla="*/ 62 h 233"/>
                <a:gd name="T6" fmla="*/ 74 w 258"/>
                <a:gd name="T7" fmla="*/ 55 h 233"/>
                <a:gd name="T8" fmla="*/ 72 w 258"/>
                <a:gd name="T9" fmla="*/ 49 h 233"/>
                <a:gd name="T10" fmla="*/ 69 w 258"/>
                <a:gd name="T11" fmla="*/ 43 h 233"/>
                <a:gd name="T12" fmla="*/ 66 w 258"/>
                <a:gd name="T13" fmla="*/ 37 h 233"/>
                <a:gd name="T14" fmla="*/ 63 w 258"/>
                <a:gd name="T15" fmla="*/ 31 h 233"/>
                <a:gd name="T16" fmla="*/ 58 w 258"/>
                <a:gd name="T17" fmla="*/ 26 h 233"/>
                <a:gd name="T18" fmla="*/ 53 w 258"/>
                <a:gd name="T19" fmla="*/ 21 h 233"/>
                <a:gd name="T20" fmla="*/ 48 w 258"/>
                <a:gd name="T21" fmla="*/ 16 h 233"/>
                <a:gd name="T22" fmla="*/ 42 w 258"/>
                <a:gd name="T23" fmla="*/ 13 h 233"/>
                <a:gd name="T24" fmla="*/ 36 w 258"/>
                <a:gd name="T25" fmla="*/ 9 h 233"/>
                <a:gd name="T26" fmla="*/ 29 w 258"/>
                <a:gd name="T27" fmla="*/ 5 h 233"/>
                <a:gd name="T28" fmla="*/ 22 w 258"/>
                <a:gd name="T29" fmla="*/ 4 h 233"/>
                <a:gd name="T30" fmla="*/ 15 w 258"/>
                <a:gd name="T31" fmla="*/ 1 h 233"/>
                <a:gd name="T32" fmla="*/ 7 w 258"/>
                <a:gd name="T33" fmla="*/ 1 h 233"/>
                <a:gd name="T34" fmla="*/ 0 w 258"/>
                <a:gd name="T35" fmla="*/ 0 h 233"/>
                <a:gd name="T36" fmla="*/ 0 w 258"/>
                <a:gd name="T37" fmla="*/ 10 h 233"/>
                <a:gd name="T38" fmla="*/ 7 w 258"/>
                <a:gd name="T39" fmla="*/ 10 h 233"/>
                <a:gd name="T40" fmla="*/ 13 w 258"/>
                <a:gd name="T41" fmla="*/ 11 h 233"/>
                <a:gd name="T42" fmla="*/ 20 w 258"/>
                <a:gd name="T43" fmla="*/ 13 h 233"/>
                <a:gd name="T44" fmla="*/ 27 w 258"/>
                <a:gd name="T45" fmla="*/ 15 h 233"/>
                <a:gd name="T46" fmla="*/ 32 w 258"/>
                <a:gd name="T47" fmla="*/ 17 h 233"/>
                <a:gd name="T48" fmla="*/ 38 w 258"/>
                <a:gd name="T49" fmla="*/ 20 h 233"/>
                <a:gd name="T50" fmla="*/ 42 w 258"/>
                <a:gd name="T51" fmla="*/ 24 h 233"/>
                <a:gd name="T52" fmla="*/ 47 w 258"/>
                <a:gd name="T53" fmla="*/ 28 h 233"/>
                <a:gd name="T54" fmla="*/ 51 w 258"/>
                <a:gd name="T55" fmla="*/ 32 h 233"/>
                <a:gd name="T56" fmla="*/ 55 w 258"/>
                <a:gd name="T57" fmla="*/ 36 h 233"/>
                <a:gd name="T58" fmla="*/ 59 w 258"/>
                <a:gd name="T59" fmla="*/ 41 h 233"/>
                <a:gd name="T60" fmla="*/ 61 w 258"/>
                <a:gd name="T61" fmla="*/ 47 h 233"/>
                <a:gd name="T62" fmla="*/ 63 w 258"/>
                <a:gd name="T63" fmla="*/ 51 h 233"/>
                <a:gd name="T64" fmla="*/ 65 w 258"/>
                <a:gd name="T65" fmla="*/ 58 h 233"/>
                <a:gd name="T66" fmla="*/ 66 w 258"/>
                <a:gd name="T67" fmla="*/ 63 h 233"/>
                <a:gd name="T68" fmla="*/ 66 w 258"/>
                <a:gd name="T69" fmla="*/ 69 h 233"/>
                <a:gd name="T70" fmla="*/ 66 w 258"/>
                <a:gd name="T71" fmla="*/ 69 h 233"/>
                <a:gd name="T72" fmla="*/ 76 w 258"/>
                <a:gd name="T73" fmla="*/ 69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33">
                  <a:moveTo>
                    <a:pt x="258" y="233"/>
                  </a:moveTo>
                  <a:lnTo>
                    <a:pt x="258" y="233"/>
                  </a:lnTo>
                  <a:lnTo>
                    <a:pt x="256" y="210"/>
                  </a:lnTo>
                  <a:lnTo>
                    <a:pt x="252" y="187"/>
                  </a:lnTo>
                  <a:lnTo>
                    <a:pt x="245" y="165"/>
                  </a:lnTo>
                  <a:lnTo>
                    <a:pt x="236" y="143"/>
                  </a:lnTo>
                  <a:lnTo>
                    <a:pt x="226" y="124"/>
                  </a:lnTo>
                  <a:lnTo>
                    <a:pt x="213" y="104"/>
                  </a:lnTo>
                  <a:lnTo>
                    <a:pt x="197" y="87"/>
                  </a:lnTo>
                  <a:lnTo>
                    <a:pt x="181" y="69"/>
                  </a:lnTo>
                  <a:lnTo>
                    <a:pt x="162" y="55"/>
                  </a:lnTo>
                  <a:lnTo>
                    <a:pt x="143" y="42"/>
                  </a:lnTo>
                  <a:lnTo>
                    <a:pt x="121" y="29"/>
                  </a:lnTo>
                  <a:lnTo>
                    <a:pt x="98" y="19"/>
                  </a:lnTo>
                  <a:lnTo>
                    <a:pt x="75" y="12"/>
                  </a:lnTo>
                  <a:lnTo>
                    <a:pt x="51" y="6"/>
                  </a:lnTo>
                  <a:lnTo>
                    <a:pt x="25" y="3"/>
                  </a:lnTo>
                  <a:lnTo>
                    <a:pt x="0" y="0"/>
                  </a:lnTo>
                  <a:lnTo>
                    <a:pt x="0" y="33"/>
                  </a:lnTo>
                  <a:lnTo>
                    <a:pt x="23" y="33"/>
                  </a:lnTo>
                  <a:lnTo>
                    <a:pt x="46" y="36"/>
                  </a:lnTo>
                  <a:lnTo>
                    <a:pt x="68" y="42"/>
                  </a:lnTo>
                  <a:lnTo>
                    <a:pt x="89" y="49"/>
                  </a:lnTo>
                  <a:lnTo>
                    <a:pt x="107" y="57"/>
                  </a:lnTo>
                  <a:lnTo>
                    <a:pt x="127" y="67"/>
                  </a:lnTo>
                  <a:lnTo>
                    <a:pt x="144" y="80"/>
                  </a:lnTo>
                  <a:lnTo>
                    <a:pt x="160" y="93"/>
                  </a:lnTo>
                  <a:lnTo>
                    <a:pt x="174" y="108"/>
                  </a:lnTo>
                  <a:lnTo>
                    <a:pt x="188" y="122"/>
                  </a:lnTo>
                  <a:lnTo>
                    <a:pt x="198" y="140"/>
                  </a:lnTo>
                  <a:lnTo>
                    <a:pt x="208" y="157"/>
                  </a:lnTo>
                  <a:lnTo>
                    <a:pt x="215" y="174"/>
                  </a:lnTo>
                  <a:lnTo>
                    <a:pt x="222" y="194"/>
                  </a:lnTo>
                  <a:lnTo>
                    <a:pt x="226" y="212"/>
                  </a:lnTo>
                  <a:lnTo>
                    <a:pt x="226" y="233"/>
                  </a:lnTo>
                  <a:lnTo>
                    <a:pt x="258" y="233"/>
                  </a:lnTo>
                  <a:close/>
                </a:path>
              </a:pathLst>
            </a:custGeom>
            <a:solidFill>
              <a:srgbClr val="000000"/>
            </a:solidFill>
            <a:ln w="9525">
              <a:noFill/>
              <a:round/>
              <a:headEnd/>
              <a:tailEnd/>
            </a:ln>
          </p:spPr>
          <p:txBody>
            <a:bodyPr/>
            <a:lstStyle/>
            <a:p>
              <a:endParaRPr lang="he-IL"/>
            </a:p>
          </p:txBody>
        </p:sp>
        <p:sp>
          <p:nvSpPr>
            <p:cNvPr id="235602" name="Freeform 82"/>
            <p:cNvSpPr>
              <a:spLocks/>
            </p:cNvSpPr>
            <p:nvPr/>
          </p:nvSpPr>
          <p:spPr bwMode="auto">
            <a:xfrm>
              <a:off x="5015" y="1851"/>
              <a:ext cx="25" cy="1214"/>
            </a:xfrm>
            <a:custGeom>
              <a:avLst/>
              <a:gdLst>
                <a:gd name="T0" fmla="*/ 13 w 32"/>
                <a:gd name="T1" fmla="*/ 482 h 1652"/>
                <a:gd name="T2" fmla="*/ 13 w 32"/>
                <a:gd name="T3" fmla="*/ 482 h 1652"/>
                <a:gd name="T4" fmla="*/ 13 w 32"/>
                <a:gd name="T5" fmla="*/ 0 h 1652"/>
                <a:gd name="T6" fmla="*/ 0 w 32"/>
                <a:gd name="T7" fmla="*/ 0 h 1652"/>
                <a:gd name="T8" fmla="*/ 0 w 32"/>
                <a:gd name="T9" fmla="*/ 482 h 1652"/>
                <a:gd name="T10" fmla="*/ 0 w 32"/>
                <a:gd name="T11" fmla="*/ 482 h 1652"/>
                <a:gd name="T12" fmla="*/ 13 w 32"/>
                <a:gd name="T13" fmla="*/ 482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5603" name="Freeform 83"/>
            <p:cNvSpPr>
              <a:spLocks/>
            </p:cNvSpPr>
            <p:nvPr/>
          </p:nvSpPr>
          <p:spPr bwMode="auto">
            <a:xfrm>
              <a:off x="4850" y="3065"/>
              <a:ext cx="190" cy="166"/>
            </a:xfrm>
            <a:custGeom>
              <a:avLst/>
              <a:gdLst>
                <a:gd name="T0" fmla="*/ 0 w 258"/>
                <a:gd name="T1" fmla="*/ 64 h 227"/>
                <a:gd name="T2" fmla="*/ 0 w 258"/>
                <a:gd name="T3" fmla="*/ 64 h 227"/>
                <a:gd name="T4" fmla="*/ 7 w 258"/>
                <a:gd name="T5" fmla="*/ 64 h 227"/>
                <a:gd name="T6" fmla="*/ 15 w 258"/>
                <a:gd name="T7" fmla="*/ 63 h 227"/>
                <a:gd name="T8" fmla="*/ 22 w 258"/>
                <a:gd name="T9" fmla="*/ 62 h 227"/>
                <a:gd name="T10" fmla="*/ 29 w 258"/>
                <a:gd name="T11" fmla="*/ 60 h 227"/>
                <a:gd name="T12" fmla="*/ 35 w 258"/>
                <a:gd name="T13" fmla="*/ 57 h 227"/>
                <a:gd name="T14" fmla="*/ 42 w 258"/>
                <a:gd name="T15" fmla="*/ 53 h 227"/>
                <a:gd name="T16" fmla="*/ 48 w 258"/>
                <a:gd name="T17" fmla="*/ 50 h 227"/>
                <a:gd name="T18" fmla="*/ 53 w 258"/>
                <a:gd name="T19" fmla="*/ 46 h 227"/>
                <a:gd name="T20" fmla="*/ 58 w 258"/>
                <a:gd name="T21" fmla="*/ 41 h 227"/>
                <a:gd name="T22" fmla="*/ 63 w 258"/>
                <a:gd name="T23" fmla="*/ 37 h 227"/>
                <a:gd name="T24" fmla="*/ 66 w 258"/>
                <a:gd name="T25" fmla="*/ 31 h 227"/>
                <a:gd name="T26" fmla="*/ 69 w 258"/>
                <a:gd name="T27" fmla="*/ 26 h 227"/>
                <a:gd name="T28" fmla="*/ 72 w 258"/>
                <a:gd name="T29" fmla="*/ 19 h 227"/>
                <a:gd name="T30" fmla="*/ 74 w 258"/>
                <a:gd name="T31" fmla="*/ 13 h 227"/>
                <a:gd name="T32" fmla="*/ 75 w 258"/>
                <a:gd name="T33" fmla="*/ 7 h 227"/>
                <a:gd name="T34" fmla="*/ 76 w 258"/>
                <a:gd name="T35" fmla="*/ 0 h 227"/>
                <a:gd name="T36" fmla="*/ 66 w 258"/>
                <a:gd name="T37" fmla="*/ 0 h 227"/>
                <a:gd name="T38" fmla="*/ 66 w 258"/>
                <a:gd name="T39" fmla="*/ 6 h 227"/>
                <a:gd name="T40" fmla="*/ 65 w 258"/>
                <a:gd name="T41" fmla="*/ 11 h 227"/>
                <a:gd name="T42" fmla="*/ 63 w 258"/>
                <a:gd name="T43" fmla="*/ 17 h 227"/>
                <a:gd name="T44" fmla="*/ 61 w 258"/>
                <a:gd name="T45" fmla="*/ 21 h 227"/>
                <a:gd name="T46" fmla="*/ 59 w 258"/>
                <a:gd name="T47" fmla="*/ 26 h 227"/>
                <a:gd name="T48" fmla="*/ 55 w 258"/>
                <a:gd name="T49" fmla="*/ 31 h 227"/>
                <a:gd name="T50" fmla="*/ 51 w 258"/>
                <a:gd name="T51" fmla="*/ 35 h 227"/>
                <a:gd name="T52" fmla="*/ 47 w 258"/>
                <a:gd name="T53" fmla="*/ 39 h 227"/>
                <a:gd name="T54" fmla="*/ 42 w 258"/>
                <a:gd name="T55" fmla="*/ 43 h 227"/>
                <a:gd name="T56" fmla="*/ 38 w 258"/>
                <a:gd name="T57" fmla="*/ 46 h 227"/>
                <a:gd name="T58" fmla="*/ 32 w 258"/>
                <a:gd name="T59" fmla="*/ 49 h 227"/>
                <a:gd name="T60" fmla="*/ 27 w 258"/>
                <a:gd name="T61" fmla="*/ 51 h 227"/>
                <a:gd name="T62" fmla="*/ 20 w 258"/>
                <a:gd name="T63" fmla="*/ 53 h 227"/>
                <a:gd name="T64" fmla="*/ 13 w 258"/>
                <a:gd name="T65" fmla="*/ 55 h 227"/>
                <a:gd name="T66" fmla="*/ 7 w 258"/>
                <a:gd name="T67" fmla="*/ 56 h 227"/>
                <a:gd name="T68" fmla="*/ 0 w 258"/>
                <a:gd name="T69" fmla="*/ 56 h 227"/>
                <a:gd name="T70" fmla="*/ 0 w 258"/>
                <a:gd name="T71" fmla="*/ 56 h 227"/>
                <a:gd name="T72" fmla="*/ 0 w 258"/>
                <a:gd name="T73" fmla="*/ 64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27">
                  <a:moveTo>
                    <a:pt x="0" y="227"/>
                  </a:moveTo>
                  <a:lnTo>
                    <a:pt x="0" y="227"/>
                  </a:lnTo>
                  <a:lnTo>
                    <a:pt x="25" y="225"/>
                  </a:lnTo>
                  <a:lnTo>
                    <a:pt x="51" y="221"/>
                  </a:lnTo>
                  <a:lnTo>
                    <a:pt x="75" y="217"/>
                  </a:lnTo>
                  <a:lnTo>
                    <a:pt x="98" y="209"/>
                  </a:lnTo>
                  <a:lnTo>
                    <a:pt x="120" y="200"/>
                  </a:lnTo>
                  <a:lnTo>
                    <a:pt x="143" y="188"/>
                  </a:lnTo>
                  <a:lnTo>
                    <a:pt x="162" y="175"/>
                  </a:lnTo>
                  <a:lnTo>
                    <a:pt x="181" y="160"/>
                  </a:lnTo>
                  <a:lnTo>
                    <a:pt x="197" y="144"/>
                  </a:lnTo>
                  <a:lnTo>
                    <a:pt x="212" y="127"/>
                  </a:lnTo>
                  <a:lnTo>
                    <a:pt x="225" y="109"/>
                  </a:lnTo>
                  <a:lnTo>
                    <a:pt x="236" y="89"/>
                  </a:lnTo>
                  <a:lnTo>
                    <a:pt x="245" y="67"/>
                  </a:lnTo>
                  <a:lnTo>
                    <a:pt x="252" y="46"/>
                  </a:lnTo>
                  <a:lnTo>
                    <a:pt x="256" y="23"/>
                  </a:lnTo>
                  <a:lnTo>
                    <a:pt x="258" y="0"/>
                  </a:lnTo>
                  <a:lnTo>
                    <a:pt x="226" y="0"/>
                  </a:lnTo>
                  <a:lnTo>
                    <a:pt x="226" y="21"/>
                  </a:lnTo>
                  <a:lnTo>
                    <a:pt x="222" y="39"/>
                  </a:lnTo>
                  <a:lnTo>
                    <a:pt x="215" y="58"/>
                  </a:lnTo>
                  <a:lnTo>
                    <a:pt x="208" y="75"/>
                  </a:lnTo>
                  <a:lnTo>
                    <a:pt x="199" y="92"/>
                  </a:lnTo>
                  <a:lnTo>
                    <a:pt x="189" y="109"/>
                  </a:lnTo>
                  <a:lnTo>
                    <a:pt x="174" y="123"/>
                  </a:lnTo>
                  <a:lnTo>
                    <a:pt x="160" y="137"/>
                  </a:lnTo>
                  <a:lnTo>
                    <a:pt x="144" y="150"/>
                  </a:lnTo>
                  <a:lnTo>
                    <a:pt x="127" y="160"/>
                  </a:lnTo>
                  <a:lnTo>
                    <a:pt x="108" y="172"/>
                  </a:lnTo>
                  <a:lnTo>
                    <a:pt x="89" y="179"/>
                  </a:lnTo>
                  <a:lnTo>
                    <a:pt x="68" y="187"/>
                  </a:lnTo>
                  <a:lnTo>
                    <a:pt x="46" y="191"/>
                  </a:lnTo>
                  <a:lnTo>
                    <a:pt x="23" y="195"/>
                  </a:lnTo>
                  <a:lnTo>
                    <a:pt x="0" y="195"/>
                  </a:lnTo>
                  <a:lnTo>
                    <a:pt x="0" y="227"/>
                  </a:lnTo>
                  <a:close/>
                </a:path>
              </a:pathLst>
            </a:custGeom>
            <a:solidFill>
              <a:srgbClr val="000000"/>
            </a:solidFill>
            <a:ln w="9525">
              <a:noFill/>
              <a:round/>
              <a:headEnd/>
              <a:tailEnd/>
            </a:ln>
          </p:spPr>
          <p:txBody>
            <a:bodyPr/>
            <a:lstStyle/>
            <a:p>
              <a:endParaRPr lang="he-IL"/>
            </a:p>
          </p:txBody>
        </p:sp>
        <p:sp>
          <p:nvSpPr>
            <p:cNvPr id="235604" name="Freeform 84"/>
            <p:cNvSpPr>
              <a:spLocks/>
            </p:cNvSpPr>
            <p:nvPr/>
          </p:nvSpPr>
          <p:spPr bwMode="auto">
            <a:xfrm>
              <a:off x="3498" y="3207"/>
              <a:ext cx="1352" cy="24"/>
            </a:xfrm>
            <a:custGeom>
              <a:avLst/>
              <a:gdLst>
                <a:gd name="T0" fmla="*/ 0 w 1852"/>
                <a:gd name="T1" fmla="*/ 11 h 32"/>
                <a:gd name="T2" fmla="*/ 0 w 1852"/>
                <a:gd name="T3" fmla="*/ 11 h 32"/>
                <a:gd name="T4" fmla="*/ 526 w 1852"/>
                <a:gd name="T5" fmla="*/ 11 h 32"/>
                <a:gd name="T6" fmla="*/ 526 w 1852"/>
                <a:gd name="T7" fmla="*/ 0 h 32"/>
                <a:gd name="T8" fmla="*/ 0 w 1852"/>
                <a:gd name="T9" fmla="*/ 0 h 32"/>
                <a:gd name="T10" fmla="*/ 0 w 1852"/>
                <a:gd name="T11" fmla="*/ 0 h 32"/>
                <a:gd name="T12" fmla="*/ 0 w 1852"/>
                <a:gd name="T13" fmla="*/ 1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0" y="32"/>
                  </a:moveTo>
                  <a:lnTo>
                    <a:pt x="0" y="32"/>
                  </a:lnTo>
                  <a:lnTo>
                    <a:pt x="1852" y="32"/>
                  </a:lnTo>
                  <a:lnTo>
                    <a:pt x="1852" y="0"/>
                  </a:lnTo>
                  <a:lnTo>
                    <a:pt x="0" y="0"/>
                  </a:lnTo>
                  <a:lnTo>
                    <a:pt x="0" y="32"/>
                  </a:lnTo>
                  <a:close/>
                </a:path>
              </a:pathLst>
            </a:custGeom>
            <a:solidFill>
              <a:srgbClr val="000000"/>
            </a:solidFill>
            <a:ln w="9525">
              <a:noFill/>
              <a:round/>
              <a:headEnd/>
              <a:tailEnd/>
            </a:ln>
          </p:spPr>
          <p:txBody>
            <a:bodyPr/>
            <a:lstStyle/>
            <a:p>
              <a:endParaRPr lang="he-IL"/>
            </a:p>
          </p:txBody>
        </p:sp>
        <p:sp>
          <p:nvSpPr>
            <p:cNvPr id="235605" name="Freeform 85"/>
            <p:cNvSpPr>
              <a:spLocks/>
            </p:cNvSpPr>
            <p:nvPr/>
          </p:nvSpPr>
          <p:spPr bwMode="auto">
            <a:xfrm>
              <a:off x="3312" y="3065"/>
              <a:ext cx="186" cy="166"/>
            </a:xfrm>
            <a:custGeom>
              <a:avLst/>
              <a:gdLst>
                <a:gd name="T0" fmla="*/ 0 w 253"/>
                <a:gd name="T1" fmla="*/ 0 h 227"/>
                <a:gd name="T2" fmla="*/ 0 w 253"/>
                <a:gd name="T3" fmla="*/ 0 h 227"/>
                <a:gd name="T4" fmla="*/ 1 w 253"/>
                <a:gd name="T5" fmla="*/ 7 h 227"/>
                <a:gd name="T6" fmla="*/ 1 w 253"/>
                <a:gd name="T7" fmla="*/ 13 h 227"/>
                <a:gd name="T8" fmla="*/ 3 w 253"/>
                <a:gd name="T9" fmla="*/ 19 h 227"/>
                <a:gd name="T10" fmla="*/ 6 w 253"/>
                <a:gd name="T11" fmla="*/ 26 h 227"/>
                <a:gd name="T12" fmla="*/ 10 w 253"/>
                <a:gd name="T13" fmla="*/ 31 h 227"/>
                <a:gd name="T14" fmla="*/ 13 w 253"/>
                <a:gd name="T15" fmla="*/ 37 h 227"/>
                <a:gd name="T16" fmla="*/ 18 w 253"/>
                <a:gd name="T17" fmla="*/ 41 h 227"/>
                <a:gd name="T18" fmla="*/ 22 w 253"/>
                <a:gd name="T19" fmla="*/ 46 h 227"/>
                <a:gd name="T20" fmla="*/ 27 w 253"/>
                <a:gd name="T21" fmla="*/ 50 h 227"/>
                <a:gd name="T22" fmla="*/ 33 w 253"/>
                <a:gd name="T23" fmla="*/ 53 h 227"/>
                <a:gd name="T24" fmla="*/ 39 w 253"/>
                <a:gd name="T25" fmla="*/ 57 h 227"/>
                <a:gd name="T26" fmla="*/ 46 w 253"/>
                <a:gd name="T27" fmla="*/ 60 h 227"/>
                <a:gd name="T28" fmla="*/ 52 w 253"/>
                <a:gd name="T29" fmla="*/ 62 h 227"/>
                <a:gd name="T30" fmla="*/ 60 w 253"/>
                <a:gd name="T31" fmla="*/ 63 h 227"/>
                <a:gd name="T32" fmla="*/ 67 w 253"/>
                <a:gd name="T33" fmla="*/ 64 h 227"/>
                <a:gd name="T34" fmla="*/ 74 w 253"/>
                <a:gd name="T35" fmla="*/ 64 h 227"/>
                <a:gd name="T36" fmla="*/ 74 w 253"/>
                <a:gd name="T37" fmla="*/ 56 h 227"/>
                <a:gd name="T38" fmla="*/ 67 w 253"/>
                <a:gd name="T39" fmla="*/ 56 h 227"/>
                <a:gd name="T40" fmla="*/ 60 w 253"/>
                <a:gd name="T41" fmla="*/ 55 h 227"/>
                <a:gd name="T42" fmla="*/ 54 w 253"/>
                <a:gd name="T43" fmla="*/ 53 h 227"/>
                <a:gd name="T44" fmla="*/ 49 w 253"/>
                <a:gd name="T45" fmla="*/ 51 h 227"/>
                <a:gd name="T46" fmla="*/ 43 w 253"/>
                <a:gd name="T47" fmla="*/ 49 h 227"/>
                <a:gd name="T48" fmla="*/ 37 w 253"/>
                <a:gd name="T49" fmla="*/ 46 h 227"/>
                <a:gd name="T50" fmla="*/ 32 w 253"/>
                <a:gd name="T51" fmla="*/ 43 h 227"/>
                <a:gd name="T52" fmla="*/ 28 w 253"/>
                <a:gd name="T53" fmla="*/ 39 h 227"/>
                <a:gd name="T54" fmla="*/ 24 w 253"/>
                <a:gd name="T55" fmla="*/ 35 h 227"/>
                <a:gd name="T56" fmla="*/ 20 w 253"/>
                <a:gd name="T57" fmla="*/ 31 h 227"/>
                <a:gd name="T58" fmla="*/ 17 w 253"/>
                <a:gd name="T59" fmla="*/ 26 h 227"/>
                <a:gd name="T60" fmla="*/ 14 w 253"/>
                <a:gd name="T61" fmla="*/ 21 h 227"/>
                <a:gd name="T62" fmla="*/ 12 w 253"/>
                <a:gd name="T63" fmla="*/ 17 h 227"/>
                <a:gd name="T64" fmla="*/ 10 w 253"/>
                <a:gd name="T65" fmla="*/ 11 h 227"/>
                <a:gd name="T66" fmla="*/ 10 w 253"/>
                <a:gd name="T67" fmla="*/ 6 h 227"/>
                <a:gd name="T68" fmla="*/ 10 w 253"/>
                <a:gd name="T69" fmla="*/ 0 h 227"/>
                <a:gd name="T70" fmla="*/ 10 w 253"/>
                <a:gd name="T71" fmla="*/ 0 h 227"/>
                <a:gd name="T72" fmla="*/ 0 w 253"/>
                <a:gd name="T73" fmla="*/ 0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27">
                  <a:moveTo>
                    <a:pt x="0" y="0"/>
                  </a:moveTo>
                  <a:lnTo>
                    <a:pt x="0" y="0"/>
                  </a:lnTo>
                  <a:lnTo>
                    <a:pt x="2" y="23"/>
                  </a:lnTo>
                  <a:lnTo>
                    <a:pt x="5" y="46"/>
                  </a:lnTo>
                  <a:lnTo>
                    <a:pt x="11" y="67"/>
                  </a:lnTo>
                  <a:lnTo>
                    <a:pt x="20" y="89"/>
                  </a:lnTo>
                  <a:lnTo>
                    <a:pt x="32" y="109"/>
                  </a:lnTo>
                  <a:lnTo>
                    <a:pt x="43" y="127"/>
                  </a:lnTo>
                  <a:lnTo>
                    <a:pt x="58" y="144"/>
                  </a:lnTo>
                  <a:lnTo>
                    <a:pt x="76" y="160"/>
                  </a:lnTo>
                  <a:lnTo>
                    <a:pt x="93" y="175"/>
                  </a:lnTo>
                  <a:lnTo>
                    <a:pt x="113" y="187"/>
                  </a:lnTo>
                  <a:lnTo>
                    <a:pt x="133" y="200"/>
                  </a:lnTo>
                  <a:lnTo>
                    <a:pt x="156" y="209"/>
                  </a:lnTo>
                  <a:lnTo>
                    <a:pt x="179" y="217"/>
                  </a:lnTo>
                  <a:lnTo>
                    <a:pt x="204" y="221"/>
                  </a:lnTo>
                  <a:lnTo>
                    <a:pt x="228" y="225"/>
                  </a:lnTo>
                  <a:lnTo>
                    <a:pt x="253" y="227"/>
                  </a:lnTo>
                  <a:lnTo>
                    <a:pt x="253" y="195"/>
                  </a:lnTo>
                  <a:lnTo>
                    <a:pt x="230" y="195"/>
                  </a:lnTo>
                  <a:lnTo>
                    <a:pt x="208" y="191"/>
                  </a:lnTo>
                  <a:lnTo>
                    <a:pt x="186" y="187"/>
                  </a:lnTo>
                  <a:lnTo>
                    <a:pt x="166" y="179"/>
                  </a:lnTo>
                  <a:lnTo>
                    <a:pt x="147" y="172"/>
                  </a:lnTo>
                  <a:lnTo>
                    <a:pt x="129" y="162"/>
                  </a:lnTo>
                  <a:lnTo>
                    <a:pt x="111" y="150"/>
                  </a:lnTo>
                  <a:lnTo>
                    <a:pt x="96" y="137"/>
                  </a:lnTo>
                  <a:lnTo>
                    <a:pt x="82" y="123"/>
                  </a:lnTo>
                  <a:lnTo>
                    <a:pt x="69" y="109"/>
                  </a:lnTo>
                  <a:lnTo>
                    <a:pt x="57" y="92"/>
                  </a:lnTo>
                  <a:lnTo>
                    <a:pt x="48" y="75"/>
                  </a:lnTo>
                  <a:lnTo>
                    <a:pt x="41" y="58"/>
                  </a:lnTo>
                  <a:lnTo>
                    <a:pt x="35" y="39"/>
                  </a:lnTo>
                  <a:lnTo>
                    <a:pt x="32" y="21"/>
                  </a:lnTo>
                  <a:lnTo>
                    <a:pt x="32" y="0"/>
                  </a:lnTo>
                  <a:lnTo>
                    <a:pt x="0" y="0"/>
                  </a:lnTo>
                  <a:close/>
                </a:path>
              </a:pathLst>
            </a:custGeom>
            <a:solidFill>
              <a:srgbClr val="000000"/>
            </a:solidFill>
            <a:ln w="9525">
              <a:noFill/>
              <a:round/>
              <a:headEnd/>
              <a:tailEnd/>
            </a:ln>
          </p:spPr>
          <p:txBody>
            <a:bodyPr/>
            <a:lstStyle/>
            <a:p>
              <a:endParaRPr lang="he-IL"/>
            </a:p>
          </p:txBody>
        </p:sp>
        <p:sp>
          <p:nvSpPr>
            <p:cNvPr id="235606" name="Freeform 86"/>
            <p:cNvSpPr>
              <a:spLocks/>
            </p:cNvSpPr>
            <p:nvPr/>
          </p:nvSpPr>
          <p:spPr bwMode="auto">
            <a:xfrm>
              <a:off x="3312" y="1851"/>
              <a:ext cx="23" cy="1214"/>
            </a:xfrm>
            <a:custGeom>
              <a:avLst/>
              <a:gdLst>
                <a:gd name="T0" fmla="*/ 0 w 32"/>
                <a:gd name="T1" fmla="*/ 0 h 1652"/>
                <a:gd name="T2" fmla="*/ 0 w 32"/>
                <a:gd name="T3" fmla="*/ 0 h 1652"/>
                <a:gd name="T4" fmla="*/ 0 w 32"/>
                <a:gd name="T5" fmla="*/ 482 h 1652"/>
                <a:gd name="T6" fmla="*/ 9 w 32"/>
                <a:gd name="T7" fmla="*/ 482 h 1652"/>
                <a:gd name="T8" fmla="*/ 9 w 32"/>
                <a:gd name="T9" fmla="*/ 0 h 1652"/>
                <a:gd name="T10" fmla="*/ 9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5607" name="Freeform 87"/>
            <p:cNvSpPr>
              <a:spLocks/>
            </p:cNvSpPr>
            <p:nvPr/>
          </p:nvSpPr>
          <p:spPr bwMode="auto">
            <a:xfrm>
              <a:off x="3312" y="1679"/>
              <a:ext cx="186" cy="172"/>
            </a:xfrm>
            <a:custGeom>
              <a:avLst/>
              <a:gdLst>
                <a:gd name="T0" fmla="*/ 74 w 253"/>
                <a:gd name="T1" fmla="*/ 0 h 233"/>
                <a:gd name="T2" fmla="*/ 74 w 253"/>
                <a:gd name="T3" fmla="*/ 0 h 233"/>
                <a:gd name="T4" fmla="*/ 67 w 253"/>
                <a:gd name="T5" fmla="*/ 1 h 233"/>
                <a:gd name="T6" fmla="*/ 60 w 253"/>
                <a:gd name="T7" fmla="*/ 1 h 233"/>
                <a:gd name="T8" fmla="*/ 52 w 253"/>
                <a:gd name="T9" fmla="*/ 4 h 233"/>
                <a:gd name="T10" fmla="*/ 46 w 253"/>
                <a:gd name="T11" fmla="*/ 5 h 233"/>
                <a:gd name="T12" fmla="*/ 39 w 253"/>
                <a:gd name="T13" fmla="*/ 9 h 233"/>
                <a:gd name="T14" fmla="*/ 33 w 253"/>
                <a:gd name="T15" fmla="*/ 13 h 233"/>
                <a:gd name="T16" fmla="*/ 27 w 253"/>
                <a:gd name="T17" fmla="*/ 16 h 233"/>
                <a:gd name="T18" fmla="*/ 22 w 253"/>
                <a:gd name="T19" fmla="*/ 21 h 233"/>
                <a:gd name="T20" fmla="*/ 18 w 253"/>
                <a:gd name="T21" fmla="*/ 26 h 233"/>
                <a:gd name="T22" fmla="*/ 13 w 253"/>
                <a:gd name="T23" fmla="*/ 31 h 233"/>
                <a:gd name="T24" fmla="*/ 9 w 253"/>
                <a:gd name="T25" fmla="*/ 37 h 233"/>
                <a:gd name="T26" fmla="*/ 6 w 253"/>
                <a:gd name="T27" fmla="*/ 43 h 233"/>
                <a:gd name="T28" fmla="*/ 3 w 253"/>
                <a:gd name="T29" fmla="*/ 49 h 233"/>
                <a:gd name="T30" fmla="*/ 1 w 253"/>
                <a:gd name="T31" fmla="*/ 55 h 233"/>
                <a:gd name="T32" fmla="*/ 1 w 253"/>
                <a:gd name="T33" fmla="*/ 62 h 233"/>
                <a:gd name="T34" fmla="*/ 0 w 253"/>
                <a:gd name="T35" fmla="*/ 69 h 233"/>
                <a:gd name="T36" fmla="*/ 10 w 253"/>
                <a:gd name="T37" fmla="*/ 69 h 233"/>
                <a:gd name="T38" fmla="*/ 10 w 253"/>
                <a:gd name="T39" fmla="*/ 63 h 233"/>
                <a:gd name="T40" fmla="*/ 10 w 253"/>
                <a:gd name="T41" fmla="*/ 58 h 233"/>
                <a:gd name="T42" fmla="*/ 12 w 253"/>
                <a:gd name="T43" fmla="*/ 51 h 233"/>
                <a:gd name="T44" fmla="*/ 14 w 253"/>
                <a:gd name="T45" fmla="*/ 47 h 233"/>
                <a:gd name="T46" fmla="*/ 18 w 253"/>
                <a:gd name="T47" fmla="*/ 41 h 233"/>
                <a:gd name="T48" fmla="*/ 20 w 253"/>
                <a:gd name="T49" fmla="*/ 36 h 233"/>
                <a:gd name="T50" fmla="*/ 24 w 253"/>
                <a:gd name="T51" fmla="*/ 32 h 233"/>
                <a:gd name="T52" fmla="*/ 28 w 253"/>
                <a:gd name="T53" fmla="*/ 28 h 233"/>
                <a:gd name="T54" fmla="*/ 32 w 253"/>
                <a:gd name="T55" fmla="*/ 24 h 233"/>
                <a:gd name="T56" fmla="*/ 37 w 253"/>
                <a:gd name="T57" fmla="*/ 20 h 233"/>
                <a:gd name="T58" fmla="*/ 43 w 253"/>
                <a:gd name="T59" fmla="*/ 17 h 233"/>
                <a:gd name="T60" fmla="*/ 49 w 253"/>
                <a:gd name="T61" fmla="*/ 15 h 233"/>
                <a:gd name="T62" fmla="*/ 54 w 253"/>
                <a:gd name="T63" fmla="*/ 13 h 233"/>
                <a:gd name="T64" fmla="*/ 60 w 253"/>
                <a:gd name="T65" fmla="*/ 11 h 233"/>
                <a:gd name="T66" fmla="*/ 67 w 253"/>
                <a:gd name="T67" fmla="*/ 10 h 233"/>
                <a:gd name="T68" fmla="*/ 74 w 253"/>
                <a:gd name="T69" fmla="*/ 10 h 233"/>
                <a:gd name="T70" fmla="*/ 74 w 253"/>
                <a:gd name="T71" fmla="*/ 10 h 233"/>
                <a:gd name="T72" fmla="*/ 74 w 253"/>
                <a:gd name="T73" fmla="*/ 0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33">
                  <a:moveTo>
                    <a:pt x="253" y="0"/>
                  </a:moveTo>
                  <a:lnTo>
                    <a:pt x="253" y="0"/>
                  </a:lnTo>
                  <a:lnTo>
                    <a:pt x="228" y="3"/>
                  </a:lnTo>
                  <a:lnTo>
                    <a:pt x="204" y="6"/>
                  </a:lnTo>
                  <a:lnTo>
                    <a:pt x="179" y="12"/>
                  </a:lnTo>
                  <a:lnTo>
                    <a:pt x="156" y="19"/>
                  </a:lnTo>
                  <a:lnTo>
                    <a:pt x="133" y="29"/>
                  </a:lnTo>
                  <a:lnTo>
                    <a:pt x="113" y="42"/>
                  </a:lnTo>
                  <a:lnTo>
                    <a:pt x="93" y="55"/>
                  </a:lnTo>
                  <a:lnTo>
                    <a:pt x="76" y="69"/>
                  </a:lnTo>
                  <a:lnTo>
                    <a:pt x="58" y="87"/>
                  </a:lnTo>
                  <a:lnTo>
                    <a:pt x="43" y="104"/>
                  </a:lnTo>
                  <a:lnTo>
                    <a:pt x="31" y="124"/>
                  </a:lnTo>
                  <a:lnTo>
                    <a:pt x="20" y="143"/>
                  </a:lnTo>
                  <a:lnTo>
                    <a:pt x="11" y="165"/>
                  </a:lnTo>
                  <a:lnTo>
                    <a:pt x="5" y="187"/>
                  </a:lnTo>
                  <a:lnTo>
                    <a:pt x="2" y="210"/>
                  </a:lnTo>
                  <a:lnTo>
                    <a:pt x="0" y="233"/>
                  </a:lnTo>
                  <a:lnTo>
                    <a:pt x="32" y="233"/>
                  </a:lnTo>
                  <a:lnTo>
                    <a:pt x="32" y="212"/>
                  </a:lnTo>
                  <a:lnTo>
                    <a:pt x="35" y="194"/>
                  </a:lnTo>
                  <a:lnTo>
                    <a:pt x="41" y="174"/>
                  </a:lnTo>
                  <a:lnTo>
                    <a:pt x="48" y="157"/>
                  </a:lnTo>
                  <a:lnTo>
                    <a:pt x="58" y="140"/>
                  </a:lnTo>
                  <a:lnTo>
                    <a:pt x="69" y="122"/>
                  </a:lnTo>
                  <a:lnTo>
                    <a:pt x="82" y="108"/>
                  </a:lnTo>
                  <a:lnTo>
                    <a:pt x="96" y="93"/>
                  </a:lnTo>
                  <a:lnTo>
                    <a:pt x="111" y="80"/>
                  </a:lnTo>
                  <a:lnTo>
                    <a:pt x="129" y="67"/>
                  </a:lnTo>
                  <a:lnTo>
                    <a:pt x="147" y="57"/>
                  </a:lnTo>
                  <a:lnTo>
                    <a:pt x="166" y="49"/>
                  </a:lnTo>
                  <a:lnTo>
                    <a:pt x="186" y="42"/>
                  </a:lnTo>
                  <a:lnTo>
                    <a:pt x="208" y="36"/>
                  </a:lnTo>
                  <a:lnTo>
                    <a:pt x="230" y="33"/>
                  </a:lnTo>
                  <a:lnTo>
                    <a:pt x="253" y="33"/>
                  </a:lnTo>
                  <a:lnTo>
                    <a:pt x="253" y="0"/>
                  </a:lnTo>
                  <a:close/>
                </a:path>
              </a:pathLst>
            </a:custGeom>
            <a:solidFill>
              <a:srgbClr val="000000"/>
            </a:solidFill>
            <a:ln w="9525">
              <a:noFill/>
              <a:round/>
              <a:headEnd/>
              <a:tailEnd/>
            </a:ln>
          </p:spPr>
          <p:txBody>
            <a:bodyPr/>
            <a:lstStyle/>
            <a:p>
              <a:endParaRPr lang="he-IL"/>
            </a:p>
          </p:txBody>
        </p:sp>
      </p:grpSp>
      <p:sp>
        <p:nvSpPr>
          <p:cNvPr id="43012" name="Text Box 107"/>
          <p:cNvSpPr txBox="1">
            <a:spLocks noChangeArrowheads="1"/>
          </p:cNvSpPr>
          <p:nvPr/>
        </p:nvSpPr>
        <p:spPr bwMode="auto">
          <a:xfrm>
            <a:off x="1912938" y="836613"/>
            <a:ext cx="5251450" cy="708025"/>
          </a:xfrm>
          <a:prstGeom prst="rect">
            <a:avLst/>
          </a:prstGeom>
          <a:solidFill>
            <a:srgbClr val="FFFF00"/>
          </a:solidFill>
          <a:ln>
            <a:noFill/>
          </a:ln>
          <a:effectLst/>
          <a:extLst/>
        </p:spPr>
        <p:txBody>
          <a:bodyPr wrap="none">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defRPr/>
            </a:pPr>
            <a:r>
              <a:rPr lang="he-IL" altLang="he-IL" sz="4000" dirty="0">
                <a:solidFill>
                  <a:srgbClr val="0000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המלאכות המוזכרות בתורה</a:t>
            </a:r>
            <a:endParaRPr lang="en-US" altLang="he-IL" sz="2400" b="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51309" name="Text Box 109"/>
          <p:cNvSpPr txBox="1">
            <a:spLocks noChangeArrowheads="1"/>
          </p:cNvSpPr>
          <p:nvPr/>
        </p:nvSpPr>
        <p:spPr bwMode="auto">
          <a:xfrm>
            <a:off x="2124075" y="3860800"/>
            <a:ext cx="1446213" cy="579438"/>
          </a:xfrm>
          <a:prstGeom prst="rect">
            <a:avLst/>
          </a:prstGeom>
          <a:noFill/>
          <a:ln w="9525" algn="ctr">
            <a:noFill/>
            <a:miter lim="800000"/>
            <a:headEnd/>
            <a:tailEnd/>
          </a:ln>
          <a:effectLst/>
        </p:spPr>
        <p:txBody>
          <a:bodyPr wrap="none">
            <a:spAutoFit/>
          </a:bodyPr>
          <a:lstStyle/>
          <a:p>
            <a:pPr algn="ctr"/>
            <a:r>
              <a:rPr lang="he-IL" altLang="he-IL" sz="3200">
                <a:cs typeface="Miriam" pitchFamily="2" charset="-79"/>
              </a:rPr>
              <a:t>מהתורה</a:t>
            </a:r>
            <a:endParaRPr lang="en-US" sz="3200">
              <a:cs typeface="Miriam" pitchFamily="2" charset="-79"/>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nodeType="afterGroup">
                            <p:stCondLst>
                              <p:cond delay="5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51309"/>
                                        </p:tgtEl>
                                        <p:attrNameLst>
                                          <p:attrName>style.visibility</p:attrName>
                                        </p:attrNameLst>
                                      </p:cBhvr>
                                      <p:to>
                                        <p:strVal val="visible"/>
                                      </p:to>
                                    </p:set>
                                    <p:anim calcmode="lin" valueType="num">
                                      <p:cBhvr>
                                        <p:cTn id="11" dur="1000" fill="hold"/>
                                        <p:tgtEl>
                                          <p:spTgt spid="51309"/>
                                        </p:tgtEl>
                                        <p:attrNameLst>
                                          <p:attrName>ppt_w</p:attrName>
                                        </p:attrNameLst>
                                      </p:cBhvr>
                                      <p:tavLst>
                                        <p:tav tm="0">
                                          <p:val>
                                            <p:fltVal val="0"/>
                                          </p:val>
                                        </p:tav>
                                        <p:tav tm="100000">
                                          <p:val>
                                            <p:strVal val="#ppt_w"/>
                                          </p:val>
                                        </p:tav>
                                      </p:tavLst>
                                    </p:anim>
                                    <p:anim calcmode="lin" valueType="num">
                                      <p:cBhvr>
                                        <p:cTn id="12" dur="1000" fill="hold"/>
                                        <p:tgtEl>
                                          <p:spTgt spid="51309"/>
                                        </p:tgtEl>
                                        <p:attrNameLst>
                                          <p:attrName>ppt_h</p:attrName>
                                        </p:attrNameLst>
                                      </p:cBhvr>
                                      <p:tavLst>
                                        <p:tav tm="0">
                                          <p:val>
                                            <p:fltVal val="0"/>
                                          </p:val>
                                        </p:tav>
                                        <p:tav tm="100000">
                                          <p:val>
                                            <p:strVal val="#ppt_h"/>
                                          </p:val>
                                        </p:tav>
                                      </p:tavLst>
                                    </p:anim>
                                    <p:anim calcmode="lin" valueType="num">
                                      <p:cBhvr>
                                        <p:cTn id="13" dur="1000" fill="hold"/>
                                        <p:tgtEl>
                                          <p:spTgt spid="51309"/>
                                        </p:tgtEl>
                                        <p:attrNameLst>
                                          <p:attrName>style.rotation</p:attrName>
                                        </p:attrNameLst>
                                      </p:cBhvr>
                                      <p:tavLst>
                                        <p:tav tm="0">
                                          <p:val>
                                            <p:fltVal val="90"/>
                                          </p:val>
                                        </p:tav>
                                        <p:tav tm="100000">
                                          <p:val>
                                            <p:fltVal val="0"/>
                                          </p:val>
                                        </p:tav>
                                      </p:tavLst>
                                    </p:anim>
                                    <p:animEffect transition="in" filter="fade">
                                      <p:cBhvr>
                                        <p:cTn id="14" dur="1000"/>
                                        <p:tgtEl>
                                          <p:spTgt spid="51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Oval 3"/>
          <p:cNvSpPr>
            <a:spLocks noChangeArrowheads="1"/>
          </p:cNvSpPr>
          <p:nvPr/>
        </p:nvSpPr>
        <p:spPr bwMode="auto">
          <a:xfrm>
            <a:off x="4648200" y="3681960"/>
            <a:ext cx="3048000" cy="1600200"/>
          </a:xfrm>
          <a:prstGeom prst="ellipse">
            <a:avLst/>
          </a:prstGeom>
          <a:solidFill>
            <a:srgbClr val="FFFFFF"/>
          </a:solidFill>
          <a:ln w="571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defRPr/>
            </a:pPr>
            <a:endParaRPr lang="he-IL"/>
          </a:p>
        </p:txBody>
      </p:sp>
      <p:sp>
        <p:nvSpPr>
          <p:cNvPr id="14342" name="Oval 4"/>
          <p:cNvSpPr>
            <a:spLocks noChangeArrowheads="1"/>
          </p:cNvSpPr>
          <p:nvPr/>
        </p:nvSpPr>
        <p:spPr bwMode="auto">
          <a:xfrm>
            <a:off x="3124200" y="2767560"/>
            <a:ext cx="3048000" cy="1600200"/>
          </a:xfrm>
          <a:prstGeom prst="ellipse">
            <a:avLst/>
          </a:prstGeom>
          <a:solidFill>
            <a:srgbClr val="FFFFFF"/>
          </a:solidFill>
          <a:ln w="571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defRPr/>
            </a:pPr>
            <a:endParaRPr lang="he-IL"/>
          </a:p>
        </p:txBody>
      </p:sp>
      <p:sp>
        <p:nvSpPr>
          <p:cNvPr id="14343" name="Oval 5"/>
          <p:cNvSpPr>
            <a:spLocks noChangeArrowheads="1"/>
          </p:cNvSpPr>
          <p:nvPr/>
        </p:nvSpPr>
        <p:spPr bwMode="auto">
          <a:xfrm>
            <a:off x="1600200" y="1758671"/>
            <a:ext cx="3048000" cy="1600200"/>
          </a:xfrm>
          <a:prstGeom prst="ellipse">
            <a:avLst/>
          </a:prstGeom>
          <a:solidFill>
            <a:srgbClr val="FFFFFF"/>
          </a:solidFill>
          <a:ln w="571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defRPr/>
            </a:pPr>
            <a:endParaRPr lang="he-IL"/>
          </a:p>
        </p:txBody>
      </p:sp>
      <p:sp>
        <p:nvSpPr>
          <p:cNvPr id="14347" name="Text Box 6"/>
          <p:cNvSpPr txBox="1">
            <a:spLocks noChangeArrowheads="1"/>
          </p:cNvSpPr>
          <p:nvPr/>
        </p:nvSpPr>
        <p:spPr bwMode="auto">
          <a:xfrm>
            <a:off x="3660272" y="260560"/>
            <a:ext cx="46971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r>
              <a:rPr lang="he-IL" altLang="he-IL" sz="6000"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David" pitchFamily="34" charset="-79"/>
              </a:rPr>
              <a:t>השנה השביעית</a:t>
            </a:r>
            <a:endParaRPr lang="en-US" altLang="he-IL" sz="6000"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348" name="Text Box 7"/>
          <p:cNvSpPr txBox="1">
            <a:spLocks noChangeArrowheads="1"/>
          </p:cNvSpPr>
          <p:nvPr/>
        </p:nvSpPr>
        <p:spPr bwMode="auto">
          <a:xfrm>
            <a:off x="492134" y="5638800"/>
            <a:ext cx="46346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r>
              <a:rPr lang="he-IL" altLang="he-IL" sz="6000"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David" pitchFamily="34" charset="-79"/>
              </a:rPr>
              <a:t>מצוות השמיטה</a:t>
            </a:r>
            <a:endParaRPr lang="en-US" altLang="he-IL" sz="6000"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 name="Picture 3" descr="C:\Users\RONEN\Desktop\לוגון מכון מחודש.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14762" y="10902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8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0"/>
          <p:cNvGrpSpPr>
            <a:grpSpLocks/>
          </p:cNvGrpSpPr>
          <p:nvPr/>
        </p:nvGrpSpPr>
        <p:grpSpPr bwMode="auto">
          <a:xfrm>
            <a:off x="838200" y="2209800"/>
            <a:ext cx="3657600" cy="3352800"/>
            <a:chOff x="528" y="1392"/>
            <a:chExt cx="2304" cy="2112"/>
          </a:xfrm>
        </p:grpSpPr>
        <p:sp>
          <p:nvSpPr>
            <p:cNvPr id="236547" name="Freeform 3"/>
            <p:cNvSpPr>
              <a:spLocks/>
            </p:cNvSpPr>
            <p:nvPr/>
          </p:nvSpPr>
          <p:spPr bwMode="auto">
            <a:xfrm>
              <a:off x="686" y="1542"/>
              <a:ext cx="1986" cy="1820"/>
            </a:xfrm>
            <a:custGeom>
              <a:avLst/>
              <a:gdLst>
                <a:gd name="T0" fmla="*/ 131 w 2038"/>
                <a:gd name="T1" fmla="*/ 0 h 1819"/>
                <a:gd name="T2" fmla="*/ 1708 w 2038"/>
                <a:gd name="T3" fmla="*/ 0 h 1819"/>
                <a:gd name="T4" fmla="*/ 1735 w 2038"/>
                <a:gd name="T5" fmla="*/ 3 h 1819"/>
                <a:gd name="T6" fmla="*/ 1760 w 2038"/>
                <a:gd name="T7" fmla="*/ 10 h 1819"/>
                <a:gd name="T8" fmla="*/ 1782 w 2038"/>
                <a:gd name="T9" fmla="*/ 21 h 1819"/>
                <a:gd name="T10" fmla="*/ 1802 w 2038"/>
                <a:gd name="T11" fmla="*/ 37 h 1819"/>
                <a:gd name="T12" fmla="*/ 1816 w 2038"/>
                <a:gd name="T13" fmla="*/ 56 h 1819"/>
                <a:gd name="T14" fmla="*/ 1829 w 2038"/>
                <a:gd name="T15" fmla="*/ 78 h 1819"/>
                <a:gd name="T16" fmla="*/ 1836 w 2038"/>
                <a:gd name="T17" fmla="*/ 103 h 1819"/>
                <a:gd name="T18" fmla="*/ 1838 w 2038"/>
                <a:gd name="T19" fmla="*/ 129 h 1819"/>
                <a:gd name="T20" fmla="*/ 1838 w 2038"/>
                <a:gd name="T21" fmla="*/ 1694 h 1819"/>
                <a:gd name="T22" fmla="*/ 1836 w 2038"/>
                <a:gd name="T23" fmla="*/ 1721 h 1819"/>
                <a:gd name="T24" fmla="*/ 1829 w 2038"/>
                <a:gd name="T25" fmla="*/ 1746 h 1819"/>
                <a:gd name="T26" fmla="*/ 1816 w 2038"/>
                <a:gd name="T27" fmla="*/ 1768 h 1819"/>
                <a:gd name="T28" fmla="*/ 1802 w 2038"/>
                <a:gd name="T29" fmla="*/ 1787 h 1819"/>
                <a:gd name="T30" fmla="*/ 1782 w 2038"/>
                <a:gd name="T31" fmla="*/ 1803 h 1819"/>
                <a:gd name="T32" fmla="*/ 1760 w 2038"/>
                <a:gd name="T33" fmla="*/ 1814 h 1819"/>
                <a:gd name="T34" fmla="*/ 1735 w 2038"/>
                <a:gd name="T35" fmla="*/ 1821 h 1819"/>
                <a:gd name="T36" fmla="*/ 1708 w 2038"/>
                <a:gd name="T37" fmla="*/ 1823 h 1819"/>
                <a:gd name="T38" fmla="*/ 131 w 2038"/>
                <a:gd name="T39" fmla="*/ 1823 h 1819"/>
                <a:gd name="T40" fmla="*/ 103 w 2038"/>
                <a:gd name="T41" fmla="*/ 1821 h 1819"/>
                <a:gd name="T42" fmla="*/ 80 w 2038"/>
                <a:gd name="T43" fmla="*/ 1814 h 1819"/>
                <a:gd name="T44" fmla="*/ 56 w 2038"/>
                <a:gd name="T45" fmla="*/ 1803 h 1819"/>
                <a:gd name="T46" fmla="*/ 38 w 2038"/>
                <a:gd name="T47" fmla="*/ 1787 h 1819"/>
                <a:gd name="T48" fmla="*/ 20 w 2038"/>
                <a:gd name="T49" fmla="*/ 1768 h 1819"/>
                <a:gd name="T50" fmla="*/ 10 w 2038"/>
                <a:gd name="T51" fmla="*/ 1746 h 1819"/>
                <a:gd name="T52" fmla="*/ 2 w 2038"/>
                <a:gd name="T53" fmla="*/ 1721 h 1819"/>
                <a:gd name="T54" fmla="*/ 0 w 2038"/>
                <a:gd name="T55" fmla="*/ 1694 h 1819"/>
                <a:gd name="T56" fmla="*/ 0 w 2038"/>
                <a:gd name="T57" fmla="*/ 129 h 1819"/>
                <a:gd name="T58" fmla="*/ 2 w 2038"/>
                <a:gd name="T59" fmla="*/ 103 h 1819"/>
                <a:gd name="T60" fmla="*/ 10 w 2038"/>
                <a:gd name="T61" fmla="*/ 78 h 1819"/>
                <a:gd name="T62" fmla="*/ 20 w 2038"/>
                <a:gd name="T63" fmla="*/ 56 h 1819"/>
                <a:gd name="T64" fmla="*/ 38 w 2038"/>
                <a:gd name="T65" fmla="*/ 37 h 1819"/>
                <a:gd name="T66" fmla="*/ 56 w 2038"/>
                <a:gd name="T67" fmla="*/ 21 h 1819"/>
                <a:gd name="T68" fmla="*/ 80 w 2038"/>
                <a:gd name="T69" fmla="*/ 10 h 1819"/>
                <a:gd name="T70" fmla="*/ 103 w 2038"/>
                <a:gd name="T71" fmla="*/ 3 h 1819"/>
                <a:gd name="T72" fmla="*/ 131 w 2038"/>
                <a:gd name="T73" fmla="*/ 0 h 18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38" h="1819">
                  <a:moveTo>
                    <a:pt x="145" y="0"/>
                  </a:moveTo>
                  <a:lnTo>
                    <a:pt x="1894" y="0"/>
                  </a:lnTo>
                  <a:lnTo>
                    <a:pt x="1924" y="3"/>
                  </a:lnTo>
                  <a:lnTo>
                    <a:pt x="1952" y="10"/>
                  </a:lnTo>
                  <a:lnTo>
                    <a:pt x="1976" y="21"/>
                  </a:lnTo>
                  <a:lnTo>
                    <a:pt x="1998" y="37"/>
                  </a:lnTo>
                  <a:lnTo>
                    <a:pt x="2014" y="56"/>
                  </a:lnTo>
                  <a:lnTo>
                    <a:pt x="2028" y="78"/>
                  </a:lnTo>
                  <a:lnTo>
                    <a:pt x="2036" y="103"/>
                  </a:lnTo>
                  <a:lnTo>
                    <a:pt x="2038" y="129"/>
                  </a:lnTo>
                  <a:lnTo>
                    <a:pt x="2038" y="1690"/>
                  </a:lnTo>
                  <a:lnTo>
                    <a:pt x="2036" y="1717"/>
                  </a:lnTo>
                  <a:lnTo>
                    <a:pt x="2028" y="1742"/>
                  </a:lnTo>
                  <a:lnTo>
                    <a:pt x="2014" y="1764"/>
                  </a:lnTo>
                  <a:lnTo>
                    <a:pt x="1998" y="1783"/>
                  </a:lnTo>
                  <a:lnTo>
                    <a:pt x="1976" y="1799"/>
                  </a:lnTo>
                  <a:lnTo>
                    <a:pt x="1952" y="1810"/>
                  </a:lnTo>
                  <a:lnTo>
                    <a:pt x="1924" y="1817"/>
                  </a:lnTo>
                  <a:lnTo>
                    <a:pt x="1894" y="1819"/>
                  </a:lnTo>
                  <a:lnTo>
                    <a:pt x="145" y="1819"/>
                  </a:lnTo>
                  <a:lnTo>
                    <a:pt x="115" y="1817"/>
                  </a:lnTo>
                  <a:lnTo>
                    <a:pt x="88" y="1810"/>
                  </a:lnTo>
                  <a:lnTo>
                    <a:pt x="62" y="1799"/>
                  </a:lnTo>
                  <a:lnTo>
                    <a:pt x="42" y="1783"/>
                  </a:lnTo>
                  <a:lnTo>
                    <a:pt x="24" y="1764"/>
                  </a:lnTo>
                  <a:lnTo>
                    <a:pt x="10" y="1742"/>
                  </a:lnTo>
                  <a:lnTo>
                    <a:pt x="2" y="1717"/>
                  </a:lnTo>
                  <a:lnTo>
                    <a:pt x="0" y="1690"/>
                  </a:lnTo>
                  <a:lnTo>
                    <a:pt x="0" y="129"/>
                  </a:lnTo>
                  <a:lnTo>
                    <a:pt x="2" y="103"/>
                  </a:lnTo>
                  <a:lnTo>
                    <a:pt x="10" y="78"/>
                  </a:lnTo>
                  <a:lnTo>
                    <a:pt x="24" y="56"/>
                  </a:lnTo>
                  <a:lnTo>
                    <a:pt x="42" y="37"/>
                  </a:lnTo>
                  <a:lnTo>
                    <a:pt x="62" y="21"/>
                  </a:lnTo>
                  <a:lnTo>
                    <a:pt x="88" y="10"/>
                  </a:lnTo>
                  <a:lnTo>
                    <a:pt x="115" y="3"/>
                  </a:lnTo>
                  <a:lnTo>
                    <a:pt x="145" y="0"/>
                  </a:lnTo>
                  <a:close/>
                </a:path>
              </a:pathLst>
            </a:custGeom>
            <a:solidFill>
              <a:srgbClr val="FFFFFF"/>
            </a:solidFill>
            <a:ln w="9525">
              <a:noFill/>
              <a:round/>
              <a:headEnd/>
              <a:tailEnd/>
            </a:ln>
          </p:spPr>
          <p:txBody>
            <a:bodyPr/>
            <a:lstStyle/>
            <a:p>
              <a:endParaRPr lang="he-IL"/>
            </a:p>
          </p:txBody>
        </p:sp>
        <p:sp>
          <p:nvSpPr>
            <p:cNvPr id="236548" name="Freeform 4"/>
            <p:cNvSpPr>
              <a:spLocks/>
            </p:cNvSpPr>
            <p:nvPr/>
          </p:nvSpPr>
          <p:spPr bwMode="auto">
            <a:xfrm>
              <a:off x="826" y="1526"/>
              <a:ext cx="1706" cy="32"/>
            </a:xfrm>
            <a:custGeom>
              <a:avLst/>
              <a:gdLst>
                <a:gd name="T0" fmla="*/ 1583 w 1749"/>
                <a:gd name="T1" fmla="*/ 0 h 32"/>
                <a:gd name="T2" fmla="*/ 1583 w 1749"/>
                <a:gd name="T3" fmla="*/ 0 h 32"/>
                <a:gd name="T4" fmla="*/ 0 w 1749"/>
                <a:gd name="T5" fmla="*/ 0 h 32"/>
                <a:gd name="T6" fmla="*/ 0 w 1749"/>
                <a:gd name="T7" fmla="*/ 32 h 32"/>
                <a:gd name="T8" fmla="*/ 1583 w 1749"/>
                <a:gd name="T9" fmla="*/ 32 h 32"/>
                <a:gd name="T10" fmla="*/ 1583 w 1749"/>
                <a:gd name="T11" fmla="*/ 32 h 32"/>
                <a:gd name="T12" fmla="*/ 1583 w 1749"/>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1749" y="0"/>
                  </a:moveTo>
                  <a:lnTo>
                    <a:pt x="1749" y="0"/>
                  </a:lnTo>
                  <a:lnTo>
                    <a:pt x="0" y="0"/>
                  </a:lnTo>
                  <a:lnTo>
                    <a:pt x="0" y="32"/>
                  </a:lnTo>
                  <a:lnTo>
                    <a:pt x="1749" y="32"/>
                  </a:lnTo>
                  <a:lnTo>
                    <a:pt x="1749" y="0"/>
                  </a:lnTo>
                  <a:close/>
                </a:path>
              </a:pathLst>
            </a:custGeom>
            <a:solidFill>
              <a:srgbClr val="000000"/>
            </a:solidFill>
            <a:ln w="9525">
              <a:noFill/>
              <a:round/>
              <a:headEnd/>
              <a:tailEnd/>
            </a:ln>
          </p:spPr>
          <p:txBody>
            <a:bodyPr/>
            <a:lstStyle/>
            <a:p>
              <a:endParaRPr lang="he-IL"/>
            </a:p>
          </p:txBody>
        </p:sp>
        <p:sp>
          <p:nvSpPr>
            <p:cNvPr id="236549" name="Freeform 5"/>
            <p:cNvSpPr>
              <a:spLocks/>
            </p:cNvSpPr>
            <p:nvPr/>
          </p:nvSpPr>
          <p:spPr bwMode="auto">
            <a:xfrm>
              <a:off x="2532" y="1526"/>
              <a:ext cx="156" cy="146"/>
            </a:xfrm>
            <a:custGeom>
              <a:avLst/>
              <a:gdLst>
                <a:gd name="T0" fmla="*/ 141 w 161"/>
                <a:gd name="T1" fmla="*/ 149 h 145"/>
                <a:gd name="T2" fmla="*/ 141 w 161"/>
                <a:gd name="T3" fmla="*/ 149 h 145"/>
                <a:gd name="T4" fmla="*/ 138 w 161"/>
                <a:gd name="T5" fmla="*/ 121 h 145"/>
                <a:gd name="T6" fmla="*/ 131 w 161"/>
                <a:gd name="T7" fmla="*/ 92 h 145"/>
                <a:gd name="T8" fmla="*/ 117 w 161"/>
                <a:gd name="T9" fmla="*/ 62 h 145"/>
                <a:gd name="T10" fmla="*/ 101 w 161"/>
                <a:gd name="T11" fmla="*/ 42 h 145"/>
                <a:gd name="T12" fmla="*/ 78 w 161"/>
                <a:gd name="T13" fmla="*/ 24 h 145"/>
                <a:gd name="T14" fmla="*/ 55 w 161"/>
                <a:gd name="T15" fmla="*/ 11 h 145"/>
                <a:gd name="T16" fmla="*/ 29 w 161"/>
                <a:gd name="T17" fmla="*/ 4 h 145"/>
                <a:gd name="T18" fmla="*/ 0 w 161"/>
                <a:gd name="T19" fmla="*/ 0 h 145"/>
                <a:gd name="T20" fmla="*/ 0 w 161"/>
                <a:gd name="T21" fmla="*/ 32 h 145"/>
                <a:gd name="T22" fmla="*/ 24 w 161"/>
                <a:gd name="T23" fmla="*/ 34 h 145"/>
                <a:gd name="T24" fmla="*/ 46 w 161"/>
                <a:gd name="T25" fmla="*/ 41 h 145"/>
                <a:gd name="T26" fmla="*/ 66 w 161"/>
                <a:gd name="T27" fmla="*/ 50 h 145"/>
                <a:gd name="T28" fmla="*/ 82 w 161"/>
                <a:gd name="T29" fmla="*/ 65 h 145"/>
                <a:gd name="T30" fmla="*/ 96 w 161"/>
                <a:gd name="T31" fmla="*/ 85 h 145"/>
                <a:gd name="T32" fmla="*/ 106 w 161"/>
                <a:gd name="T33" fmla="*/ 103 h 145"/>
                <a:gd name="T34" fmla="*/ 111 w 161"/>
                <a:gd name="T35" fmla="*/ 125 h 145"/>
                <a:gd name="T36" fmla="*/ 112 w 161"/>
                <a:gd name="T37" fmla="*/ 149 h 145"/>
                <a:gd name="T38" fmla="*/ 112 w 161"/>
                <a:gd name="T39" fmla="*/ 149 h 145"/>
                <a:gd name="T40" fmla="*/ 141 w 161"/>
                <a:gd name="T41" fmla="*/ 149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161" y="145"/>
                  </a:moveTo>
                  <a:lnTo>
                    <a:pt x="161" y="145"/>
                  </a:lnTo>
                  <a:lnTo>
                    <a:pt x="157" y="117"/>
                  </a:lnTo>
                  <a:lnTo>
                    <a:pt x="148" y="88"/>
                  </a:lnTo>
                  <a:lnTo>
                    <a:pt x="133" y="62"/>
                  </a:lnTo>
                  <a:lnTo>
                    <a:pt x="114" y="42"/>
                  </a:lnTo>
                  <a:lnTo>
                    <a:pt x="90" y="24"/>
                  </a:lnTo>
                  <a:lnTo>
                    <a:pt x="63" y="11"/>
                  </a:lnTo>
                  <a:lnTo>
                    <a:pt x="33" y="4"/>
                  </a:lnTo>
                  <a:lnTo>
                    <a:pt x="0" y="0"/>
                  </a:lnTo>
                  <a:lnTo>
                    <a:pt x="0" y="32"/>
                  </a:lnTo>
                  <a:lnTo>
                    <a:pt x="28" y="34"/>
                  </a:lnTo>
                  <a:lnTo>
                    <a:pt x="53" y="41"/>
                  </a:lnTo>
                  <a:lnTo>
                    <a:pt x="74" y="50"/>
                  </a:lnTo>
                  <a:lnTo>
                    <a:pt x="94" y="65"/>
                  </a:lnTo>
                  <a:lnTo>
                    <a:pt x="108" y="81"/>
                  </a:lnTo>
                  <a:lnTo>
                    <a:pt x="120" y="99"/>
                  </a:lnTo>
                  <a:lnTo>
                    <a:pt x="127" y="121"/>
                  </a:lnTo>
                  <a:lnTo>
                    <a:pt x="128" y="145"/>
                  </a:lnTo>
                  <a:lnTo>
                    <a:pt x="161" y="145"/>
                  </a:lnTo>
                  <a:close/>
                </a:path>
              </a:pathLst>
            </a:custGeom>
            <a:solidFill>
              <a:srgbClr val="000000"/>
            </a:solidFill>
            <a:ln w="9525">
              <a:noFill/>
              <a:round/>
              <a:headEnd/>
              <a:tailEnd/>
            </a:ln>
          </p:spPr>
          <p:txBody>
            <a:bodyPr/>
            <a:lstStyle/>
            <a:p>
              <a:endParaRPr lang="he-IL"/>
            </a:p>
          </p:txBody>
        </p:sp>
        <p:sp>
          <p:nvSpPr>
            <p:cNvPr id="236550" name="Freeform 6"/>
            <p:cNvSpPr>
              <a:spLocks/>
            </p:cNvSpPr>
            <p:nvPr/>
          </p:nvSpPr>
          <p:spPr bwMode="auto">
            <a:xfrm>
              <a:off x="2657" y="1672"/>
              <a:ext cx="31" cy="1560"/>
            </a:xfrm>
            <a:custGeom>
              <a:avLst/>
              <a:gdLst>
                <a:gd name="T0" fmla="*/ 25 w 33"/>
                <a:gd name="T1" fmla="*/ 1557 h 1561"/>
                <a:gd name="T2" fmla="*/ 25 w 33"/>
                <a:gd name="T3" fmla="*/ 1557 h 1561"/>
                <a:gd name="T4" fmla="*/ 25 w 33"/>
                <a:gd name="T5" fmla="*/ 0 h 1561"/>
                <a:gd name="T6" fmla="*/ 0 w 33"/>
                <a:gd name="T7" fmla="*/ 0 h 1561"/>
                <a:gd name="T8" fmla="*/ 0 w 33"/>
                <a:gd name="T9" fmla="*/ 1557 h 1561"/>
                <a:gd name="T10" fmla="*/ 0 w 33"/>
                <a:gd name="T11" fmla="*/ 1557 h 1561"/>
                <a:gd name="T12" fmla="*/ 25 w 33"/>
                <a:gd name="T13" fmla="*/ 1557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61">
                  <a:moveTo>
                    <a:pt x="33" y="1561"/>
                  </a:moveTo>
                  <a:lnTo>
                    <a:pt x="33" y="1561"/>
                  </a:lnTo>
                  <a:lnTo>
                    <a:pt x="33" y="0"/>
                  </a:lnTo>
                  <a:lnTo>
                    <a:pt x="0" y="0"/>
                  </a:lnTo>
                  <a:lnTo>
                    <a:pt x="0" y="1561"/>
                  </a:lnTo>
                  <a:lnTo>
                    <a:pt x="33" y="1561"/>
                  </a:lnTo>
                  <a:close/>
                </a:path>
              </a:pathLst>
            </a:custGeom>
            <a:solidFill>
              <a:srgbClr val="000000"/>
            </a:solidFill>
            <a:ln w="9525">
              <a:noFill/>
              <a:round/>
              <a:headEnd/>
              <a:tailEnd/>
            </a:ln>
          </p:spPr>
          <p:txBody>
            <a:bodyPr/>
            <a:lstStyle/>
            <a:p>
              <a:endParaRPr lang="he-IL"/>
            </a:p>
          </p:txBody>
        </p:sp>
        <p:sp>
          <p:nvSpPr>
            <p:cNvPr id="236551" name="Freeform 7"/>
            <p:cNvSpPr>
              <a:spLocks/>
            </p:cNvSpPr>
            <p:nvPr/>
          </p:nvSpPr>
          <p:spPr bwMode="auto">
            <a:xfrm>
              <a:off x="2532" y="3232"/>
              <a:ext cx="156" cy="146"/>
            </a:xfrm>
            <a:custGeom>
              <a:avLst/>
              <a:gdLst>
                <a:gd name="T0" fmla="*/ 0 w 161"/>
                <a:gd name="T1" fmla="*/ 146 h 146"/>
                <a:gd name="T2" fmla="*/ 0 w 161"/>
                <a:gd name="T3" fmla="*/ 146 h 146"/>
                <a:gd name="T4" fmla="*/ 29 w 161"/>
                <a:gd name="T5" fmla="*/ 142 h 146"/>
                <a:gd name="T6" fmla="*/ 55 w 161"/>
                <a:gd name="T7" fmla="*/ 135 h 146"/>
                <a:gd name="T8" fmla="*/ 78 w 161"/>
                <a:gd name="T9" fmla="*/ 121 h 146"/>
                <a:gd name="T10" fmla="*/ 101 w 161"/>
                <a:gd name="T11" fmla="*/ 104 h 146"/>
                <a:gd name="T12" fmla="*/ 117 w 161"/>
                <a:gd name="T13" fmla="*/ 83 h 146"/>
                <a:gd name="T14" fmla="*/ 131 w 161"/>
                <a:gd name="T15" fmla="*/ 58 h 146"/>
                <a:gd name="T16" fmla="*/ 138 w 161"/>
                <a:gd name="T17" fmla="*/ 29 h 146"/>
                <a:gd name="T18" fmla="*/ 141 w 161"/>
                <a:gd name="T19" fmla="*/ 0 h 146"/>
                <a:gd name="T20" fmla="*/ 112 w 161"/>
                <a:gd name="T21" fmla="*/ 0 h 146"/>
                <a:gd name="T22" fmla="*/ 111 w 161"/>
                <a:gd name="T23" fmla="*/ 25 h 146"/>
                <a:gd name="T24" fmla="*/ 106 w 161"/>
                <a:gd name="T25" fmla="*/ 47 h 146"/>
                <a:gd name="T26" fmla="*/ 96 w 161"/>
                <a:gd name="T27" fmla="*/ 65 h 146"/>
                <a:gd name="T28" fmla="*/ 82 w 161"/>
                <a:gd name="T29" fmla="*/ 81 h 146"/>
                <a:gd name="T30" fmla="*/ 66 w 161"/>
                <a:gd name="T31" fmla="*/ 96 h 146"/>
                <a:gd name="T32" fmla="*/ 46 w 161"/>
                <a:gd name="T33" fmla="*/ 105 h 146"/>
                <a:gd name="T34" fmla="*/ 24 w 161"/>
                <a:gd name="T35" fmla="*/ 112 h 146"/>
                <a:gd name="T36" fmla="*/ 0 w 161"/>
                <a:gd name="T37" fmla="*/ 113 h 146"/>
                <a:gd name="T38" fmla="*/ 0 w 161"/>
                <a:gd name="T39" fmla="*/ 113 h 146"/>
                <a:gd name="T40" fmla="*/ 0 w 161"/>
                <a:gd name="T41" fmla="*/ 146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6">
                  <a:moveTo>
                    <a:pt x="0" y="146"/>
                  </a:moveTo>
                  <a:lnTo>
                    <a:pt x="0" y="146"/>
                  </a:lnTo>
                  <a:lnTo>
                    <a:pt x="33" y="142"/>
                  </a:lnTo>
                  <a:lnTo>
                    <a:pt x="63" y="135"/>
                  </a:lnTo>
                  <a:lnTo>
                    <a:pt x="90" y="121"/>
                  </a:lnTo>
                  <a:lnTo>
                    <a:pt x="114" y="104"/>
                  </a:lnTo>
                  <a:lnTo>
                    <a:pt x="133" y="83"/>
                  </a:lnTo>
                  <a:lnTo>
                    <a:pt x="148" y="58"/>
                  </a:lnTo>
                  <a:lnTo>
                    <a:pt x="157" y="29"/>
                  </a:lnTo>
                  <a:lnTo>
                    <a:pt x="161" y="0"/>
                  </a:lnTo>
                  <a:lnTo>
                    <a:pt x="128" y="0"/>
                  </a:lnTo>
                  <a:lnTo>
                    <a:pt x="127" y="25"/>
                  </a:lnTo>
                  <a:lnTo>
                    <a:pt x="120" y="47"/>
                  </a:lnTo>
                  <a:lnTo>
                    <a:pt x="108" y="65"/>
                  </a:lnTo>
                  <a:lnTo>
                    <a:pt x="94" y="81"/>
                  </a:lnTo>
                  <a:lnTo>
                    <a:pt x="74" y="96"/>
                  </a:lnTo>
                  <a:lnTo>
                    <a:pt x="53" y="105"/>
                  </a:lnTo>
                  <a:lnTo>
                    <a:pt x="28" y="112"/>
                  </a:lnTo>
                  <a:lnTo>
                    <a:pt x="0" y="113"/>
                  </a:lnTo>
                  <a:lnTo>
                    <a:pt x="0" y="146"/>
                  </a:lnTo>
                  <a:close/>
                </a:path>
              </a:pathLst>
            </a:custGeom>
            <a:solidFill>
              <a:srgbClr val="000000"/>
            </a:solidFill>
            <a:ln w="9525">
              <a:noFill/>
              <a:round/>
              <a:headEnd/>
              <a:tailEnd/>
            </a:ln>
          </p:spPr>
          <p:txBody>
            <a:bodyPr/>
            <a:lstStyle/>
            <a:p>
              <a:endParaRPr lang="he-IL"/>
            </a:p>
          </p:txBody>
        </p:sp>
        <p:sp>
          <p:nvSpPr>
            <p:cNvPr id="236552" name="Freeform 8"/>
            <p:cNvSpPr>
              <a:spLocks/>
            </p:cNvSpPr>
            <p:nvPr/>
          </p:nvSpPr>
          <p:spPr bwMode="auto">
            <a:xfrm>
              <a:off x="826" y="3346"/>
              <a:ext cx="1706" cy="32"/>
            </a:xfrm>
            <a:custGeom>
              <a:avLst/>
              <a:gdLst>
                <a:gd name="T0" fmla="*/ 0 w 1749"/>
                <a:gd name="T1" fmla="*/ 29 h 33"/>
                <a:gd name="T2" fmla="*/ 0 w 1749"/>
                <a:gd name="T3" fmla="*/ 29 h 33"/>
                <a:gd name="T4" fmla="*/ 1583 w 1749"/>
                <a:gd name="T5" fmla="*/ 29 h 33"/>
                <a:gd name="T6" fmla="*/ 1583 w 1749"/>
                <a:gd name="T7" fmla="*/ 0 h 33"/>
                <a:gd name="T8" fmla="*/ 0 w 1749"/>
                <a:gd name="T9" fmla="*/ 0 h 33"/>
                <a:gd name="T10" fmla="*/ 0 w 1749"/>
                <a:gd name="T11" fmla="*/ 0 h 33"/>
                <a:gd name="T12" fmla="*/ 0 w 1749"/>
                <a:gd name="T13" fmla="*/ 29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3">
                  <a:moveTo>
                    <a:pt x="0" y="33"/>
                  </a:moveTo>
                  <a:lnTo>
                    <a:pt x="0" y="33"/>
                  </a:lnTo>
                  <a:lnTo>
                    <a:pt x="1749" y="33"/>
                  </a:lnTo>
                  <a:lnTo>
                    <a:pt x="1749" y="0"/>
                  </a:lnTo>
                  <a:lnTo>
                    <a:pt x="0" y="0"/>
                  </a:lnTo>
                  <a:lnTo>
                    <a:pt x="0" y="33"/>
                  </a:lnTo>
                  <a:close/>
                </a:path>
              </a:pathLst>
            </a:custGeom>
            <a:solidFill>
              <a:srgbClr val="000000"/>
            </a:solidFill>
            <a:ln w="9525">
              <a:noFill/>
              <a:round/>
              <a:headEnd/>
              <a:tailEnd/>
            </a:ln>
          </p:spPr>
          <p:txBody>
            <a:bodyPr/>
            <a:lstStyle/>
            <a:p>
              <a:endParaRPr lang="he-IL"/>
            </a:p>
          </p:txBody>
        </p:sp>
        <p:sp>
          <p:nvSpPr>
            <p:cNvPr id="236553" name="Freeform 9"/>
            <p:cNvSpPr>
              <a:spLocks/>
            </p:cNvSpPr>
            <p:nvPr/>
          </p:nvSpPr>
          <p:spPr bwMode="auto">
            <a:xfrm>
              <a:off x="668" y="3232"/>
              <a:ext cx="158" cy="146"/>
            </a:xfrm>
            <a:custGeom>
              <a:avLst/>
              <a:gdLst>
                <a:gd name="T0" fmla="*/ 0 w 161"/>
                <a:gd name="T1" fmla="*/ 0 h 146"/>
                <a:gd name="T2" fmla="*/ 0 w 161"/>
                <a:gd name="T3" fmla="*/ 0 h 146"/>
                <a:gd name="T4" fmla="*/ 3 w 161"/>
                <a:gd name="T5" fmla="*/ 29 h 146"/>
                <a:gd name="T6" fmla="*/ 13 w 161"/>
                <a:gd name="T7" fmla="*/ 58 h 146"/>
                <a:gd name="T8" fmla="*/ 26 w 161"/>
                <a:gd name="T9" fmla="*/ 83 h 146"/>
                <a:gd name="T10" fmla="*/ 43 w 161"/>
                <a:gd name="T11" fmla="*/ 104 h 146"/>
                <a:gd name="T12" fmla="*/ 66 w 161"/>
                <a:gd name="T13" fmla="*/ 121 h 146"/>
                <a:gd name="T14" fmla="*/ 91 w 161"/>
                <a:gd name="T15" fmla="*/ 135 h 146"/>
                <a:gd name="T16" fmla="*/ 121 w 161"/>
                <a:gd name="T17" fmla="*/ 142 h 146"/>
                <a:gd name="T18" fmla="*/ 149 w 161"/>
                <a:gd name="T19" fmla="*/ 146 h 146"/>
                <a:gd name="T20" fmla="*/ 149 w 161"/>
                <a:gd name="T21" fmla="*/ 113 h 146"/>
                <a:gd name="T22" fmla="*/ 126 w 161"/>
                <a:gd name="T23" fmla="*/ 112 h 146"/>
                <a:gd name="T24" fmla="*/ 100 w 161"/>
                <a:gd name="T25" fmla="*/ 105 h 146"/>
                <a:gd name="T26" fmla="*/ 79 w 161"/>
                <a:gd name="T27" fmla="*/ 96 h 146"/>
                <a:gd name="T28" fmla="*/ 64 w 161"/>
                <a:gd name="T29" fmla="*/ 81 h 146"/>
                <a:gd name="T30" fmla="*/ 49 w 161"/>
                <a:gd name="T31" fmla="*/ 65 h 146"/>
                <a:gd name="T32" fmla="*/ 36 w 161"/>
                <a:gd name="T33" fmla="*/ 47 h 146"/>
                <a:gd name="T34" fmla="*/ 29 w 161"/>
                <a:gd name="T35" fmla="*/ 25 h 146"/>
                <a:gd name="T36" fmla="*/ 28 w 161"/>
                <a:gd name="T37" fmla="*/ 0 h 146"/>
                <a:gd name="T38" fmla="*/ 28 w 161"/>
                <a:gd name="T39" fmla="*/ 0 h 146"/>
                <a:gd name="T40" fmla="*/ 0 w 161"/>
                <a:gd name="T41" fmla="*/ 0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6">
                  <a:moveTo>
                    <a:pt x="0" y="0"/>
                  </a:moveTo>
                  <a:lnTo>
                    <a:pt x="0" y="0"/>
                  </a:lnTo>
                  <a:lnTo>
                    <a:pt x="3" y="29"/>
                  </a:lnTo>
                  <a:lnTo>
                    <a:pt x="13" y="58"/>
                  </a:lnTo>
                  <a:lnTo>
                    <a:pt x="28" y="83"/>
                  </a:lnTo>
                  <a:lnTo>
                    <a:pt x="47" y="104"/>
                  </a:lnTo>
                  <a:lnTo>
                    <a:pt x="70" y="121"/>
                  </a:lnTo>
                  <a:lnTo>
                    <a:pt x="99" y="135"/>
                  </a:lnTo>
                  <a:lnTo>
                    <a:pt x="129" y="142"/>
                  </a:lnTo>
                  <a:lnTo>
                    <a:pt x="161" y="146"/>
                  </a:lnTo>
                  <a:lnTo>
                    <a:pt x="161" y="113"/>
                  </a:lnTo>
                  <a:lnTo>
                    <a:pt x="134" y="112"/>
                  </a:lnTo>
                  <a:lnTo>
                    <a:pt x="108" y="105"/>
                  </a:lnTo>
                  <a:lnTo>
                    <a:pt x="86" y="96"/>
                  </a:lnTo>
                  <a:lnTo>
                    <a:pt x="68" y="81"/>
                  </a:lnTo>
                  <a:lnTo>
                    <a:pt x="53" y="65"/>
                  </a:lnTo>
                  <a:lnTo>
                    <a:pt x="40" y="47"/>
                  </a:lnTo>
                  <a:lnTo>
                    <a:pt x="33" y="25"/>
                  </a:lnTo>
                  <a:lnTo>
                    <a:pt x="32" y="0"/>
                  </a:lnTo>
                  <a:lnTo>
                    <a:pt x="0" y="0"/>
                  </a:lnTo>
                  <a:close/>
                </a:path>
              </a:pathLst>
            </a:custGeom>
            <a:solidFill>
              <a:srgbClr val="000000"/>
            </a:solidFill>
            <a:ln w="9525">
              <a:noFill/>
              <a:round/>
              <a:headEnd/>
              <a:tailEnd/>
            </a:ln>
          </p:spPr>
          <p:txBody>
            <a:bodyPr/>
            <a:lstStyle/>
            <a:p>
              <a:endParaRPr lang="he-IL"/>
            </a:p>
          </p:txBody>
        </p:sp>
        <p:sp>
          <p:nvSpPr>
            <p:cNvPr id="236554" name="Freeform 10"/>
            <p:cNvSpPr>
              <a:spLocks/>
            </p:cNvSpPr>
            <p:nvPr/>
          </p:nvSpPr>
          <p:spPr bwMode="auto">
            <a:xfrm>
              <a:off x="668" y="1672"/>
              <a:ext cx="33" cy="1560"/>
            </a:xfrm>
            <a:custGeom>
              <a:avLst/>
              <a:gdLst>
                <a:gd name="T0" fmla="*/ 0 w 32"/>
                <a:gd name="T1" fmla="*/ 0 h 1561"/>
                <a:gd name="T2" fmla="*/ 0 w 32"/>
                <a:gd name="T3" fmla="*/ 0 h 1561"/>
                <a:gd name="T4" fmla="*/ 0 w 32"/>
                <a:gd name="T5" fmla="*/ 1557 h 1561"/>
                <a:gd name="T6" fmla="*/ 36 w 32"/>
                <a:gd name="T7" fmla="*/ 1557 h 1561"/>
                <a:gd name="T8" fmla="*/ 36 w 32"/>
                <a:gd name="T9" fmla="*/ 0 h 1561"/>
                <a:gd name="T10" fmla="*/ 36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6555" name="Freeform 11"/>
            <p:cNvSpPr>
              <a:spLocks/>
            </p:cNvSpPr>
            <p:nvPr/>
          </p:nvSpPr>
          <p:spPr bwMode="auto">
            <a:xfrm>
              <a:off x="668" y="1526"/>
              <a:ext cx="158" cy="146"/>
            </a:xfrm>
            <a:custGeom>
              <a:avLst/>
              <a:gdLst>
                <a:gd name="T0" fmla="*/ 149 w 161"/>
                <a:gd name="T1" fmla="*/ 0 h 145"/>
                <a:gd name="T2" fmla="*/ 149 w 161"/>
                <a:gd name="T3" fmla="*/ 0 h 145"/>
                <a:gd name="T4" fmla="*/ 121 w 161"/>
                <a:gd name="T5" fmla="*/ 4 h 145"/>
                <a:gd name="T6" fmla="*/ 91 w 161"/>
                <a:gd name="T7" fmla="*/ 11 h 145"/>
                <a:gd name="T8" fmla="*/ 66 w 161"/>
                <a:gd name="T9" fmla="*/ 24 h 145"/>
                <a:gd name="T10" fmla="*/ 43 w 161"/>
                <a:gd name="T11" fmla="*/ 42 h 145"/>
                <a:gd name="T12" fmla="*/ 26 w 161"/>
                <a:gd name="T13" fmla="*/ 62 h 145"/>
                <a:gd name="T14" fmla="*/ 13 w 161"/>
                <a:gd name="T15" fmla="*/ 92 h 145"/>
                <a:gd name="T16" fmla="*/ 3 w 161"/>
                <a:gd name="T17" fmla="*/ 121 h 145"/>
                <a:gd name="T18" fmla="*/ 0 w 161"/>
                <a:gd name="T19" fmla="*/ 149 h 145"/>
                <a:gd name="T20" fmla="*/ 28 w 161"/>
                <a:gd name="T21" fmla="*/ 149 h 145"/>
                <a:gd name="T22" fmla="*/ 29 w 161"/>
                <a:gd name="T23" fmla="*/ 125 h 145"/>
                <a:gd name="T24" fmla="*/ 36 w 161"/>
                <a:gd name="T25" fmla="*/ 103 h 145"/>
                <a:gd name="T26" fmla="*/ 49 w 161"/>
                <a:gd name="T27" fmla="*/ 85 h 145"/>
                <a:gd name="T28" fmla="*/ 64 w 161"/>
                <a:gd name="T29" fmla="*/ 65 h 145"/>
                <a:gd name="T30" fmla="*/ 79 w 161"/>
                <a:gd name="T31" fmla="*/ 50 h 145"/>
                <a:gd name="T32" fmla="*/ 100 w 161"/>
                <a:gd name="T33" fmla="*/ 41 h 145"/>
                <a:gd name="T34" fmla="*/ 126 w 161"/>
                <a:gd name="T35" fmla="*/ 34 h 145"/>
                <a:gd name="T36" fmla="*/ 149 w 161"/>
                <a:gd name="T37" fmla="*/ 32 h 145"/>
                <a:gd name="T38" fmla="*/ 149 w 161"/>
                <a:gd name="T39" fmla="*/ 32 h 145"/>
                <a:gd name="T40" fmla="*/ 149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161" y="0"/>
                  </a:moveTo>
                  <a:lnTo>
                    <a:pt x="161" y="0"/>
                  </a:lnTo>
                  <a:lnTo>
                    <a:pt x="129" y="4"/>
                  </a:lnTo>
                  <a:lnTo>
                    <a:pt x="99" y="11"/>
                  </a:lnTo>
                  <a:lnTo>
                    <a:pt x="70" y="24"/>
                  </a:lnTo>
                  <a:lnTo>
                    <a:pt x="47" y="42"/>
                  </a:lnTo>
                  <a:lnTo>
                    <a:pt x="28" y="62"/>
                  </a:lnTo>
                  <a:lnTo>
                    <a:pt x="13" y="88"/>
                  </a:lnTo>
                  <a:lnTo>
                    <a:pt x="3" y="117"/>
                  </a:lnTo>
                  <a:lnTo>
                    <a:pt x="0" y="145"/>
                  </a:lnTo>
                  <a:lnTo>
                    <a:pt x="32" y="145"/>
                  </a:lnTo>
                  <a:lnTo>
                    <a:pt x="33" y="121"/>
                  </a:lnTo>
                  <a:lnTo>
                    <a:pt x="40" y="99"/>
                  </a:lnTo>
                  <a:lnTo>
                    <a:pt x="53" y="81"/>
                  </a:lnTo>
                  <a:lnTo>
                    <a:pt x="68" y="65"/>
                  </a:lnTo>
                  <a:lnTo>
                    <a:pt x="86" y="50"/>
                  </a:lnTo>
                  <a:lnTo>
                    <a:pt x="108" y="41"/>
                  </a:lnTo>
                  <a:lnTo>
                    <a:pt x="134" y="34"/>
                  </a:lnTo>
                  <a:lnTo>
                    <a:pt x="161" y="32"/>
                  </a:lnTo>
                  <a:lnTo>
                    <a:pt x="161" y="0"/>
                  </a:lnTo>
                  <a:close/>
                </a:path>
              </a:pathLst>
            </a:custGeom>
            <a:solidFill>
              <a:srgbClr val="000000"/>
            </a:solidFill>
            <a:ln w="9525">
              <a:noFill/>
              <a:round/>
              <a:headEnd/>
              <a:tailEnd/>
            </a:ln>
          </p:spPr>
          <p:txBody>
            <a:bodyPr/>
            <a:lstStyle/>
            <a:p>
              <a:endParaRPr lang="he-IL"/>
            </a:p>
          </p:txBody>
        </p:sp>
        <p:sp>
          <p:nvSpPr>
            <p:cNvPr id="236556" name="Freeform 12"/>
            <p:cNvSpPr>
              <a:spLocks/>
            </p:cNvSpPr>
            <p:nvPr/>
          </p:nvSpPr>
          <p:spPr bwMode="auto">
            <a:xfrm>
              <a:off x="715" y="1568"/>
              <a:ext cx="111" cy="104"/>
            </a:xfrm>
            <a:custGeom>
              <a:avLst/>
              <a:gdLst>
                <a:gd name="T0" fmla="*/ 28 w 114"/>
                <a:gd name="T1" fmla="*/ 107 h 103"/>
                <a:gd name="T2" fmla="*/ 28 w 114"/>
                <a:gd name="T3" fmla="*/ 107 h 103"/>
                <a:gd name="T4" fmla="*/ 30 w 114"/>
                <a:gd name="T5" fmla="*/ 91 h 103"/>
                <a:gd name="T6" fmla="*/ 33 w 114"/>
                <a:gd name="T7" fmla="*/ 79 h 103"/>
                <a:gd name="T8" fmla="*/ 41 w 114"/>
                <a:gd name="T9" fmla="*/ 67 h 103"/>
                <a:gd name="T10" fmla="*/ 50 w 114"/>
                <a:gd name="T11" fmla="*/ 57 h 103"/>
                <a:gd name="T12" fmla="*/ 59 w 114"/>
                <a:gd name="T13" fmla="*/ 45 h 103"/>
                <a:gd name="T14" fmla="*/ 72 w 114"/>
                <a:gd name="T15" fmla="*/ 38 h 103"/>
                <a:gd name="T16" fmla="*/ 87 w 114"/>
                <a:gd name="T17" fmla="*/ 33 h 103"/>
                <a:gd name="T18" fmla="*/ 102 w 114"/>
                <a:gd name="T19" fmla="*/ 32 h 103"/>
                <a:gd name="T20" fmla="*/ 102 w 114"/>
                <a:gd name="T21" fmla="*/ 0 h 103"/>
                <a:gd name="T22" fmla="*/ 83 w 114"/>
                <a:gd name="T23" fmla="*/ 3 h 103"/>
                <a:gd name="T24" fmla="*/ 62 w 114"/>
                <a:gd name="T25" fmla="*/ 8 h 103"/>
                <a:gd name="T26" fmla="*/ 47 w 114"/>
                <a:gd name="T27" fmla="*/ 17 h 103"/>
                <a:gd name="T28" fmla="*/ 30 w 114"/>
                <a:gd name="T29" fmla="*/ 30 h 103"/>
                <a:gd name="T30" fmla="*/ 19 w 114"/>
                <a:gd name="T31" fmla="*/ 45 h 103"/>
                <a:gd name="T32" fmla="*/ 9 w 114"/>
                <a:gd name="T33" fmla="*/ 67 h 103"/>
                <a:gd name="T34" fmla="*/ 4 w 114"/>
                <a:gd name="T35" fmla="*/ 87 h 103"/>
                <a:gd name="T36" fmla="*/ 0 w 114"/>
                <a:gd name="T37" fmla="*/ 107 h 103"/>
                <a:gd name="T38" fmla="*/ 0 w 114"/>
                <a:gd name="T39" fmla="*/ 107 h 103"/>
                <a:gd name="T40" fmla="*/ 28 w 114"/>
                <a:gd name="T41" fmla="*/ 107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32" y="103"/>
                  </a:moveTo>
                  <a:lnTo>
                    <a:pt x="32" y="103"/>
                  </a:lnTo>
                  <a:lnTo>
                    <a:pt x="34" y="87"/>
                  </a:lnTo>
                  <a:lnTo>
                    <a:pt x="37" y="75"/>
                  </a:lnTo>
                  <a:lnTo>
                    <a:pt x="45" y="63"/>
                  </a:lnTo>
                  <a:lnTo>
                    <a:pt x="54" y="53"/>
                  </a:lnTo>
                  <a:lnTo>
                    <a:pt x="67" y="45"/>
                  </a:lnTo>
                  <a:lnTo>
                    <a:pt x="80" y="38"/>
                  </a:lnTo>
                  <a:lnTo>
                    <a:pt x="96" y="33"/>
                  </a:lnTo>
                  <a:lnTo>
                    <a:pt x="114" y="32"/>
                  </a:lnTo>
                  <a:lnTo>
                    <a:pt x="114" y="0"/>
                  </a:lnTo>
                  <a:lnTo>
                    <a:pt x="91" y="3"/>
                  </a:lnTo>
                  <a:lnTo>
                    <a:pt x="70" y="8"/>
                  </a:lnTo>
                  <a:lnTo>
                    <a:pt x="51" y="17"/>
                  </a:lnTo>
                  <a:lnTo>
                    <a:pt x="34" y="30"/>
                  </a:lnTo>
                  <a:lnTo>
                    <a:pt x="20" y="45"/>
                  </a:lnTo>
                  <a:lnTo>
                    <a:pt x="9" y="63"/>
                  </a:lnTo>
                  <a:lnTo>
                    <a:pt x="4" y="83"/>
                  </a:lnTo>
                  <a:lnTo>
                    <a:pt x="0" y="103"/>
                  </a:lnTo>
                  <a:lnTo>
                    <a:pt x="32" y="103"/>
                  </a:lnTo>
                  <a:close/>
                </a:path>
              </a:pathLst>
            </a:custGeom>
            <a:solidFill>
              <a:srgbClr val="000000"/>
            </a:solidFill>
            <a:ln w="9525">
              <a:noFill/>
              <a:round/>
              <a:headEnd/>
              <a:tailEnd/>
            </a:ln>
          </p:spPr>
          <p:txBody>
            <a:bodyPr/>
            <a:lstStyle/>
            <a:p>
              <a:endParaRPr lang="he-IL"/>
            </a:p>
          </p:txBody>
        </p:sp>
        <p:sp>
          <p:nvSpPr>
            <p:cNvPr id="236557" name="Freeform 13"/>
            <p:cNvSpPr>
              <a:spLocks/>
            </p:cNvSpPr>
            <p:nvPr/>
          </p:nvSpPr>
          <p:spPr bwMode="auto">
            <a:xfrm>
              <a:off x="715" y="1672"/>
              <a:ext cx="31" cy="1560"/>
            </a:xfrm>
            <a:custGeom>
              <a:avLst/>
              <a:gdLst>
                <a:gd name="T0" fmla="*/ 28 w 32"/>
                <a:gd name="T1" fmla="*/ 1557 h 1561"/>
                <a:gd name="T2" fmla="*/ 28 w 32"/>
                <a:gd name="T3" fmla="*/ 1557 h 1561"/>
                <a:gd name="T4" fmla="*/ 28 w 32"/>
                <a:gd name="T5" fmla="*/ 0 h 1561"/>
                <a:gd name="T6" fmla="*/ 0 w 32"/>
                <a:gd name="T7" fmla="*/ 0 h 1561"/>
                <a:gd name="T8" fmla="*/ 0 w 32"/>
                <a:gd name="T9" fmla="*/ 1557 h 1561"/>
                <a:gd name="T10" fmla="*/ 0 w 32"/>
                <a:gd name="T11" fmla="*/ 1557 h 1561"/>
                <a:gd name="T12" fmla="*/ 28 w 32"/>
                <a:gd name="T13" fmla="*/ 1557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32" y="1561"/>
                  </a:moveTo>
                  <a:lnTo>
                    <a:pt x="32" y="1561"/>
                  </a:lnTo>
                  <a:lnTo>
                    <a:pt x="32" y="0"/>
                  </a:lnTo>
                  <a:lnTo>
                    <a:pt x="0" y="0"/>
                  </a:lnTo>
                  <a:lnTo>
                    <a:pt x="0" y="1561"/>
                  </a:lnTo>
                  <a:lnTo>
                    <a:pt x="32" y="1561"/>
                  </a:lnTo>
                  <a:close/>
                </a:path>
              </a:pathLst>
            </a:custGeom>
            <a:solidFill>
              <a:srgbClr val="000000"/>
            </a:solidFill>
            <a:ln w="9525">
              <a:noFill/>
              <a:round/>
              <a:headEnd/>
              <a:tailEnd/>
            </a:ln>
          </p:spPr>
          <p:txBody>
            <a:bodyPr/>
            <a:lstStyle/>
            <a:p>
              <a:endParaRPr lang="he-IL"/>
            </a:p>
          </p:txBody>
        </p:sp>
        <p:sp>
          <p:nvSpPr>
            <p:cNvPr id="236558" name="Freeform 14"/>
            <p:cNvSpPr>
              <a:spLocks/>
            </p:cNvSpPr>
            <p:nvPr/>
          </p:nvSpPr>
          <p:spPr bwMode="auto">
            <a:xfrm>
              <a:off x="715" y="3232"/>
              <a:ext cx="111" cy="102"/>
            </a:xfrm>
            <a:custGeom>
              <a:avLst/>
              <a:gdLst>
                <a:gd name="T0" fmla="*/ 102 w 114"/>
                <a:gd name="T1" fmla="*/ 67 h 103"/>
                <a:gd name="T2" fmla="*/ 102 w 114"/>
                <a:gd name="T3" fmla="*/ 67 h 103"/>
                <a:gd name="T4" fmla="*/ 87 w 114"/>
                <a:gd name="T5" fmla="*/ 67 h 103"/>
                <a:gd name="T6" fmla="*/ 72 w 114"/>
                <a:gd name="T7" fmla="*/ 61 h 103"/>
                <a:gd name="T8" fmla="*/ 58 w 114"/>
                <a:gd name="T9" fmla="*/ 55 h 103"/>
                <a:gd name="T10" fmla="*/ 50 w 114"/>
                <a:gd name="T11" fmla="*/ 51 h 103"/>
                <a:gd name="T12" fmla="*/ 41 w 114"/>
                <a:gd name="T13" fmla="*/ 41 h 103"/>
                <a:gd name="T14" fmla="*/ 33 w 114"/>
                <a:gd name="T15" fmla="*/ 29 h 103"/>
                <a:gd name="T16" fmla="*/ 30 w 114"/>
                <a:gd name="T17" fmla="*/ 17 h 103"/>
                <a:gd name="T18" fmla="*/ 28 w 114"/>
                <a:gd name="T19" fmla="*/ 0 h 103"/>
                <a:gd name="T20" fmla="*/ 0 w 114"/>
                <a:gd name="T21" fmla="*/ 0 h 103"/>
                <a:gd name="T22" fmla="*/ 4 w 114"/>
                <a:gd name="T23" fmla="*/ 21 h 103"/>
                <a:gd name="T24" fmla="*/ 9 w 114"/>
                <a:gd name="T25" fmla="*/ 41 h 103"/>
                <a:gd name="T26" fmla="*/ 19 w 114"/>
                <a:gd name="T27" fmla="*/ 55 h 103"/>
                <a:gd name="T28" fmla="*/ 30 w 114"/>
                <a:gd name="T29" fmla="*/ 70 h 103"/>
                <a:gd name="T30" fmla="*/ 48 w 114"/>
                <a:gd name="T31" fmla="*/ 83 h 103"/>
                <a:gd name="T32" fmla="*/ 62 w 114"/>
                <a:gd name="T33" fmla="*/ 91 h 103"/>
                <a:gd name="T34" fmla="*/ 83 w 114"/>
                <a:gd name="T35" fmla="*/ 97 h 103"/>
                <a:gd name="T36" fmla="*/ 102 w 114"/>
                <a:gd name="T37" fmla="*/ 99 h 103"/>
                <a:gd name="T38" fmla="*/ 102 w 114"/>
                <a:gd name="T39" fmla="*/ 99 h 103"/>
                <a:gd name="T40" fmla="*/ 102 w 114"/>
                <a:gd name="T41" fmla="*/ 67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114" y="71"/>
                  </a:moveTo>
                  <a:lnTo>
                    <a:pt x="114" y="71"/>
                  </a:lnTo>
                  <a:lnTo>
                    <a:pt x="96" y="71"/>
                  </a:lnTo>
                  <a:lnTo>
                    <a:pt x="80" y="65"/>
                  </a:lnTo>
                  <a:lnTo>
                    <a:pt x="66" y="59"/>
                  </a:lnTo>
                  <a:lnTo>
                    <a:pt x="54" y="51"/>
                  </a:lnTo>
                  <a:lnTo>
                    <a:pt x="45" y="41"/>
                  </a:lnTo>
                  <a:lnTo>
                    <a:pt x="37" y="29"/>
                  </a:lnTo>
                  <a:lnTo>
                    <a:pt x="34" y="17"/>
                  </a:lnTo>
                  <a:lnTo>
                    <a:pt x="32" y="0"/>
                  </a:lnTo>
                  <a:lnTo>
                    <a:pt x="0" y="0"/>
                  </a:lnTo>
                  <a:lnTo>
                    <a:pt x="4" y="21"/>
                  </a:lnTo>
                  <a:lnTo>
                    <a:pt x="9" y="41"/>
                  </a:lnTo>
                  <a:lnTo>
                    <a:pt x="20" y="59"/>
                  </a:lnTo>
                  <a:lnTo>
                    <a:pt x="34" y="74"/>
                  </a:lnTo>
                  <a:lnTo>
                    <a:pt x="52" y="87"/>
                  </a:lnTo>
                  <a:lnTo>
                    <a:pt x="70" y="95"/>
                  </a:lnTo>
                  <a:lnTo>
                    <a:pt x="91" y="101"/>
                  </a:lnTo>
                  <a:lnTo>
                    <a:pt x="114" y="103"/>
                  </a:lnTo>
                  <a:lnTo>
                    <a:pt x="114" y="71"/>
                  </a:lnTo>
                  <a:close/>
                </a:path>
              </a:pathLst>
            </a:custGeom>
            <a:solidFill>
              <a:srgbClr val="000000"/>
            </a:solidFill>
            <a:ln w="9525">
              <a:noFill/>
              <a:round/>
              <a:headEnd/>
              <a:tailEnd/>
            </a:ln>
          </p:spPr>
          <p:txBody>
            <a:bodyPr/>
            <a:lstStyle/>
            <a:p>
              <a:endParaRPr lang="he-IL"/>
            </a:p>
          </p:txBody>
        </p:sp>
        <p:sp>
          <p:nvSpPr>
            <p:cNvPr id="236559" name="Freeform 15"/>
            <p:cNvSpPr>
              <a:spLocks/>
            </p:cNvSpPr>
            <p:nvPr/>
          </p:nvSpPr>
          <p:spPr bwMode="auto">
            <a:xfrm>
              <a:off x="826" y="3302"/>
              <a:ext cx="1706" cy="32"/>
            </a:xfrm>
            <a:custGeom>
              <a:avLst/>
              <a:gdLst>
                <a:gd name="T0" fmla="*/ 1583 w 1749"/>
                <a:gd name="T1" fmla="*/ 0 h 32"/>
                <a:gd name="T2" fmla="*/ 1583 w 1749"/>
                <a:gd name="T3" fmla="*/ 0 h 32"/>
                <a:gd name="T4" fmla="*/ 0 w 1749"/>
                <a:gd name="T5" fmla="*/ 0 h 32"/>
                <a:gd name="T6" fmla="*/ 0 w 1749"/>
                <a:gd name="T7" fmla="*/ 32 h 32"/>
                <a:gd name="T8" fmla="*/ 1583 w 1749"/>
                <a:gd name="T9" fmla="*/ 32 h 32"/>
                <a:gd name="T10" fmla="*/ 1583 w 1749"/>
                <a:gd name="T11" fmla="*/ 32 h 32"/>
                <a:gd name="T12" fmla="*/ 1583 w 1749"/>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1749" y="0"/>
                  </a:moveTo>
                  <a:lnTo>
                    <a:pt x="1749" y="0"/>
                  </a:lnTo>
                  <a:lnTo>
                    <a:pt x="0" y="0"/>
                  </a:lnTo>
                  <a:lnTo>
                    <a:pt x="0" y="32"/>
                  </a:lnTo>
                  <a:lnTo>
                    <a:pt x="1749" y="32"/>
                  </a:lnTo>
                  <a:lnTo>
                    <a:pt x="1749" y="0"/>
                  </a:lnTo>
                  <a:close/>
                </a:path>
              </a:pathLst>
            </a:custGeom>
            <a:solidFill>
              <a:srgbClr val="000000"/>
            </a:solidFill>
            <a:ln w="9525">
              <a:noFill/>
              <a:round/>
              <a:headEnd/>
              <a:tailEnd/>
            </a:ln>
          </p:spPr>
          <p:txBody>
            <a:bodyPr/>
            <a:lstStyle/>
            <a:p>
              <a:endParaRPr lang="he-IL"/>
            </a:p>
          </p:txBody>
        </p:sp>
        <p:sp>
          <p:nvSpPr>
            <p:cNvPr id="236560" name="Freeform 16"/>
            <p:cNvSpPr>
              <a:spLocks/>
            </p:cNvSpPr>
            <p:nvPr/>
          </p:nvSpPr>
          <p:spPr bwMode="auto">
            <a:xfrm>
              <a:off x="2532" y="3232"/>
              <a:ext cx="111" cy="102"/>
            </a:xfrm>
            <a:custGeom>
              <a:avLst/>
              <a:gdLst>
                <a:gd name="T0" fmla="*/ 74 w 114"/>
                <a:gd name="T1" fmla="*/ 0 h 103"/>
                <a:gd name="T2" fmla="*/ 74 w 114"/>
                <a:gd name="T3" fmla="*/ 0 h 103"/>
                <a:gd name="T4" fmla="*/ 73 w 114"/>
                <a:gd name="T5" fmla="*/ 15 h 103"/>
                <a:gd name="T6" fmla="*/ 68 w 114"/>
                <a:gd name="T7" fmla="*/ 29 h 103"/>
                <a:gd name="T8" fmla="*/ 62 w 114"/>
                <a:gd name="T9" fmla="*/ 41 h 103"/>
                <a:gd name="T10" fmla="*/ 54 w 114"/>
                <a:gd name="T11" fmla="*/ 51 h 103"/>
                <a:gd name="T12" fmla="*/ 45 w 114"/>
                <a:gd name="T13" fmla="*/ 55 h 103"/>
                <a:gd name="T14" fmla="*/ 31 w 114"/>
                <a:gd name="T15" fmla="*/ 61 h 103"/>
                <a:gd name="T16" fmla="*/ 18 w 114"/>
                <a:gd name="T17" fmla="*/ 67 h 103"/>
                <a:gd name="T18" fmla="*/ 0 w 114"/>
                <a:gd name="T19" fmla="*/ 67 h 103"/>
                <a:gd name="T20" fmla="*/ 0 w 114"/>
                <a:gd name="T21" fmla="*/ 99 h 103"/>
                <a:gd name="T22" fmla="*/ 19 w 114"/>
                <a:gd name="T23" fmla="*/ 97 h 103"/>
                <a:gd name="T24" fmla="*/ 40 w 114"/>
                <a:gd name="T25" fmla="*/ 91 h 103"/>
                <a:gd name="T26" fmla="*/ 56 w 114"/>
                <a:gd name="T27" fmla="*/ 83 h 103"/>
                <a:gd name="T28" fmla="*/ 73 w 114"/>
                <a:gd name="T29" fmla="*/ 70 h 103"/>
                <a:gd name="T30" fmla="*/ 87 w 114"/>
                <a:gd name="T31" fmla="*/ 55 h 103"/>
                <a:gd name="T32" fmla="*/ 93 w 114"/>
                <a:gd name="T33" fmla="*/ 41 h 103"/>
                <a:gd name="T34" fmla="*/ 99 w 114"/>
                <a:gd name="T35" fmla="*/ 22 h 103"/>
                <a:gd name="T36" fmla="*/ 102 w 114"/>
                <a:gd name="T37" fmla="*/ 0 h 103"/>
                <a:gd name="T38" fmla="*/ 102 w 114"/>
                <a:gd name="T39" fmla="*/ 0 h 103"/>
                <a:gd name="T40" fmla="*/ 74 w 114"/>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82" y="0"/>
                  </a:moveTo>
                  <a:lnTo>
                    <a:pt x="82" y="0"/>
                  </a:lnTo>
                  <a:lnTo>
                    <a:pt x="81" y="15"/>
                  </a:lnTo>
                  <a:lnTo>
                    <a:pt x="76" y="29"/>
                  </a:lnTo>
                  <a:lnTo>
                    <a:pt x="70" y="41"/>
                  </a:lnTo>
                  <a:lnTo>
                    <a:pt x="60" y="51"/>
                  </a:lnTo>
                  <a:lnTo>
                    <a:pt x="49" y="59"/>
                  </a:lnTo>
                  <a:lnTo>
                    <a:pt x="35" y="65"/>
                  </a:lnTo>
                  <a:lnTo>
                    <a:pt x="18" y="71"/>
                  </a:lnTo>
                  <a:lnTo>
                    <a:pt x="0" y="71"/>
                  </a:lnTo>
                  <a:lnTo>
                    <a:pt x="0" y="103"/>
                  </a:lnTo>
                  <a:lnTo>
                    <a:pt x="22" y="101"/>
                  </a:lnTo>
                  <a:lnTo>
                    <a:pt x="44" y="95"/>
                  </a:lnTo>
                  <a:lnTo>
                    <a:pt x="63" y="87"/>
                  </a:lnTo>
                  <a:lnTo>
                    <a:pt x="81" y="74"/>
                  </a:lnTo>
                  <a:lnTo>
                    <a:pt x="95" y="59"/>
                  </a:lnTo>
                  <a:lnTo>
                    <a:pt x="104" y="41"/>
                  </a:lnTo>
                  <a:lnTo>
                    <a:pt x="111" y="22"/>
                  </a:lnTo>
                  <a:lnTo>
                    <a:pt x="114" y="0"/>
                  </a:lnTo>
                  <a:lnTo>
                    <a:pt x="82" y="0"/>
                  </a:lnTo>
                  <a:close/>
                </a:path>
              </a:pathLst>
            </a:custGeom>
            <a:solidFill>
              <a:srgbClr val="000000"/>
            </a:solidFill>
            <a:ln w="9525">
              <a:noFill/>
              <a:round/>
              <a:headEnd/>
              <a:tailEnd/>
            </a:ln>
          </p:spPr>
          <p:txBody>
            <a:bodyPr/>
            <a:lstStyle/>
            <a:p>
              <a:endParaRPr lang="he-IL"/>
            </a:p>
          </p:txBody>
        </p:sp>
        <p:sp>
          <p:nvSpPr>
            <p:cNvPr id="236561" name="Freeform 17"/>
            <p:cNvSpPr>
              <a:spLocks/>
            </p:cNvSpPr>
            <p:nvPr/>
          </p:nvSpPr>
          <p:spPr bwMode="auto">
            <a:xfrm>
              <a:off x="2612" y="1672"/>
              <a:ext cx="31" cy="1560"/>
            </a:xfrm>
            <a:custGeom>
              <a:avLst/>
              <a:gdLst>
                <a:gd name="T0" fmla="*/ 0 w 32"/>
                <a:gd name="T1" fmla="*/ 0 h 1561"/>
                <a:gd name="T2" fmla="*/ 0 w 32"/>
                <a:gd name="T3" fmla="*/ 0 h 1561"/>
                <a:gd name="T4" fmla="*/ 0 w 32"/>
                <a:gd name="T5" fmla="*/ 1557 h 1561"/>
                <a:gd name="T6" fmla="*/ 28 w 32"/>
                <a:gd name="T7" fmla="*/ 1557 h 1561"/>
                <a:gd name="T8" fmla="*/ 28 w 32"/>
                <a:gd name="T9" fmla="*/ 0 h 1561"/>
                <a:gd name="T10" fmla="*/ 28 w 32"/>
                <a:gd name="T11" fmla="*/ 0 h 1561"/>
                <a:gd name="T12" fmla="*/ 0 w 32"/>
                <a:gd name="T13" fmla="*/ 0 h 1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1">
                  <a:moveTo>
                    <a:pt x="0" y="0"/>
                  </a:moveTo>
                  <a:lnTo>
                    <a:pt x="0" y="0"/>
                  </a:lnTo>
                  <a:lnTo>
                    <a:pt x="0" y="1561"/>
                  </a:lnTo>
                  <a:lnTo>
                    <a:pt x="32" y="1561"/>
                  </a:lnTo>
                  <a:lnTo>
                    <a:pt x="32" y="0"/>
                  </a:lnTo>
                  <a:lnTo>
                    <a:pt x="0" y="0"/>
                  </a:lnTo>
                  <a:close/>
                </a:path>
              </a:pathLst>
            </a:custGeom>
            <a:solidFill>
              <a:srgbClr val="000000"/>
            </a:solidFill>
            <a:ln w="9525">
              <a:noFill/>
              <a:round/>
              <a:headEnd/>
              <a:tailEnd/>
            </a:ln>
          </p:spPr>
          <p:txBody>
            <a:bodyPr/>
            <a:lstStyle/>
            <a:p>
              <a:endParaRPr lang="he-IL"/>
            </a:p>
          </p:txBody>
        </p:sp>
        <p:sp>
          <p:nvSpPr>
            <p:cNvPr id="236562" name="Freeform 18"/>
            <p:cNvSpPr>
              <a:spLocks/>
            </p:cNvSpPr>
            <p:nvPr/>
          </p:nvSpPr>
          <p:spPr bwMode="auto">
            <a:xfrm>
              <a:off x="2532" y="1568"/>
              <a:ext cx="111" cy="104"/>
            </a:xfrm>
            <a:custGeom>
              <a:avLst/>
              <a:gdLst>
                <a:gd name="T0" fmla="*/ 0 w 114"/>
                <a:gd name="T1" fmla="*/ 32 h 103"/>
                <a:gd name="T2" fmla="*/ 0 w 114"/>
                <a:gd name="T3" fmla="*/ 32 h 103"/>
                <a:gd name="T4" fmla="*/ 18 w 114"/>
                <a:gd name="T5" fmla="*/ 33 h 103"/>
                <a:gd name="T6" fmla="*/ 31 w 114"/>
                <a:gd name="T7" fmla="*/ 38 h 103"/>
                <a:gd name="T8" fmla="*/ 44 w 114"/>
                <a:gd name="T9" fmla="*/ 45 h 103"/>
                <a:gd name="T10" fmla="*/ 54 w 114"/>
                <a:gd name="T11" fmla="*/ 57 h 103"/>
                <a:gd name="T12" fmla="*/ 62 w 114"/>
                <a:gd name="T13" fmla="*/ 67 h 103"/>
                <a:gd name="T14" fmla="*/ 68 w 114"/>
                <a:gd name="T15" fmla="*/ 79 h 103"/>
                <a:gd name="T16" fmla="*/ 73 w 114"/>
                <a:gd name="T17" fmla="*/ 92 h 103"/>
                <a:gd name="T18" fmla="*/ 74 w 114"/>
                <a:gd name="T19" fmla="*/ 107 h 103"/>
                <a:gd name="T20" fmla="*/ 102 w 114"/>
                <a:gd name="T21" fmla="*/ 107 h 103"/>
                <a:gd name="T22" fmla="*/ 99 w 114"/>
                <a:gd name="T23" fmla="*/ 85 h 103"/>
                <a:gd name="T24" fmla="*/ 93 w 114"/>
                <a:gd name="T25" fmla="*/ 67 h 103"/>
                <a:gd name="T26" fmla="*/ 87 w 114"/>
                <a:gd name="T27" fmla="*/ 45 h 103"/>
                <a:gd name="T28" fmla="*/ 73 w 114"/>
                <a:gd name="T29" fmla="*/ 30 h 103"/>
                <a:gd name="T30" fmla="*/ 56 w 114"/>
                <a:gd name="T31" fmla="*/ 17 h 103"/>
                <a:gd name="T32" fmla="*/ 40 w 114"/>
                <a:gd name="T33" fmla="*/ 8 h 103"/>
                <a:gd name="T34" fmla="*/ 19 w 114"/>
                <a:gd name="T35" fmla="*/ 3 h 103"/>
                <a:gd name="T36" fmla="*/ 0 w 114"/>
                <a:gd name="T37" fmla="*/ 0 h 103"/>
                <a:gd name="T38" fmla="*/ 0 w 114"/>
                <a:gd name="T39" fmla="*/ 0 h 103"/>
                <a:gd name="T40" fmla="*/ 0 w 114"/>
                <a:gd name="T41" fmla="*/ 32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0" y="32"/>
                  </a:moveTo>
                  <a:lnTo>
                    <a:pt x="0" y="32"/>
                  </a:lnTo>
                  <a:lnTo>
                    <a:pt x="18" y="33"/>
                  </a:lnTo>
                  <a:lnTo>
                    <a:pt x="35" y="38"/>
                  </a:lnTo>
                  <a:lnTo>
                    <a:pt x="48" y="45"/>
                  </a:lnTo>
                  <a:lnTo>
                    <a:pt x="60" y="53"/>
                  </a:lnTo>
                  <a:lnTo>
                    <a:pt x="70" y="63"/>
                  </a:lnTo>
                  <a:lnTo>
                    <a:pt x="76" y="75"/>
                  </a:lnTo>
                  <a:lnTo>
                    <a:pt x="81" y="88"/>
                  </a:lnTo>
                  <a:lnTo>
                    <a:pt x="82" y="103"/>
                  </a:lnTo>
                  <a:lnTo>
                    <a:pt x="114" y="103"/>
                  </a:lnTo>
                  <a:lnTo>
                    <a:pt x="111" y="81"/>
                  </a:lnTo>
                  <a:lnTo>
                    <a:pt x="104" y="63"/>
                  </a:lnTo>
                  <a:lnTo>
                    <a:pt x="95" y="45"/>
                  </a:lnTo>
                  <a:lnTo>
                    <a:pt x="81" y="30"/>
                  </a:lnTo>
                  <a:lnTo>
                    <a:pt x="64" y="17"/>
                  </a:lnTo>
                  <a:lnTo>
                    <a:pt x="44" y="8"/>
                  </a:lnTo>
                  <a:lnTo>
                    <a:pt x="22" y="3"/>
                  </a:lnTo>
                  <a:lnTo>
                    <a:pt x="0" y="0"/>
                  </a:lnTo>
                  <a:lnTo>
                    <a:pt x="0" y="32"/>
                  </a:lnTo>
                  <a:close/>
                </a:path>
              </a:pathLst>
            </a:custGeom>
            <a:solidFill>
              <a:srgbClr val="000000"/>
            </a:solidFill>
            <a:ln w="9525">
              <a:noFill/>
              <a:round/>
              <a:headEnd/>
              <a:tailEnd/>
            </a:ln>
          </p:spPr>
          <p:txBody>
            <a:bodyPr/>
            <a:lstStyle/>
            <a:p>
              <a:endParaRPr lang="he-IL"/>
            </a:p>
          </p:txBody>
        </p:sp>
        <p:sp>
          <p:nvSpPr>
            <p:cNvPr id="236563" name="Freeform 19"/>
            <p:cNvSpPr>
              <a:spLocks/>
            </p:cNvSpPr>
            <p:nvPr/>
          </p:nvSpPr>
          <p:spPr bwMode="auto">
            <a:xfrm>
              <a:off x="826" y="1568"/>
              <a:ext cx="1706" cy="32"/>
            </a:xfrm>
            <a:custGeom>
              <a:avLst/>
              <a:gdLst>
                <a:gd name="T0" fmla="*/ 0 w 1749"/>
                <a:gd name="T1" fmla="*/ 32 h 32"/>
                <a:gd name="T2" fmla="*/ 0 w 1749"/>
                <a:gd name="T3" fmla="*/ 32 h 32"/>
                <a:gd name="T4" fmla="*/ 1583 w 1749"/>
                <a:gd name="T5" fmla="*/ 32 h 32"/>
                <a:gd name="T6" fmla="*/ 1583 w 1749"/>
                <a:gd name="T7" fmla="*/ 0 h 32"/>
                <a:gd name="T8" fmla="*/ 0 w 1749"/>
                <a:gd name="T9" fmla="*/ 0 h 32"/>
                <a:gd name="T10" fmla="*/ 0 w 1749"/>
                <a:gd name="T11" fmla="*/ 0 h 32"/>
                <a:gd name="T12" fmla="*/ 0 w 1749"/>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9" h="32">
                  <a:moveTo>
                    <a:pt x="0" y="32"/>
                  </a:moveTo>
                  <a:lnTo>
                    <a:pt x="0" y="32"/>
                  </a:lnTo>
                  <a:lnTo>
                    <a:pt x="1749" y="32"/>
                  </a:lnTo>
                  <a:lnTo>
                    <a:pt x="1749" y="0"/>
                  </a:lnTo>
                  <a:lnTo>
                    <a:pt x="0" y="0"/>
                  </a:lnTo>
                  <a:lnTo>
                    <a:pt x="0" y="32"/>
                  </a:lnTo>
                  <a:close/>
                </a:path>
              </a:pathLst>
            </a:custGeom>
            <a:solidFill>
              <a:srgbClr val="000000"/>
            </a:solidFill>
            <a:ln w="9525">
              <a:noFill/>
              <a:round/>
              <a:headEnd/>
              <a:tailEnd/>
            </a:ln>
          </p:spPr>
          <p:txBody>
            <a:bodyPr/>
            <a:lstStyle/>
            <a:p>
              <a:endParaRPr lang="he-IL"/>
            </a:p>
          </p:txBody>
        </p:sp>
        <p:sp>
          <p:nvSpPr>
            <p:cNvPr id="236564" name="Freeform 20"/>
            <p:cNvSpPr>
              <a:spLocks/>
            </p:cNvSpPr>
            <p:nvPr/>
          </p:nvSpPr>
          <p:spPr bwMode="auto">
            <a:xfrm>
              <a:off x="573" y="1438"/>
              <a:ext cx="203" cy="188"/>
            </a:xfrm>
            <a:custGeom>
              <a:avLst/>
              <a:gdLst>
                <a:gd name="T0" fmla="*/ 28 w 207"/>
                <a:gd name="T1" fmla="*/ 194 h 186"/>
                <a:gd name="T2" fmla="*/ 28 w 207"/>
                <a:gd name="T3" fmla="*/ 194 h 186"/>
                <a:gd name="T4" fmla="*/ 28 w 207"/>
                <a:gd name="T5" fmla="*/ 178 h 186"/>
                <a:gd name="T6" fmla="*/ 31 w 207"/>
                <a:gd name="T7" fmla="*/ 164 h 186"/>
                <a:gd name="T8" fmla="*/ 36 w 207"/>
                <a:gd name="T9" fmla="*/ 149 h 186"/>
                <a:gd name="T10" fmla="*/ 41 w 207"/>
                <a:gd name="T11" fmla="*/ 133 h 186"/>
                <a:gd name="T12" fmla="*/ 49 w 207"/>
                <a:gd name="T13" fmla="*/ 119 h 186"/>
                <a:gd name="T14" fmla="*/ 58 w 207"/>
                <a:gd name="T15" fmla="*/ 105 h 186"/>
                <a:gd name="T16" fmla="*/ 69 w 207"/>
                <a:gd name="T17" fmla="*/ 93 h 186"/>
                <a:gd name="T18" fmla="*/ 76 w 207"/>
                <a:gd name="T19" fmla="*/ 82 h 186"/>
                <a:gd name="T20" fmla="*/ 89 w 207"/>
                <a:gd name="T21" fmla="*/ 73 h 186"/>
                <a:gd name="T22" fmla="*/ 101 w 207"/>
                <a:gd name="T23" fmla="*/ 62 h 186"/>
                <a:gd name="T24" fmla="*/ 116 w 207"/>
                <a:gd name="T25" fmla="*/ 54 h 186"/>
                <a:gd name="T26" fmla="*/ 127 w 207"/>
                <a:gd name="T27" fmla="*/ 45 h 186"/>
                <a:gd name="T28" fmla="*/ 144 w 207"/>
                <a:gd name="T29" fmla="*/ 39 h 186"/>
                <a:gd name="T30" fmla="*/ 160 w 207"/>
                <a:gd name="T31" fmla="*/ 34 h 186"/>
                <a:gd name="T32" fmla="*/ 175 w 207"/>
                <a:gd name="T33" fmla="*/ 32 h 186"/>
                <a:gd name="T34" fmla="*/ 191 w 207"/>
                <a:gd name="T35" fmla="*/ 32 h 186"/>
                <a:gd name="T36" fmla="*/ 191 w 207"/>
                <a:gd name="T37" fmla="*/ 0 h 186"/>
                <a:gd name="T38" fmla="*/ 173 w 207"/>
                <a:gd name="T39" fmla="*/ 2 h 186"/>
                <a:gd name="T40" fmla="*/ 155 w 207"/>
                <a:gd name="T41" fmla="*/ 4 h 186"/>
                <a:gd name="T42" fmla="*/ 137 w 207"/>
                <a:gd name="T43" fmla="*/ 9 h 186"/>
                <a:gd name="T44" fmla="*/ 121 w 207"/>
                <a:gd name="T45" fmla="*/ 15 h 186"/>
                <a:gd name="T46" fmla="*/ 103 w 207"/>
                <a:gd name="T47" fmla="*/ 23 h 186"/>
                <a:gd name="T48" fmla="*/ 85 w 207"/>
                <a:gd name="T49" fmla="*/ 33 h 186"/>
                <a:gd name="T50" fmla="*/ 73 w 207"/>
                <a:gd name="T51" fmla="*/ 43 h 186"/>
                <a:gd name="T52" fmla="*/ 59 w 207"/>
                <a:gd name="T53" fmla="*/ 59 h 186"/>
                <a:gd name="T54" fmla="*/ 46 w 207"/>
                <a:gd name="T55" fmla="*/ 73 h 186"/>
                <a:gd name="T56" fmla="*/ 33 w 207"/>
                <a:gd name="T57" fmla="*/ 87 h 186"/>
                <a:gd name="T58" fmla="*/ 25 w 207"/>
                <a:gd name="T59" fmla="*/ 103 h 186"/>
                <a:gd name="T60" fmla="*/ 17 w 207"/>
                <a:gd name="T61" fmla="*/ 119 h 186"/>
                <a:gd name="T62" fmla="*/ 10 w 207"/>
                <a:gd name="T63" fmla="*/ 136 h 186"/>
                <a:gd name="T64" fmla="*/ 5 w 207"/>
                <a:gd name="T65" fmla="*/ 157 h 186"/>
                <a:gd name="T66" fmla="*/ 2 w 207"/>
                <a:gd name="T67" fmla="*/ 176 h 186"/>
                <a:gd name="T68" fmla="*/ 0 w 207"/>
                <a:gd name="T69" fmla="*/ 194 h 186"/>
                <a:gd name="T70" fmla="*/ 0 w 207"/>
                <a:gd name="T71" fmla="*/ 194 h 186"/>
                <a:gd name="T72" fmla="*/ 28 w 207"/>
                <a:gd name="T73" fmla="*/ 194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32" y="186"/>
                  </a:moveTo>
                  <a:lnTo>
                    <a:pt x="32" y="186"/>
                  </a:lnTo>
                  <a:lnTo>
                    <a:pt x="32" y="170"/>
                  </a:lnTo>
                  <a:lnTo>
                    <a:pt x="35" y="156"/>
                  </a:lnTo>
                  <a:lnTo>
                    <a:pt x="40" y="141"/>
                  </a:lnTo>
                  <a:lnTo>
                    <a:pt x="45" y="129"/>
                  </a:lnTo>
                  <a:lnTo>
                    <a:pt x="53" y="115"/>
                  </a:lnTo>
                  <a:lnTo>
                    <a:pt x="62" y="101"/>
                  </a:lnTo>
                  <a:lnTo>
                    <a:pt x="73" y="89"/>
                  </a:lnTo>
                  <a:lnTo>
                    <a:pt x="84" y="78"/>
                  </a:lnTo>
                  <a:lnTo>
                    <a:pt x="97" y="69"/>
                  </a:lnTo>
                  <a:lnTo>
                    <a:pt x="109" y="58"/>
                  </a:lnTo>
                  <a:lnTo>
                    <a:pt x="124" y="50"/>
                  </a:lnTo>
                  <a:lnTo>
                    <a:pt x="139" y="45"/>
                  </a:lnTo>
                  <a:lnTo>
                    <a:pt x="156" y="39"/>
                  </a:lnTo>
                  <a:lnTo>
                    <a:pt x="172" y="34"/>
                  </a:lnTo>
                  <a:lnTo>
                    <a:pt x="189" y="32"/>
                  </a:lnTo>
                  <a:lnTo>
                    <a:pt x="207" y="32"/>
                  </a:lnTo>
                  <a:lnTo>
                    <a:pt x="207" y="0"/>
                  </a:lnTo>
                  <a:lnTo>
                    <a:pt x="187" y="2"/>
                  </a:lnTo>
                  <a:lnTo>
                    <a:pt x="167" y="4"/>
                  </a:lnTo>
                  <a:lnTo>
                    <a:pt x="149" y="9"/>
                  </a:lnTo>
                  <a:lnTo>
                    <a:pt x="130" y="15"/>
                  </a:lnTo>
                  <a:lnTo>
                    <a:pt x="111" y="23"/>
                  </a:lnTo>
                  <a:lnTo>
                    <a:pt x="93" y="33"/>
                  </a:lnTo>
                  <a:lnTo>
                    <a:pt x="78" y="43"/>
                  </a:lnTo>
                  <a:lnTo>
                    <a:pt x="63" y="55"/>
                  </a:lnTo>
                  <a:lnTo>
                    <a:pt x="50" y="69"/>
                  </a:lnTo>
                  <a:lnTo>
                    <a:pt x="37" y="83"/>
                  </a:lnTo>
                  <a:lnTo>
                    <a:pt x="28" y="99"/>
                  </a:lnTo>
                  <a:lnTo>
                    <a:pt x="17" y="115"/>
                  </a:lnTo>
                  <a:lnTo>
                    <a:pt x="10" y="132"/>
                  </a:lnTo>
                  <a:lnTo>
                    <a:pt x="5" y="149"/>
                  </a:lnTo>
                  <a:lnTo>
                    <a:pt x="2" y="168"/>
                  </a:lnTo>
                  <a:lnTo>
                    <a:pt x="0" y="186"/>
                  </a:lnTo>
                  <a:lnTo>
                    <a:pt x="32" y="186"/>
                  </a:lnTo>
                  <a:close/>
                </a:path>
              </a:pathLst>
            </a:custGeom>
            <a:solidFill>
              <a:srgbClr val="000000"/>
            </a:solidFill>
            <a:ln w="9525">
              <a:noFill/>
              <a:round/>
              <a:headEnd/>
              <a:tailEnd/>
            </a:ln>
          </p:spPr>
          <p:txBody>
            <a:bodyPr/>
            <a:lstStyle/>
            <a:p>
              <a:endParaRPr lang="he-IL"/>
            </a:p>
          </p:txBody>
        </p:sp>
        <p:sp>
          <p:nvSpPr>
            <p:cNvPr id="236565" name="Freeform 21"/>
            <p:cNvSpPr>
              <a:spLocks/>
            </p:cNvSpPr>
            <p:nvPr/>
          </p:nvSpPr>
          <p:spPr bwMode="auto">
            <a:xfrm>
              <a:off x="573" y="1626"/>
              <a:ext cx="33" cy="1652"/>
            </a:xfrm>
            <a:custGeom>
              <a:avLst/>
              <a:gdLst>
                <a:gd name="T0" fmla="*/ 36 w 32"/>
                <a:gd name="T1" fmla="*/ 1652 h 1652"/>
                <a:gd name="T2" fmla="*/ 36 w 32"/>
                <a:gd name="T3" fmla="*/ 1652 h 1652"/>
                <a:gd name="T4" fmla="*/ 36 w 32"/>
                <a:gd name="T5" fmla="*/ 0 h 1652"/>
                <a:gd name="T6" fmla="*/ 0 w 32"/>
                <a:gd name="T7" fmla="*/ 0 h 1652"/>
                <a:gd name="T8" fmla="*/ 0 w 32"/>
                <a:gd name="T9" fmla="*/ 1652 h 1652"/>
                <a:gd name="T10" fmla="*/ 0 w 32"/>
                <a:gd name="T11" fmla="*/ 1652 h 1652"/>
                <a:gd name="T12" fmla="*/ 36 w 32"/>
                <a:gd name="T13" fmla="*/ 1652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6566" name="Freeform 22"/>
            <p:cNvSpPr>
              <a:spLocks/>
            </p:cNvSpPr>
            <p:nvPr/>
          </p:nvSpPr>
          <p:spPr bwMode="auto">
            <a:xfrm>
              <a:off x="573" y="3278"/>
              <a:ext cx="203" cy="184"/>
            </a:xfrm>
            <a:custGeom>
              <a:avLst/>
              <a:gdLst>
                <a:gd name="T0" fmla="*/ 191 w 207"/>
                <a:gd name="T1" fmla="*/ 146 h 186"/>
                <a:gd name="T2" fmla="*/ 191 w 207"/>
                <a:gd name="T3" fmla="*/ 146 h 186"/>
                <a:gd name="T4" fmla="*/ 175 w 207"/>
                <a:gd name="T5" fmla="*/ 146 h 186"/>
                <a:gd name="T6" fmla="*/ 160 w 207"/>
                <a:gd name="T7" fmla="*/ 143 h 186"/>
                <a:gd name="T8" fmla="*/ 144 w 207"/>
                <a:gd name="T9" fmla="*/ 139 h 186"/>
                <a:gd name="T10" fmla="*/ 127 w 207"/>
                <a:gd name="T11" fmla="*/ 136 h 186"/>
                <a:gd name="T12" fmla="*/ 115 w 207"/>
                <a:gd name="T13" fmla="*/ 131 h 186"/>
                <a:gd name="T14" fmla="*/ 101 w 207"/>
                <a:gd name="T15" fmla="*/ 124 h 186"/>
                <a:gd name="T16" fmla="*/ 89 w 207"/>
                <a:gd name="T17" fmla="*/ 115 h 186"/>
                <a:gd name="T18" fmla="*/ 76 w 207"/>
                <a:gd name="T19" fmla="*/ 104 h 186"/>
                <a:gd name="T20" fmla="*/ 67 w 207"/>
                <a:gd name="T21" fmla="*/ 93 h 186"/>
                <a:gd name="T22" fmla="*/ 57 w 207"/>
                <a:gd name="T23" fmla="*/ 82 h 186"/>
                <a:gd name="T24" fmla="*/ 49 w 207"/>
                <a:gd name="T25" fmla="*/ 69 h 186"/>
                <a:gd name="T26" fmla="*/ 41 w 207"/>
                <a:gd name="T27" fmla="*/ 55 h 186"/>
                <a:gd name="T28" fmla="*/ 36 w 207"/>
                <a:gd name="T29" fmla="*/ 45 h 186"/>
                <a:gd name="T30" fmla="*/ 31 w 207"/>
                <a:gd name="T31" fmla="*/ 30 h 186"/>
                <a:gd name="T32" fmla="*/ 28 w 207"/>
                <a:gd name="T33" fmla="*/ 17 h 186"/>
                <a:gd name="T34" fmla="*/ 28 w 207"/>
                <a:gd name="T35" fmla="*/ 0 h 186"/>
                <a:gd name="T36" fmla="*/ 0 w 207"/>
                <a:gd name="T37" fmla="*/ 0 h 186"/>
                <a:gd name="T38" fmla="*/ 2 w 207"/>
                <a:gd name="T39" fmla="*/ 19 h 186"/>
                <a:gd name="T40" fmla="*/ 5 w 207"/>
                <a:gd name="T41" fmla="*/ 37 h 186"/>
                <a:gd name="T42" fmla="*/ 10 w 207"/>
                <a:gd name="T43" fmla="*/ 51 h 186"/>
                <a:gd name="T44" fmla="*/ 17 w 207"/>
                <a:gd name="T45" fmla="*/ 69 h 186"/>
                <a:gd name="T46" fmla="*/ 25 w 207"/>
                <a:gd name="T47" fmla="*/ 85 h 186"/>
                <a:gd name="T48" fmla="*/ 34 w 207"/>
                <a:gd name="T49" fmla="*/ 100 h 186"/>
                <a:gd name="T50" fmla="*/ 47 w 207"/>
                <a:gd name="T51" fmla="*/ 114 h 186"/>
                <a:gd name="T52" fmla="*/ 59 w 207"/>
                <a:gd name="T53" fmla="*/ 127 h 186"/>
                <a:gd name="T54" fmla="*/ 73 w 207"/>
                <a:gd name="T55" fmla="*/ 136 h 186"/>
                <a:gd name="T56" fmla="*/ 85 w 207"/>
                <a:gd name="T57" fmla="*/ 146 h 186"/>
                <a:gd name="T58" fmla="*/ 104 w 207"/>
                <a:gd name="T59" fmla="*/ 155 h 186"/>
                <a:gd name="T60" fmla="*/ 121 w 207"/>
                <a:gd name="T61" fmla="*/ 163 h 186"/>
                <a:gd name="T62" fmla="*/ 137 w 207"/>
                <a:gd name="T63" fmla="*/ 169 h 186"/>
                <a:gd name="T64" fmla="*/ 155 w 207"/>
                <a:gd name="T65" fmla="*/ 173 h 186"/>
                <a:gd name="T66" fmla="*/ 173 w 207"/>
                <a:gd name="T67" fmla="*/ 176 h 186"/>
                <a:gd name="T68" fmla="*/ 191 w 207"/>
                <a:gd name="T69" fmla="*/ 178 h 186"/>
                <a:gd name="T70" fmla="*/ 191 w 207"/>
                <a:gd name="T71" fmla="*/ 178 h 186"/>
                <a:gd name="T72" fmla="*/ 191 w 207"/>
                <a:gd name="T73" fmla="*/ 146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186">
                  <a:moveTo>
                    <a:pt x="207" y="154"/>
                  </a:moveTo>
                  <a:lnTo>
                    <a:pt x="207" y="154"/>
                  </a:lnTo>
                  <a:lnTo>
                    <a:pt x="189" y="154"/>
                  </a:lnTo>
                  <a:lnTo>
                    <a:pt x="172" y="151"/>
                  </a:lnTo>
                  <a:lnTo>
                    <a:pt x="156" y="147"/>
                  </a:lnTo>
                  <a:lnTo>
                    <a:pt x="139" y="141"/>
                  </a:lnTo>
                  <a:lnTo>
                    <a:pt x="123" y="135"/>
                  </a:lnTo>
                  <a:lnTo>
                    <a:pt x="109" y="128"/>
                  </a:lnTo>
                  <a:lnTo>
                    <a:pt x="97" y="119"/>
                  </a:lnTo>
                  <a:lnTo>
                    <a:pt x="84" y="108"/>
                  </a:lnTo>
                  <a:lnTo>
                    <a:pt x="71" y="97"/>
                  </a:lnTo>
                  <a:lnTo>
                    <a:pt x="61" y="86"/>
                  </a:lnTo>
                  <a:lnTo>
                    <a:pt x="53" y="73"/>
                  </a:lnTo>
                  <a:lnTo>
                    <a:pt x="45" y="59"/>
                  </a:lnTo>
                  <a:lnTo>
                    <a:pt x="40" y="45"/>
                  </a:lnTo>
                  <a:lnTo>
                    <a:pt x="35" y="30"/>
                  </a:lnTo>
                  <a:lnTo>
                    <a:pt x="32" y="17"/>
                  </a:lnTo>
                  <a:lnTo>
                    <a:pt x="32" y="0"/>
                  </a:lnTo>
                  <a:lnTo>
                    <a:pt x="0" y="0"/>
                  </a:lnTo>
                  <a:lnTo>
                    <a:pt x="2" y="19"/>
                  </a:lnTo>
                  <a:lnTo>
                    <a:pt x="5" y="37"/>
                  </a:lnTo>
                  <a:lnTo>
                    <a:pt x="10" y="55"/>
                  </a:lnTo>
                  <a:lnTo>
                    <a:pt x="17" y="73"/>
                  </a:lnTo>
                  <a:lnTo>
                    <a:pt x="28" y="89"/>
                  </a:lnTo>
                  <a:lnTo>
                    <a:pt x="38" y="104"/>
                  </a:lnTo>
                  <a:lnTo>
                    <a:pt x="51" y="118"/>
                  </a:lnTo>
                  <a:lnTo>
                    <a:pt x="63" y="131"/>
                  </a:lnTo>
                  <a:lnTo>
                    <a:pt x="78" y="142"/>
                  </a:lnTo>
                  <a:lnTo>
                    <a:pt x="93" y="154"/>
                  </a:lnTo>
                  <a:lnTo>
                    <a:pt x="112" y="163"/>
                  </a:lnTo>
                  <a:lnTo>
                    <a:pt x="130" y="171"/>
                  </a:lnTo>
                  <a:lnTo>
                    <a:pt x="149" y="177"/>
                  </a:lnTo>
                  <a:lnTo>
                    <a:pt x="167" y="181"/>
                  </a:lnTo>
                  <a:lnTo>
                    <a:pt x="187" y="184"/>
                  </a:lnTo>
                  <a:lnTo>
                    <a:pt x="207" y="186"/>
                  </a:lnTo>
                  <a:lnTo>
                    <a:pt x="207" y="154"/>
                  </a:lnTo>
                  <a:close/>
                </a:path>
              </a:pathLst>
            </a:custGeom>
            <a:solidFill>
              <a:srgbClr val="000000"/>
            </a:solidFill>
            <a:ln w="9525">
              <a:noFill/>
              <a:round/>
              <a:headEnd/>
              <a:tailEnd/>
            </a:ln>
          </p:spPr>
          <p:txBody>
            <a:bodyPr/>
            <a:lstStyle/>
            <a:p>
              <a:endParaRPr lang="he-IL"/>
            </a:p>
          </p:txBody>
        </p:sp>
        <p:sp>
          <p:nvSpPr>
            <p:cNvPr id="236567" name="Freeform 23"/>
            <p:cNvSpPr>
              <a:spLocks/>
            </p:cNvSpPr>
            <p:nvPr/>
          </p:nvSpPr>
          <p:spPr bwMode="auto">
            <a:xfrm>
              <a:off x="776" y="3430"/>
              <a:ext cx="1805" cy="32"/>
            </a:xfrm>
            <a:custGeom>
              <a:avLst/>
              <a:gdLst>
                <a:gd name="T0" fmla="*/ 1671 w 1852"/>
                <a:gd name="T1" fmla="*/ 0 h 32"/>
                <a:gd name="T2" fmla="*/ 1671 w 1852"/>
                <a:gd name="T3" fmla="*/ 0 h 32"/>
                <a:gd name="T4" fmla="*/ 0 w 1852"/>
                <a:gd name="T5" fmla="*/ 0 h 32"/>
                <a:gd name="T6" fmla="*/ 0 w 1852"/>
                <a:gd name="T7" fmla="*/ 32 h 32"/>
                <a:gd name="T8" fmla="*/ 1671 w 1852"/>
                <a:gd name="T9" fmla="*/ 32 h 32"/>
                <a:gd name="T10" fmla="*/ 1671 w 1852"/>
                <a:gd name="T11" fmla="*/ 32 h 32"/>
                <a:gd name="T12" fmla="*/ 1671 w 185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1852" y="0"/>
                  </a:moveTo>
                  <a:lnTo>
                    <a:pt x="1852" y="0"/>
                  </a:lnTo>
                  <a:lnTo>
                    <a:pt x="0" y="0"/>
                  </a:lnTo>
                  <a:lnTo>
                    <a:pt x="0" y="32"/>
                  </a:lnTo>
                  <a:lnTo>
                    <a:pt x="1852" y="32"/>
                  </a:lnTo>
                  <a:lnTo>
                    <a:pt x="1852" y="0"/>
                  </a:lnTo>
                  <a:close/>
                </a:path>
              </a:pathLst>
            </a:custGeom>
            <a:solidFill>
              <a:srgbClr val="000000"/>
            </a:solidFill>
            <a:ln w="9525">
              <a:noFill/>
              <a:round/>
              <a:headEnd/>
              <a:tailEnd/>
            </a:ln>
          </p:spPr>
          <p:txBody>
            <a:bodyPr/>
            <a:lstStyle/>
            <a:p>
              <a:endParaRPr lang="he-IL"/>
            </a:p>
          </p:txBody>
        </p:sp>
        <p:sp>
          <p:nvSpPr>
            <p:cNvPr id="236568" name="Freeform 24"/>
            <p:cNvSpPr>
              <a:spLocks/>
            </p:cNvSpPr>
            <p:nvPr/>
          </p:nvSpPr>
          <p:spPr bwMode="auto">
            <a:xfrm>
              <a:off x="2581" y="3278"/>
              <a:ext cx="202" cy="184"/>
            </a:xfrm>
            <a:custGeom>
              <a:avLst/>
              <a:gdLst>
                <a:gd name="T0" fmla="*/ 155 w 208"/>
                <a:gd name="T1" fmla="*/ 0 h 186"/>
                <a:gd name="T2" fmla="*/ 155 w 208"/>
                <a:gd name="T3" fmla="*/ 0 h 186"/>
                <a:gd name="T4" fmla="*/ 155 w 208"/>
                <a:gd name="T5" fmla="*/ 17 h 186"/>
                <a:gd name="T6" fmla="*/ 153 w 208"/>
                <a:gd name="T7" fmla="*/ 30 h 186"/>
                <a:gd name="T8" fmla="*/ 148 w 208"/>
                <a:gd name="T9" fmla="*/ 45 h 186"/>
                <a:gd name="T10" fmla="*/ 145 w 208"/>
                <a:gd name="T11" fmla="*/ 55 h 186"/>
                <a:gd name="T12" fmla="*/ 139 w 208"/>
                <a:gd name="T13" fmla="*/ 69 h 186"/>
                <a:gd name="T14" fmla="*/ 130 w 208"/>
                <a:gd name="T15" fmla="*/ 82 h 186"/>
                <a:gd name="T16" fmla="*/ 120 w 208"/>
                <a:gd name="T17" fmla="*/ 93 h 186"/>
                <a:gd name="T18" fmla="*/ 110 w 208"/>
                <a:gd name="T19" fmla="*/ 104 h 186"/>
                <a:gd name="T20" fmla="*/ 99 w 208"/>
                <a:gd name="T21" fmla="*/ 115 h 186"/>
                <a:gd name="T22" fmla="*/ 86 w 208"/>
                <a:gd name="T23" fmla="*/ 124 h 186"/>
                <a:gd name="T24" fmla="*/ 76 w 208"/>
                <a:gd name="T25" fmla="*/ 131 h 186"/>
                <a:gd name="T26" fmla="*/ 60 w 208"/>
                <a:gd name="T27" fmla="*/ 136 h 186"/>
                <a:gd name="T28" fmla="*/ 48 w 208"/>
                <a:gd name="T29" fmla="*/ 139 h 186"/>
                <a:gd name="T30" fmla="*/ 32 w 208"/>
                <a:gd name="T31" fmla="*/ 143 h 186"/>
                <a:gd name="T32" fmla="*/ 17 w 208"/>
                <a:gd name="T33" fmla="*/ 146 h 186"/>
                <a:gd name="T34" fmla="*/ 0 w 208"/>
                <a:gd name="T35" fmla="*/ 146 h 186"/>
                <a:gd name="T36" fmla="*/ 0 w 208"/>
                <a:gd name="T37" fmla="*/ 178 h 186"/>
                <a:gd name="T38" fmla="*/ 17 w 208"/>
                <a:gd name="T39" fmla="*/ 176 h 186"/>
                <a:gd name="T40" fmla="*/ 36 w 208"/>
                <a:gd name="T41" fmla="*/ 173 h 186"/>
                <a:gd name="T42" fmla="*/ 51 w 208"/>
                <a:gd name="T43" fmla="*/ 169 h 186"/>
                <a:gd name="T44" fmla="*/ 69 w 208"/>
                <a:gd name="T45" fmla="*/ 163 h 186"/>
                <a:gd name="T46" fmla="*/ 84 w 208"/>
                <a:gd name="T47" fmla="*/ 155 h 186"/>
                <a:gd name="T48" fmla="*/ 102 w 208"/>
                <a:gd name="T49" fmla="*/ 146 h 186"/>
                <a:gd name="T50" fmla="*/ 115 w 208"/>
                <a:gd name="T51" fmla="*/ 136 h 186"/>
                <a:gd name="T52" fmla="*/ 128 w 208"/>
                <a:gd name="T53" fmla="*/ 127 h 186"/>
                <a:gd name="T54" fmla="*/ 140 w 208"/>
                <a:gd name="T55" fmla="*/ 114 h 186"/>
                <a:gd name="T56" fmla="*/ 150 w 208"/>
                <a:gd name="T57" fmla="*/ 100 h 186"/>
                <a:gd name="T58" fmla="*/ 160 w 208"/>
                <a:gd name="T59" fmla="*/ 85 h 186"/>
                <a:gd name="T60" fmla="*/ 170 w 208"/>
                <a:gd name="T61" fmla="*/ 69 h 186"/>
                <a:gd name="T62" fmla="*/ 175 w 208"/>
                <a:gd name="T63" fmla="*/ 51 h 186"/>
                <a:gd name="T64" fmla="*/ 180 w 208"/>
                <a:gd name="T65" fmla="*/ 37 h 186"/>
                <a:gd name="T66" fmla="*/ 182 w 208"/>
                <a:gd name="T67" fmla="*/ 19 h 186"/>
                <a:gd name="T68" fmla="*/ 185 w 208"/>
                <a:gd name="T69" fmla="*/ 0 h 186"/>
                <a:gd name="T70" fmla="*/ 185 w 208"/>
                <a:gd name="T71" fmla="*/ 0 h 186"/>
                <a:gd name="T72" fmla="*/ 155 w 208"/>
                <a:gd name="T73" fmla="*/ 0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175" y="0"/>
                  </a:moveTo>
                  <a:lnTo>
                    <a:pt x="175" y="0"/>
                  </a:lnTo>
                  <a:lnTo>
                    <a:pt x="175" y="17"/>
                  </a:lnTo>
                  <a:lnTo>
                    <a:pt x="173" y="30"/>
                  </a:lnTo>
                  <a:lnTo>
                    <a:pt x="167" y="45"/>
                  </a:lnTo>
                  <a:lnTo>
                    <a:pt x="163" y="59"/>
                  </a:lnTo>
                  <a:lnTo>
                    <a:pt x="155" y="73"/>
                  </a:lnTo>
                  <a:lnTo>
                    <a:pt x="146" y="86"/>
                  </a:lnTo>
                  <a:lnTo>
                    <a:pt x="136" y="97"/>
                  </a:lnTo>
                  <a:lnTo>
                    <a:pt x="123" y="108"/>
                  </a:lnTo>
                  <a:lnTo>
                    <a:pt x="111" y="119"/>
                  </a:lnTo>
                  <a:lnTo>
                    <a:pt x="98" y="128"/>
                  </a:lnTo>
                  <a:lnTo>
                    <a:pt x="84" y="135"/>
                  </a:lnTo>
                  <a:lnTo>
                    <a:pt x="68" y="141"/>
                  </a:lnTo>
                  <a:lnTo>
                    <a:pt x="52" y="147"/>
                  </a:lnTo>
                  <a:lnTo>
                    <a:pt x="36" y="151"/>
                  </a:lnTo>
                  <a:lnTo>
                    <a:pt x="19" y="154"/>
                  </a:lnTo>
                  <a:lnTo>
                    <a:pt x="0" y="154"/>
                  </a:lnTo>
                  <a:lnTo>
                    <a:pt x="0" y="186"/>
                  </a:lnTo>
                  <a:lnTo>
                    <a:pt x="21" y="184"/>
                  </a:lnTo>
                  <a:lnTo>
                    <a:pt x="40" y="181"/>
                  </a:lnTo>
                  <a:lnTo>
                    <a:pt x="59" y="177"/>
                  </a:lnTo>
                  <a:lnTo>
                    <a:pt x="77" y="171"/>
                  </a:lnTo>
                  <a:lnTo>
                    <a:pt x="96" y="163"/>
                  </a:lnTo>
                  <a:lnTo>
                    <a:pt x="114" y="154"/>
                  </a:lnTo>
                  <a:lnTo>
                    <a:pt x="129" y="142"/>
                  </a:lnTo>
                  <a:lnTo>
                    <a:pt x="144" y="131"/>
                  </a:lnTo>
                  <a:lnTo>
                    <a:pt x="157" y="118"/>
                  </a:lnTo>
                  <a:lnTo>
                    <a:pt x="169" y="104"/>
                  </a:lnTo>
                  <a:lnTo>
                    <a:pt x="180" y="89"/>
                  </a:lnTo>
                  <a:lnTo>
                    <a:pt x="190" y="73"/>
                  </a:lnTo>
                  <a:lnTo>
                    <a:pt x="197" y="55"/>
                  </a:lnTo>
                  <a:lnTo>
                    <a:pt x="203" y="37"/>
                  </a:lnTo>
                  <a:lnTo>
                    <a:pt x="205" y="19"/>
                  </a:lnTo>
                  <a:lnTo>
                    <a:pt x="208" y="0"/>
                  </a:lnTo>
                  <a:lnTo>
                    <a:pt x="175" y="0"/>
                  </a:lnTo>
                  <a:close/>
                </a:path>
              </a:pathLst>
            </a:custGeom>
            <a:solidFill>
              <a:srgbClr val="000000"/>
            </a:solidFill>
            <a:ln w="9525">
              <a:noFill/>
              <a:round/>
              <a:headEnd/>
              <a:tailEnd/>
            </a:ln>
          </p:spPr>
          <p:txBody>
            <a:bodyPr/>
            <a:lstStyle/>
            <a:p>
              <a:endParaRPr lang="he-IL"/>
            </a:p>
          </p:txBody>
        </p:sp>
        <p:sp>
          <p:nvSpPr>
            <p:cNvPr id="236569" name="Freeform 25"/>
            <p:cNvSpPr>
              <a:spLocks/>
            </p:cNvSpPr>
            <p:nvPr/>
          </p:nvSpPr>
          <p:spPr bwMode="auto">
            <a:xfrm>
              <a:off x="2752" y="1626"/>
              <a:ext cx="31" cy="1652"/>
            </a:xfrm>
            <a:custGeom>
              <a:avLst/>
              <a:gdLst>
                <a:gd name="T0" fmla="*/ 0 w 33"/>
                <a:gd name="T1" fmla="*/ 0 h 1652"/>
                <a:gd name="T2" fmla="*/ 0 w 33"/>
                <a:gd name="T3" fmla="*/ 0 h 1652"/>
                <a:gd name="T4" fmla="*/ 0 w 33"/>
                <a:gd name="T5" fmla="*/ 1652 h 1652"/>
                <a:gd name="T6" fmla="*/ 25 w 33"/>
                <a:gd name="T7" fmla="*/ 1652 h 1652"/>
                <a:gd name="T8" fmla="*/ 25 w 33"/>
                <a:gd name="T9" fmla="*/ 0 h 1652"/>
                <a:gd name="T10" fmla="*/ 25 w 33"/>
                <a:gd name="T11" fmla="*/ 0 h 1652"/>
                <a:gd name="T12" fmla="*/ 0 w 33"/>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652">
                  <a:moveTo>
                    <a:pt x="0" y="0"/>
                  </a:moveTo>
                  <a:lnTo>
                    <a:pt x="0" y="0"/>
                  </a:lnTo>
                  <a:lnTo>
                    <a:pt x="0" y="1652"/>
                  </a:lnTo>
                  <a:lnTo>
                    <a:pt x="33" y="1652"/>
                  </a:lnTo>
                  <a:lnTo>
                    <a:pt x="33" y="0"/>
                  </a:lnTo>
                  <a:lnTo>
                    <a:pt x="0" y="0"/>
                  </a:lnTo>
                  <a:close/>
                </a:path>
              </a:pathLst>
            </a:custGeom>
            <a:solidFill>
              <a:srgbClr val="000000"/>
            </a:solidFill>
            <a:ln w="9525">
              <a:noFill/>
              <a:round/>
              <a:headEnd/>
              <a:tailEnd/>
            </a:ln>
          </p:spPr>
          <p:txBody>
            <a:bodyPr/>
            <a:lstStyle/>
            <a:p>
              <a:endParaRPr lang="he-IL"/>
            </a:p>
          </p:txBody>
        </p:sp>
        <p:sp>
          <p:nvSpPr>
            <p:cNvPr id="236570" name="Freeform 26"/>
            <p:cNvSpPr>
              <a:spLocks/>
            </p:cNvSpPr>
            <p:nvPr/>
          </p:nvSpPr>
          <p:spPr bwMode="auto">
            <a:xfrm>
              <a:off x="2581" y="1438"/>
              <a:ext cx="202" cy="188"/>
            </a:xfrm>
            <a:custGeom>
              <a:avLst/>
              <a:gdLst>
                <a:gd name="T0" fmla="*/ 0 w 208"/>
                <a:gd name="T1" fmla="*/ 32 h 186"/>
                <a:gd name="T2" fmla="*/ 0 w 208"/>
                <a:gd name="T3" fmla="*/ 32 h 186"/>
                <a:gd name="T4" fmla="*/ 17 w 208"/>
                <a:gd name="T5" fmla="*/ 32 h 186"/>
                <a:gd name="T6" fmla="*/ 32 w 208"/>
                <a:gd name="T7" fmla="*/ 34 h 186"/>
                <a:gd name="T8" fmla="*/ 48 w 208"/>
                <a:gd name="T9" fmla="*/ 39 h 186"/>
                <a:gd name="T10" fmla="*/ 60 w 208"/>
                <a:gd name="T11" fmla="*/ 45 h 186"/>
                <a:gd name="T12" fmla="*/ 75 w 208"/>
                <a:gd name="T13" fmla="*/ 54 h 186"/>
                <a:gd name="T14" fmla="*/ 86 w 208"/>
                <a:gd name="T15" fmla="*/ 62 h 186"/>
                <a:gd name="T16" fmla="*/ 99 w 208"/>
                <a:gd name="T17" fmla="*/ 73 h 186"/>
                <a:gd name="T18" fmla="*/ 110 w 208"/>
                <a:gd name="T19" fmla="*/ 82 h 186"/>
                <a:gd name="T20" fmla="*/ 119 w 208"/>
                <a:gd name="T21" fmla="*/ 93 h 186"/>
                <a:gd name="T22" fmla="*/ 129 w 208"/>
                <a:gd name="T23" fmla="*/ 105 h 186"/>
                <a:gd name="T24" fmla="*/ 139 w 208"/>
                <a:gd name="T25" fmla="*/ 119 h 186"/>
                <a:gd name="T26" fmla="*/ 145 w 208"/>
                <a:gd name="T27" fmla="*/ 133 h 186"/>
                <a:gd name="T28" fmla="*/ 148 w 208"/>
                <a:gd name="T29" fmla="*/ 149 h 186"/>
                <a:gd name="T30" fmla="*/ 153 w 208"/>
                <a:gd name="T31" fmla="*/ 164 h 186"/>
                <a:gd name="T32" fmla="*/ 155 w 208"/>
                <a:gd name="T33" fmla="*/ 178 h 186"/>
                <a:gd name="T34" fmla="*/ 155 w 208"/>
                <a:gd name="T35" fmla="*/ 194 h 186"/>
                <a:gd name="T36" fmla="*/ 185 w 208"/>
                <a:gd name="T37" fmla="*/ 194 h 186"/>
                <a:gd name="T38" fmla="*/ 182 w 208"/>
                <a:gd name="T39" fmla="*/ 176 h 186"/>
                <a:gd name="T40" fmla="*/ 180 w 208"/>
                <a:gd name="T41" fmla="*/ 157 h 186"/>
                <a:gd name="T42" fmla="*/ 175 w 208"/>
                <a:gd name="T43" fmla="*/ 136 h 186"/>
                <a:gd name="T44" fmla="*/ 170 w 208"/>
                <a:gd name="T45" fmla="*/ 119 h 186"/>
                <a:gd name="T46" fmla="*/ 160 w 208"/>
                <a:gd name="T47" fmla="*/ 103 h 186"/>
                <a:gd name="T48" fmla="*/ 152 w 208"/>
                <a:gd name="T49" fmla="*/ 87 h 186"/>
                <a:gd name="T50" fmla="*/ 141 w 208"/>
                <a:gd name="T51" fmla="*/ 73 h 186"/>
                <a:gd name="T52" fmla="*/ 128 w 208"/>
                <a:gd name="T53" fmla="*/ 59 h 186"/>
                <a:gd name="T54" fmla="*/ 115 w 208"/>
                <a:gd name="T55" fmla="*/ 43 h 186"/>
                <a:gd name="T56" fmla="*/ 102 w 208"/>
                <a:gd name="T57" fmla="*/ 33 h 186"/>
                <a:gd name="T58" fmla="*/ 85 w 208"/>
                <a:gd name="T59" fmla="*/ 23 h 186"/>
                <a:gd name="T60" fmla="*/ 69 w 208"/>
                <a:gd name="T61" fmla="*/ 15 h 186"/>
                <a:gd name="T62" fmla="*/ 51 w 208"/>
                <a:gd name="T63" fmla="*/ 9 h 186"/>
                <a:gd name="T64" fmla="*/ 36 w 208"/>
                <a:gd name="T65" fmla="*/ 4 h 186"/>
                <a:gd name="T66" fmla="*/ 17 w 208"/>
                <a:gd name="T67" fmla="*/ 2 h 186"/>
                <a:gd name="T68" fmla="*/ 0 w 208"/>
                <a:gd name="T69" fmla="*/ 0 h 186"/>
                <a:gd name="T70" fmla="*/ 0 w 208"/>
                <a:gd name="T71" fmla="*/ 0 h 186"/>
                <a:gd name="T72" fmla="*/ 0 w 208"/>
                <a:gd name="T73" fmla="*/ 32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0" y="32"/>
                  </a:moveTo>
                  <a:lnTo>
                    <a:pt x="0" y="32"/>
                  </a:lnTo>
                  <a:lnTo>
                    <a:pt x="19" y="32"/>
                  </a:lnTo>
                  <a:lnTo>
                    <a:pt x="36" y="34"/>
                  </a:lnTo>
                  <a:lnTo>
                    <a:pt x="52" y="39"/>
                  </a:lnTo>
                  <a:lnTo>
                    <a:pt x="68" y="45"/>
                  </a:lnTo>
                  <a:lnTo>
                    <a:pt x="83" y="50"/>
                  </a:lnTo>
                  <a:lnTo>
                    <a:pt x="98" y="58"/>
                  </a:lnTo>
                  <a:lnTo>
                    <a:pt x="111" y="69"/>
                  </a:lnTo>
                  <a:lnTo>
                    <a:pt x="123" y="78"/>
                  </a:lnTo>
                  <a:lnTo>
                    <a:pt x="135" y="89"/>
                  </a:lnTo>
                  <a:lnTo>
                    <a:pt x="145" y="101"/>
                  </a:lnTo>
                  <a:lnTo>
                    <a:pt x="155" y="115"/>
                  </a:lnTo>
                  <a:lnTo>
                    <a:pt x="163" y="129"/>
                  </a:lnTo>
                  <a:lnTo>
                    <a:pt x="167" y="141"/>
                  </a:lnTo>
                  <a:lnTo>
                    <a:pt x="173" y="156"/>
                  </a:lnTo>
                  <a:lnTo>
                    <a:pt x="175" y="170"/>
                  </a:lnTo>
                  <a:lnTo>
                    <a:pt x="175" y="186"/>
                  </a:lnTo>
                  <a:lnTo>
                    <a:pt x="208" y="186"/>
                  </a:lnTo>
                  <a:lnTo>
                    <a:pt x="205" y="168"/>
                  </a:lnTo>
                  <a:lnTo>
                    <a:pt x="203" y="149"/>
                  </a:lnTo>
                  <a:lnTo>
                    <a:pt x="197" y="132"/>
                  </a:lnTo>
                  <a:lnTo>
                    <a:pt x="190" y="115"/>
                  </a:lnTo>
                  <a:lnTo>
                    <a:pt x="180" y="99"/>
                  </a:lnTo>
                  <a:lnTo>
                    <a:pt x="171" y="83"/>
                  </a:lnTo>
                  <a:lnTo>
                    <a:pt x="158" y="69"/>
                  </a:lnTo>
                  <a:lnTo>
                    <a:pt x="144" y="55"/>
                  </a:lnTo>
                  <a:lnTo>
                    <a:pt x="129" y="43"/>
                  </a:lnTo>
                  <a:lnTo>
                    <a:pt x="114" y="33"/>
                  </a:lnTo>
                  <a:lnTo>
                    <a:pt x="97" y="23"/>
                  </a:lnTo>
                  <a:lnTo>
                    <a:pt x="77" y="15"/>
                  </a:lnTo>
                  <a:lnTo>
                    <a:pt x="59" y="9"/>
                  </a:lnTo>
                  <a:lnTo>
                    <a:pt x="40" y="4"/>
                  </a:lnTo>
                  <a:lnTo>
                    <a:pt x="21" y="2"/>
                  </a:lnTo>
                  <a:lnTo>
                    <a:pt x="0" y="0"/>
                  </a:lnTo>
                  <a:lnTo>
                    <a:pt x="0" y="32"/>
                  </a:lnTo>
                  <a:close/>
                </a:path>
              </a:pathLst>
            </a:custGeom>
            <a:solidFill>
              <a:srgbClr val="000000"/>
            </a:solidFill>
            <a:ln w="9525">
              <a:noFill/>
              <a:round/>
              <a:headEnd/>
              <a:tailEnd/>
            </a:ln>
          </p:spPr>
          <p:txBody>
            <a:bodyPr/>
            <a:lstStyle/>
            <a:p>
              <a:endParaRPr lang="he-IL"/>
            </a:p>
          </p:txBody>
        </p:sp>
        <p:sp>
          <p:nvSpPr>
            <p:cNvPr id="236571" name="Freeform 27"/>
            <p:cNvSpPr>
              <a:spLocks/>
            </p:cNvSpPr>
            <p:nvPr/>
          </p:nvSpPr>
          <p:spPr bwMode="auto">
            <a:xfrm>
              <a:off x="776" y="1438"/>
              <a:ext cx="1805" cy="32"/>
            </a:xfrm>
            <a:custGeom>
              <a:avLst/>
              <a:gdLst>
                <a:gd name="T0" fmla="*/ 0 w 1852"/>
                <a:gd name="T1" fmla="*/ 32 h 32"/>
                <a:gd name="T2" fmla="*/ 0 w 1852"/>
                <a:gd name="T3" fmla="*/ 32 h 32"/>
                <a:gd name="T4" fmla="*/ 1671 w 1852"/>
                <a:gd name="T5" fmla="*/ 32 h 32"/>
                <a:gd name="T6" fmla="*/ 1671 w 1852"/>
                <a:gd name="T7" fmla="*/ 0 h 32"/>
                <a:gd name="T8" fmla="*/ 0 w 1852"/>
                <a:gd name="T9" fmla="*/ 0 h 32"/>
                <a:gd name="T10" fmla="*/ 0 w 1852"/>
                <a:gd name="T11" fmla="*/ 0 h 32"/>
                <a:gd name="T12" fmla="*/ 0 w 1852"/>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0" y="32"/>
                  </a:moveTo>
                  <a:lnTo>
                    <a:pt x="0" y="32"/>
                  </a:lnTo>
                  <a:lnTo>
                    <a:pt x="1852" y="32"/>
                  </a:lnTo>
                  <a:lnTo>
                    <a:pt x="1852" y="0"/>
                  </a:lnTo>
                  <a:lnTo>
                    <a:pt x="0" y="0"/>
                  </a:lnTo>
                  <a:lnTo>
                    <a:pt x="0" y="32"/>
                  </a:lnTo>
                  <a:close/>
                </a:path>
              </a:pathLst>
            </a:custGeom>
            <a:solidFill>
              <a:srgbClr val="000000"/>
            </a:solidFill>
            <a:ln w="9525">
              <a:noFill/>
              <a:round/>
              <a:headEnd/>
              <a:tailEnd/>
            </a:ln>
          </p:spPr>
          <p:txBody>
            <a:bodyPr/>
            <a:lstStyle/>
            <a:p>
              <a:endParaRPr lang="he-IL"/>
            </a:p>
          </p:txBody>
        </p:sp>
        <p:sp>
          <p:nvSpPr>
            <p:cNvPr id="236572" name="Freeform 28"/>
            <p:cNvSpPr>
              <a:spLocks/>
            </p:cNvSpPr>
            <p:nvPr/>
          </p:nvSpPr>
          <p:spPr bwMode="auto">
            <a:xfrm>
              <a:off x="776" y="1392"/>
              <a:ext cx="1805" cy="32"/>
            </a:xfrm>
            <a:custGeom>
              <a:avLst/>
              <a:gdLst>
                <a:gd name="T0" fmla="*/ 1671 w 1852"/>
                <a:gd name="T1" fmla="*/ 0 h 32"/>
                <a:gd name="T2" fmla="*/ 1671 w 1852"/>
                <a:gd name="T3" fmla="*/ 0 h 32"/>
                <a:gd name="T4" fmla="*/ 0 w 1852"/>
                <a:gd name="T5" fmla="*/ 0 h 32"/>
                <a:gd name="T6" fmla="*/ 0 w 1852"/>
                <a:gd name="T7" fmla="*/ 32 h 32"/>
                <a:gd name="T8" fmla="*/ 1671 w 1852"/>
                <a:gd name="T9" fmla="*/ 32 h 32"/>
                <a:gd name="T10" fmla="*/ 1671 w 1852"/>
                <a:gd name="T11" fmla="*/ 32 h 32"/>
                <a:gd name="T12" fmla="*/ 1671 w 185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1852" y="0"/>
                  </a:moveTo>
                  <a:lnTo>
                    <a:pt x="1852" y="0"/>
                  </a:lnTo>
                  <a:lnTo>
                    <a:pt x="0" y="0"/>
                  </a:lnTo>
                  <a:lnTo>
                    <a:pt x="0" y="32"/>
                  </a:lnTo>
                  <a:lnTo>
                    <a:pt x="1852" y="32"/>
                  </a:lnTo>
                  <a:lnTo>
                    <a:pt x="1852" y="0"/>
                  </a:lnTo>
                  <a:close/>
                </a:path>
              </a:pathLst>
            </a:custGeom>
            <a:solidFill>
              <a:srgbClr val="000000"/>
            </a:solidFill>
            <a:ln w="9525">
              <a:noFill/>
              <a:round/>
              <a:headEnd/>
              <a:tailEnd/>
            </a:ln>
          </p:spPr>
          <p:txBody>
            <a:bodyPr/>
            <a:lstStyle/>
            <a:p>
              <a:endParaRPr lang="he-IL"/>
            </a:p>
          </p:txBody>
        </p:sp>
        <p:sp>
          <p:nvSpPr>
            <p:cNvPr id="236573" name="Freeform 29"/>
            <p:cNvSpPr>
              <a:spLocks/>
            </p:cNvSpPr>
            <p:nvPr/>
          </p:nvSpPr>
          <p:spPr bwMode="auto">
            <a:xfrm>
              <a:off x="2581" y="1392"/>
              <a:ext cx="251" cy="234"/>
            </a:xfrm>
            <a:custGeom>
              <a:avLst/>
              <a:gdLst>
                <a:gd name="T0" fmla="*/ 231 w 258"/>
                <a:gd name="T1" fmla="*/ 240 h 232"/>
                <a:gd name="T2" fmla="*/ 231 w 258"/>
                <a:gd name="T3" fmla="*/ 240 h 232"/>
                <a:gd name="T4" fmla="*/ 229 w 258"/>
                <a:gd name="T5" fmla="*/ 217 h 232"/>
                <a:gd name="T6" fmla="*/ 226 w 258"/>
                <a:gd name="T7" fmla="*/ 194 h 232"/>
                <a:gd name="T8" fmla="*/ 221 w 258"/>
                <a:gd name="T9" fmla="*/ 168 h 232"/>
                <a:gd name="T10" fmla="*/ 212 w 258"/>
                <a:gd name="T11" fmla="*/ 146 h 232"/>
                <a:gd name="T12" fmla="*/ 202 w 258"/>
                <a:gd name="T13" fmla="*/ 127 h 232"/>
                <a:gd name="T14" fmla="*/ 191 w 258"/>
                <a:gd name="T15" fmla="*/ 107 h 232"/>
                <a:gd name="T16" fmla="*/ 177 w 258"/>
                <a:gd name="T17" fmla="*/ 90 h 232"/>
                <a:gd name="T18" fmla="*/ 161 w 258"/>
                <a:gd name="T19" fmla="*/ 73 h 232"/>
                <a:gd name="T20" fmla="*/ 147 w 258"/>
                <a:gd name="T21" fmla="*/ 54 h 232"/>
                <a:gd name="T22" fmla="*/ 127 w 258"/>
                <a:gd name="T23" fmla="*/ 41 h 232"/>
                <a:gd name="T24" fmla="*/ 109 w 258"/>
                <a:gd name="T25" fmla="*/ 28 h 232"/>
                <a:gd name="T26" fmla="*/ 88 w 258"/>
                <a:gd name="T27" fmla="*/ 18 h 232"/>
                <a:gd name="T28" fmla="*/ 67 w 258"/>
                <a:gd name="T29" fmla="*/ 11 h 232"/>
                <a:gd name="T30" fmla="*/ 47 w 258"/>
                <a:gd name="T31" fmla="*/ 5 h 232"/>
                <a:gd name="T32" fmla="*/ 21 w 258"/>
                <a:gd name="T33" fmla="*/ 2 h 232"/>
                <a:gd name="T34" fmla="*/ 0 w 258"/>
                <a:gd name="T35" fmla="*/ 0 h 232"/>
                <a:gd name="T36" fmla="*/ 0 w 258"/>
                <a:gd name="T37" fmla="*/ 32 h 232"/>
                <a:gd name="T38" fmla="*/ 19 w 258"/>
                <a:gd name="T39" fmla="*/ 32 h 232"/>
                <a:gd name="T40" fmla="*/ 42 w 258"/>
                <a:gd name="T41" fmla="*/ 35 h 232"/>
                <a:gd name="T42" fmla="*/ 60 w 258"/>
                <a:gd name="T43" fmla="*/ 41 h 232"/>
                <a:gd name="T44" fmla="*/ 81 w 258"/>
                <a:gd name="T45" fmla="*/ 48 h 232"/>
                <a:gd name="T46" fmla="*/ 95 w 258"/>
                <a:gd name="T47" fmla="*/ 56 h 232"/>
                <a:gd name="T48" fmla="*/ 115 w 258"/>
                <a:gd name="T49" fmla="*/ 70 h 232"/>
                <a:gd name="T50" fmla="*/ 128 w 258"/>
                <a:gd name="T51" fmla="*/ 83 h 232"/>
                <a:gd name="T52" fmla="*/ 144 w 258"/>
                <a:gd name="T53" fmla="*/ 96 h 232"/>
                <a:gd name="T54" fmla="*/ 156 w 258"/>
                <a:gd name="T55" fmla="*/ 111 h 232"/>
                <a:gd name="T56" fmla="*/ 168 w 258"/>
                <a:gd name="T57" fmla="*/ 126 h 232"/>
                <a:gd name="T58" fmla="*/ 178 w 258"/>
                <a:gd name="T59" fmla="*/ 143 h 232"/>
                <a:gd name="T60" fmla="*/ 187 w 258"/>
                <a:gd name="T61" fmla="*/ 160 h 232"/>
                <a:gd name="T62" fmla="*/ 193 w 258"/>
                <a:gd name="T63" fmla="*/ 182 h 232"/>
                <a:gd name="T64" fmla="*/ 198 w 258"/>
                <a:gd name="T65" fmla="*/ 201 h 232"/>
                <a:gd name="T66" fmla="*/ 202 w 258"/>
                <a:gd name="T67" fmla="*/ 220 h 232"/>
                <a:gd name="T68" fmla="*/ 202 w 258"/>
                <a:gd name="T69" fmla="*/ 240 h 232"/>
                <a:gd name="T70" fmla="*/ 202 w 258"/>
                <a:gd name="T71" fmla="*/ 240 h 232"/>
                <a:gd name="T72" fmla="*/ 231 w 258"/>
                <a:gd name="T73" fmla="*/ 240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32">
                  <a:moveTo>
                    <a:pt x="258" y="232"/>
                  </a:moveTo>
                  <a:lnTo>
                    <a:pt x="258" y="232"/>
                  </a:lnTo>
                  <a:lnTo>
                    <a:pt x="256" y="209"/>
                  </a:lnTo>
                  <a:lnTo>
                    <a:pt x="252" y="186"/>
                  </a:lnTo>
                  <a:lnTo>
                    <a:pt x="246" y="164"/>
                  </a:lnTo>
                  <a:lnTo>
                    <a:pt x="236" y="142"/>
                  </a:lnTo>
                  <a:lnTo>
                    <a:pt x="226" y="123"/>
                  </a:lnTo>
                  <a:lnTo>
                    <a:pt x="213" y="103"/>
                  </a:lnTo>
                  <a:lnTo>
                    <a:pt x="197" y="86"/>
                  </a:lnTo>
                  <a:lnTo>
                    <a:pt x="181" y="69"/>
                  </a:lnTo>
                  <a:lnTo>
                    <a:pt x="163" y="54"/>
                  </a:lnTo>
                  <a:lnTo>
                    <a:pt x="143" y="41"/>
                  </a:lnTo>
                  <a:lnTo>
                    <a:pt x="121" y="28"/>
                  </a:lnTo>
                  <a:lnTo>
                    <a:pt x="98" y="18"/>
                  </a:lnTo>
                  <a:lnTo>
                    <a:pt x="75" y="11"/>
                  </a:lnTo>
                  <a:lnTo>
                    <a:pt x="51" y="5"/>
                  </a:lnTo>
                  <a:lnTo>
                    <a:pt x="25" y="2"/>
                  </a:lnTo>
                  <a:lnTo>
                    <a:pt x="0" y="0"/>
                  </a:lnTo>
                  <a:lnTo>
                    <a:pt x="0" y="32"/>
                  </a:lnTo>
                  <a:lnTo>
                    <a:pt x="23" y="32"/>
                  </a:lnTo>
                  <a:lnTo>
                    <a:pt x="46" y="35"/>
                  </a:lnTo>
                  <a:lnTo>
                    <a:pt x="68" y="41"/>
                  </a:lnTo>
                  <a:lnTo>
                    <a:pt x="89" y="48"/>
                  </a:lnTo>
                  <a:lnTo>
                    <a:pt x="107" y="56"/>
                  </a:lnTo>
                  <a:lnTo>
                    <a:pt x="127" y="66"/>
                  </a:lnTo>
                  <a:lnTo>
                    <a:pt x="144" y="79"/>
                  </a:lnTo>
                  <a:lnTo>
                    <a:pt x="160" y="92"/>
                  </a:lnTo>
                  <a:lnTo>
                    <a:pt x="174" y="107"/>
                  </a:lnTo>
                  <a:lnTo>
                    <a:pt x="188" y="122"/>
                  </a:lnTo>
                  <a:lnTo>
                    <a:pt x="198" y="139"/>
                  </a:lnTo>
                  <a:lnTo>
                    <a:pt x="209" y="156"/>
                  </a:lnTo>
                  <a:lnTo>
                    <a:pt x="216" y="174"/>
                  </a:lnTo>
                  <a:lnTo>
                    <a:pt x="222" y="193"/>
                  </a:lnTo>
                  <a:lnTo>
                    <a:pt x="226" y="212"/>
                  </a:lnTo>
                  <a:lnTo>
                    <a:pt x="226" y="232"/>
                  </a:lnTo>
                  <a:lnTo>
                    <a:pt x="258" y="232"/>
                  </a:lnTo>
                  <a:close/>
                </a:path>
              </a:pathLst>
            </a:custGeom>
            <a:solidFill>
              <a:srgbClr val="000000"/>
            </a:solidFill>
            <a:ln w="9525">
              <a:noFill/>
              <a:round/>
              <a:headEnd/>
              <a:tailEnd/>
            </a:ln>
          </p:spPr>
          <p:txBody>
            <a:bodyPr/>
            <a:lstStyle/>
            <a:p>
              <a:endParaRPr lang="he-IL"/>
            </a:p>
          </p:txBody>
        </p:sp>
        <p:sp>
          <p:nvSpPr>
            <p:cNvPr id="236574" name="Freeform 30"/>
            <p:cNvSpPr>
              <a:spLocks/>
            </p:cNvSpPr>
            <p:nvPr/>
          </p:nvSpPr>
          <p:spPr bwMode="auto">
            <a:xfrm>
              <a:off x="2801" y="1626"/>
              <a:ext cx="31" cy="1652"/>
            </a:xfrm>
            <a:custGeom>
              <a:avLst/>
              <a:gdLst>
                <a:gd name="T0" fmla="*/ 28 w 32"/>
                <a:gd name="T1" fmla="*/ 1652 h 1652"/>
                <a:gd name="T2" fmla="*/ 28 w 32"/>
                <a:gd name="T3" fmla="*/ 1652 h 1652"/>
                <a:gd name="T4" fmla="*/ 28 w 32"/>
                <a:gd name="T5" fmla="*/ 0 h 1652"/>
                <a:gd name="T6" fmla="*/ 0 w 32"/>
                <a:gd name="T7" fmla="*/ 0 h 1652"/>
                <a:gd name="T8" fmla="*/ 0 w 32"/>
                <a:gd name="T9" fmla="*/ 1652 h 1652"/>
                <a:gd name="T10" fmla="*/ 0 w 32"/>
                <a:gd name="T11" fmla="*/ 1652 h 1652"/>
                <a:gd name="T12" fmla="*/ 28 w 32"/>
                <a:gd name="T13" fmla="*/ 1652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6575" name="Freeform 31"/>
            <p:cNvSpPr>
              <a:spLocks/>
            </p:cNvSpPr>
            <p:nvPr/>
          </p:nvSpPr>
          <p:spPr bwMode="auto">
            <a:xfrm>
              <a:off x="2581" y="3278"/>
              <a:ext cx="251" cy="226"/>
            </a:xfrm>
            <a:custGeom>
              <a:avLst/>
              <a:gdLst>
                <a:gd name="T0" fmla="*/ 0 w 258"/>
                <a:gd name="T1" fmla="*/ 223 h 227"/>
                <a:gd name="T2" fmla="*/ 0 w 258"/>
                <a:gd name="T3" fmla="*/ 223 h 227"/>
                <a:gd name="T4" fmla="*/ 21 w 258"/>
                <a:gd name="T5" fmla="*/ 221 h 227"/>
                <a:gd name="T6" fmla="*/ 47 w 258"/>
                <a:gd name="T7" fmla="*/ 218 h 227"/>
                <a:gd name="T8" fmla="*/ 67 w 258"/>
                <a:gd name="T9" fmla="*/ 213 h 227"/>
                <a:gd name="T10" fmla="*/ 88 w 258"/>
                <a:gd name="T11" fmla="*/ 205 h 227"/>
                <a:gd name="T12" fmla="*/ 108 w 258"/>
                <a:gd name="T13" fmla="*/ 196 h 227"/>
                <a:gd name="T14" fmla="*/ 127 w 258"/>
                <a:gd name="T15" fmla="*/ 184 h 227"/>
                <a:gd name="T16" fmla="*/ 147 w 258"/>
                <a:gd name="T17" fmla="*/ 172 h 227"/>
                <a:gd name="T18" fmla="*/ 161 w 258"/>
                <a:gd name="T19" fmla="*/ 157 h 227"/>
                <a:gd name="T20" fmla="*/ 177 w 258"/>
                <a:gd name="T21" fmla="*/ 140 h 227"/>
                <a:gd name="T22" fmla="*/ 190 w 258"/>
                <a:gd name="T23" fmla="*/ 123 h 227"/>
                <a:gd name="T24" fmla="*/ 201 w 258"/>
                <a:gd name="T25" fmla="*/ 109 h 227"/>
                <a:gd name="T26" fmla="*/ 212 w 258"/>
                <a:gd name="T27" fmla="*/ 89 h 227"/>
                <a:gd name="T28" fmla="*/ 221 w 258"/>
                <a:gd name="T29" fmla="*/ 67 h 227"/>
                <a:gd name="T30" fmla="*/ 226 w 258"/>
                <a:gd name="T31" fmla="*/ 46 h 227"/>
                <a:gd name="T32" fmla="*/ 229 w 258"/>
                <a:gd name="T33" fmla="*/ 23 h 227"/>
                <a:gd name="T34" fmla="*/ 231 w 258"/>
                <a:gd name="T35" fmla="*/ 0 h 227"/>
                <a:gd name="T36" fmla="*/ 202 w 258"/>
                <a:gd name="T37" fmla="*/ 0 h 227"/>
                <a:gd name="T38" fmla="*/ 202 w 258"/>
                <a:gd name="T39" fmla="*/ 21 h 227"/>
                <a:gd name="T40" fmla="*/ 198 w 258"/>
                <a:gd name="T41" fmla="*/ 40 h 227"/>
                <a:gd name="T42" fmla="*/ 193 w 258"/>
                <a:gd name="T43" fmla="*/ 58 h 227"/>
                <a:gd name="T44" fmla="*/ 187 w 258"/>
                <a:gd name="T45" fmla="*/ 75 h 227"/>
                <a:gd name="T46" fmla="*/ 179 w 258"/>
                <a:gd name="T47" fmla="*/ 93 h 227"/>
                <a:gd name="T48" fmla="*/ 169 w 258"/>
                <a:gd name="T49" fmla="*/ 109 h 227"/>
                <a:gd name="T50" fmla="*/ 156 w 258"/>
                <a:gd name="T51" fmla="*/ 120 h 227"/>
                <a:gd name="T52" fmla="*/ 144 w 258"/>
                <a:gd name="T53" fmla="*/ 133 h 227"/>
                <a:gd name="T54" fmla="*/ 128 w 258"/>
                <a:gd name="T55" fmla="*/ 146 h 227"/>
                <a:gd name="T56" fmla="*/ 115 w 258"/>
                <a:gd name="T57" fmla="*/ 157 h 227"/>
                <a:gd name="T58" fmla="*/ 96 w 258"/>
                <a:gd name="T59" fmla="*/ 168 h 227"/>
                <a:gd name="T60" fmla="*/ 81 w 258"/>
                <a:gd name="T61" fmla="*/ 175 h 227"/>
                <a:gd name="T62" fmla="*/ 60 w 258"/>
                <a:gd name="T63" fmla="*/ 183 h 227"/>
                <a:gd name="T64" fmla="*/ 42 w 258"/>
                <a:gd name="T65" fmla="*/ 188 h 227"/>
                <a:gd name="T66" fmla="*/ 19 w 258"/>
                <a:gd name="T67" fmla="*/ 191 h 227"/>
                <a:gd name="T68" fmla="*/ 0 w 258"/>
                <a:gd name="T69" fmla="*/ 191 h 227"/>
                <a:gd name="T70" fmla="*/ 0 w 258"/>
                <a:gd name="T71" fmla="*/ 191 h 227"/>
                <a:gd name="T72" fmla="*/ 0 w 258"/>
                <a:gd name="T73" fmla="*/ 223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27">
                  <a:moveTo>
                    <a:pt x="0" y="227"/>
                  </a:moveTo>
                  <a:lnTo>
                    <a:pt x="0" y="227"/>
                  </a:lnTo>
                  <a:lnTo>
                    <a:pt x="25" y="225"/>
                  </a:lnTo>
                  <a:lnTo>
                    <a:pt x="51" y="222"/>
                  </a:lnTo>
                  <a:lnTo>
                    <a:pt x="75" y="217"/>
                  </a:lnTo>
                  <a:lnTo>
                    <a:pt x="98" y="209"/>
                  </a:lnTo>
                  <a:lnTo>
                    <a:pt x="120" y="200"/>
                  </a:lnTo>
                  <a:lnTo>
                    <a:pt x="143" y="188"/>
                  </a:lnTo>
                  <a:lnTo>
                    <a:pt x="163" y="176"/>
                  </a:lnTo>
                  <a:lnTo>
                    <a:pt x="181" y="161"/>
                  </a:lnTo>
                  <a:lnTo>
                    <a:pt x="197" y="144"/>
                  </a:lnTo>
                  <a:lnTo>
                    <a:pt x="212" y="127"/>
                  </a:lnTo>
                  <a:lnTo>
                    <a:pt x="225" y="109"/>
                  </a:lnTo>
                  <a:lnTo>
                    <a:pt x="236" y="89"/>
                  </a:lnTo>
                  <a:lnTo>
                    <a:pt x="246" y="67"/>
                  </a:lnTo>
                  <a:lnTo>
                    <a:pt x="252" y="46"/>
                  </a:lnTo>
                  <a:lnTo>
                    <a:pt x="256" y="23"/>
                  </a:lnTo>
                  <a:lnTo>
                    <a:pt x="258" y="0"/>
                  </a:lnTo>
                  <a:lnTo>
                    <a:pt x="226" y="0"/>
                  </a:lnTo>
                  <a:lnTo>
                    <a:pt x="226" y="21"/>
                  </a:lnTo>
                  <a:lnTo>
                    <a:pt x="222" y="40"/>
                  </a:lnTo>
                  <a:lnTo>
                    <a:pt x="216" y="58"/>
                  </a:lnTo>
                  <a:lnTo>
                    <a:pt x="209" y="75"/>
                  </a:lnTo>
                  <a:lnTo>
                    <a:pt x="199" y="93"/>
                  </a:lnTo>
                  <a:lnTo>
                    <a:pt x="189" y="109"/>
                  </a:lnTo>
                  <a:lnTo>
                    <a:pt x="174" y="124"/>
                  </a:lnTo>
                  <a:lnTo>
                    <a:pt x="160" y="137"/>
                  </a:lnTo>
                  <a:lnTo>
                    <a:pt x="144" y="150"/>
                  </a:lnTo>
                  <a:lnTo>
                    <a:pt x="127" y="161"/>
                  </a:lnTo>
                  <a:lnTo>
                    <a:pt x="108" y="172"/>
                  </a:lnTo>
                  <a:lnTo>
                    <a:pt x="89" y="179"/>
                  </a:lnTo>
                  <a:lnTo>
                    <a:pt x="68" y="187"/>
                  </a:lnTo>
                  <a:lnTo>
                    <a:pt x="46" y="192"/>
                  </a:lnTo>
                  <a:lnTo>
                    <a:pt x="23" y="195"/>
                  </a:lnTo>
                  <a:lnTo>
                    <a:pt x="0" y="195"/>
                  </a:lnTo>
                  <a:lnTo>
                    <a:pt x="0" y="227"/>
                  </a:lnTo>
                  <a:close/>
                </a:path>
              </a:pathLst>
            </a:custGeom>
            <a:solidFill>
              <a:srgbClr val="000000"/>
            </a:solidFill>
            <a:ln w="9525">
              <a:noFill/>
              <a:round/>
              <a:headEnd/>
              <a:tailEnd/>
            </a:ln>
          </p:spPr>
          <p:txBody>
            <a:bodyPr/>
            <a:lstStyle/>
            <a:p>
              <a:endParaRPr lang="he-IL"/>
            </a:p>
          </p:txBody>
        </p:sp>
        <p:sp>
          <p:nvSpPr>
            <p:cNvPr id="236576" name="Freeform 32"/>
            <p:cNvSpPr>
              <a:spLocks/>
            </p:cNvSpPr>
            <p:nvPr/>
          </p:nvSpPr>
          <p:spPr bwMode="auto">
            <a:xfrm>
              <a:off x="776" y="3472"/>
              <a:ext cx="1805" cy="32"/>
            </a:xfrm>
            <a:custGeom>
              <a:avLst/>
              <a:gdLst>
                <a:gd name="T0" fmla="*/ 0 w 1852"/>
                <a:gd name="T1" fmla="*/ 32 h 32"/>
                <a:gd name="T2" fmla="*/ 0 w 1852"/>
                <a:gd name="T3" fmla="*/ 32 h 32"/>
                <a:gd name="T4" fmla="*/ 1671 w 1852"/>
                <a:gd name="T5" fmla="*/ 32 h 32"/>
                <a:gd name="T6" fmla="*/ 1671 w 1852"/>
                <a:gd name="T7" fmla="*/ 0 h 32"/>
                <a:gd name="T8" fmla="*/ 0 w 1852"/>
                <a:gd name="T9" fmla="*/ 0 h 32"/>
                <a:gd name="T10" fmla="*/ 0 w 1852"/>
                <a:gd name="T11" fmla="*/ 0 h 32"/>
                <a:gd name="T12" fmla="*/ 0 w 1852"/>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2" h="32">
                  <a:moveTo>
                    <a:pt x="0" y="32"/>
                  </a:moveTo>
                  <a:lnTo>
                    <a:pt x="0" y="32"/>
                  </a:lnTo>
                  <a:lnTo>
                    <a:pt x="1852" y="32"/>
                  </a:lnTo>
                  <a:lnTo>
                    <a:pt x="1852" y="0"/>
                  </a:lnTo>
                  <a:lnTo>
                    <a:pt x="0" y="0"/>
                  </a:lnTo>
                  <a:lnTo>
                    <a:pt x="0" y="32"/>
                  </a:lnTo>
                  <a:close/>
                </a:path>
              </a:pathLst>
            </a:custGeom>
            <a:solidFill>
              <a:srgbClr val="000000"/>
            </a:solidFill>
            <a:ln w="9525">
              <a:noFill/>
              <a:round/>
              <a:headEnd/>
              <a:tailEnd/>
            </a:ln>
          </p:spPr>
          <p:txBody>
            <a:bodyPr/>
            <a:lstStyle/>
            <a:p>
              <a:endParaRPr lang="he-IL"/>
            </a:p>
          </p:txBody>
        </p:sp>
        <p:sp>
          <p:nvSpPr>
            <p:cNvPr id="236577" name="Freeform 33"/>
            <p:cNvSpPr>
              <a:spLocks/>
            </p:cNvSpPr>
            <p:nvPr/>
          </p:nvSpPr>
          <p:spPr bwMode="auto">
            <a:xfrm>
              <a:off x="528" y="3278"/>
              <a:ext cx="248" cy="226"/>
            </a:xfrm>
            <a:custGeom>
              <a:avLst/>
              <a:gdLst>
                <a:gd name="T0" fmla="*/ 0 w 253"/>
                <a:gd name="T1" fmla="*/ 0 h 227"/>
                <a:gd name="T2" fmla="*/ 0 w 253"/>
                <a:gd name="T3" fmla="*/ 0 h 227"/>
                <a:gd name="T4" fmla="*/ 2 w 253"/>
                <a:gd name="T5" fmla="*/ 23 h 227"/>
                <a:gd name="T6" fmla="*/ 6 w 253"/>
                <a:gd name="T7" fmla="*/ 46 h 227"/>
                <a:gd name="T8" fmla="*/ 11 w 253"/>
                <a:gd name="T9" fmla="*/ 67 h 227"/>
                <a:gd name="T10" fmla="*/ 21 w 253"/>
                <a:gd name="T11" fmla="*/ 89 h 227"/>
                <a:gd name="T12" fmla="*/ 28 w 253"/>
                <a:gd name="T13" fmla="*/ 109 h 227"/>
                <a:gd name="T14" fmla="*/ 40 w 253"/>
                <a:gd name="T15" fmla="*/ 123 h 227"/>
                <a:gd name="T16" fmla="*/ 55 w 253"/>
                <a:gd name="T17" fmla="*/ 140 h 227"/>
                <a:gd name="T18" fmla="*/ 71 w 253"/>
                <a:gd name="T19" fmla="*/ 157 h 227"/>
                <a:gd name="T20" fmla="*/ 85 w 253"/>
                <a:gd name="T21" fmla="*/ 172 h 227"/>
                <a:gd name="T22" fmla="*/ 105 w 253"/>
                <a:gd name="T23" fmla="*/ 183 h 227"/>
                <a:gd name="T24" fmla="*/ 123 w 253"/>
                <a:gd name="T25" fmla="*/ 196 h 227"/>
                <a:gd name="T26" fmla="*/ 145 w 253"/>
                <a:gd name="T27" fmla="*/ 205 h 227"/>
                <a:gd name="T28" fmla="*/ 167 w 253"/>
                <a:gd name="T29" fmla="*/ 213 h 227"/>
                <a:gd name="T30" fmla="*/ 188 w 253"/>
                <a:gd name="T31" fmla="*/ 218 h 227"/>
                <a:gd name="T32" fmla="*/ 211 w 253"/>
                <a:gd name="T33" fmla="*/ 221 h 227"/>
                <a:gd name="T34" fmla="*/ 233 w 253"/>
                <a:gd name="T35" fmla="*/ 223 h 227"/>
                <a:gd name="T36" fmla="*/ 233 w 253"/>
                <a:gd name="T37" fmla="*/ 191 h 227"/>
                <a:gd name="T38" fmla="*/ 213 w 253"/>
                <a:gd name="T39" fmla="*/ 191 h 227"/>
                <a:gd name="T40" fmla="*/ 192 w 253"/>
                <a:gd name="T41" fmla="*/ 188 h 227"/>
                <a:gd name="T42" fmla="*/ 172 w 253"/>
                <a:gd name="T43" fmla="*/ 183 h 227"/>
                <a:gd name="T44" fmla="*/ 154 w 253"/>
                <a:gd name="T45" fmla="*/ 175 h 227"/>
                <a:gd name="T46" fmla="*/ 135 w 253"/>
                <a:gd name="T47" fmla="*/ 168 h 227"/>
                <a:gd name="T48" fmla="*/ 120 w 253"/>
                <a:gd name="T49" fmla="*/ 158 h 227"/>
                <a:gd name="T50" fmla="*/ 104 w 253"/>
                <a:gd name="T51" fmla="*/ 146 h 227"/>
                <a:gd name="T52" fmla="*/ 89 w 253"/>
                <a:gd name="T53" fmla="*/ 133 h 227"/>
                <a:gd name="T54" fmla="*/ 74 w 253"/>
                <a:gd name="T55" fmla="*/ 120 h 227"/>
                <a:gd name="T56" fmla="*/ 65 w 253"/>
                <a:gd name="T57" fmla="*/ 109 h 227"/>
                <a:gd name="T58" fmla="*/ 54 w 253"/>
                <a:gd name="T59" fmla="*/ 93 h 227"/>
                <a:gd name="T60" fmla="*/ 44 w 253"/>
                <a:gd name="T61" fmla="*/ 75 h 227"/>
                <a:gd name="T62" fmla="*/ 37 w 253"/>
                <a:gd name="T63" fmla="*/ 58 h 227"/>
                <a:gd name="T64" fmla="*/ 32 w 253"/>
                <a:gd name="T65" fmla="*/ 40 h 227"/>
                <a:gd name="T66" fmla="*/ 28 w 253"/>
                <a:gd name="T67" fmla="*/ 21 h 227"/>
                <a:gd name="T68" fmla="*/ 28 w 253"/>
                <a:gd name="T69" fmla="*/ 0 h 227"/>
                <a:gd name="T70" fmla="*/ 28 w 253"/>
                <a:gd name="T71" fmla="*/ 0 h 227"/>
                <a:gd name="T72" fmla="*/ 0 w 253"/>
                <a:gd name="T73" fmla="*/ 0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27">
                  <a:moveTo>
                    <a:pt x="0" y="0"/>
                  </a:moveTo>
                  <a:lnTo>
                    <a:pt x="0" y="0"/>
                  </a:lnTo>
                  <a:lnTo>
                    <a:pt x="2" y="23"/>
                  </a:lnTo>
                  <a:lnTo>
                    <a:pt x="6" y="46"/>
                  </a:lnTo>
                  <a:lnTo>
                    <a:pt x="11" y="67"/>
                  </a:lnTo>
                  <a:lnTo>
                    <a:pt x="21" y="89"/>
                  </a:lnTo>
                  <a:lnTo>
                    <a:pt x="32" y="109"/>
                  </a:lnTo>
                  <a:lnTo>
                    <a:pt x="44" y="127"/>
                  </a:lnTo>
                  <a:lnTo>
                    <a:pt x="59" y="144"/>
                  </a:lnTo>
                  <a:lnTo>
                    <a:pt x="76" y="161"/>
                  </a:lnTo>
                  <a:lnTo>
                    <a:pt x="93" y="176"/>
                  </a:lnTo>
                  <a:lnTo>
                    <a:pt x="113" y="187"/>
                  </a:lnTo>
                  <a:lnTo>
                    <a:pt x="134" y="200"/>
                  </a:lnTo>
                  <a:lnTo>
                    <a:pt x="157" y="209"/>
                  </a:lnTo>
                  <a:lnTo>
                    <a:pt x="180" y="217"/>
                  </a:lnTo>
                  <a:lnTo>
                    <a:pt x="204" y="222"/>
                  </a:lnTo>
                  <a:lnTo>
                    <a:pt x="228" y="225"/>
                  </a:lnTo>
                  <a:lnTo>
                    <a:pt x="253" y="227"/>
                  </a:lnTo>
                  <a:lnTo>
                    <a:pt x="253" y="195"/>
                  </a:lnTo>
                  <a:lnTo>
                    <a:pt x="230" y="195"/>
                  </a:lnTo>
                  <a:lnTo>
                    <a:pt x="208" y="192"/>
                  </a:lnTo>
                  <a:lnTo>
                    <a:pt x="187" y="187"/>
                  </a:lnTo>
                  <a:lnTo>
                    <a:pt x="166" y="179"/>
                  </a:lnTo>
                  <a:lnTo>
                    <a:pt x="147" y="172"/>
                  </a:lnTo>
                  <a:lnTo>
                    <a:pt x="129" y="162"/>
                  </a:lnTo>
                  <a:lnTo>
                    <a:pt x="112" y="150"/>
                  </a:lnTo>
                  <a:lnTo>
                    <a:pt x="97" y="137"/>
                  </a:lnTo>
                  <a:lnTo>
                    <a:pt x="82" y="124"/>
                  </a:lnTo>
                  <a:lnTo>
                    <a:pt x="69" y="109"/>
                  </a:lnTo>
                  <a:lnTo>
                    <a:pt x="58" y="93"/>
                  </a:lnTo>
                  <a:lnTo>
                    <a:pt x="48" y="75"/>
                  </a:lnTo>
                  <a:lnTo>
                    <a:pt x="41" y="58"/>
                  </a:lnTo>
                  <a:lnTo>
                    <a:pt x="36" y="40"/>
                  </a:lnTo>
                  <a:lnTo>
                    <a:pt x="32" y="21"/>
                  </a:lnTo>
                  <a:lnTo>
                    <a:pt x="32" y="0"/>
                  </a:lnTo>
                  <a:lnTo>
                    <a:pt x="0" y="0"/>
                  </a:lnTo>
                  <a:close/>
                </a:path>
              </a:pathLst>
            </a:custGeom>
            <a:solidFill>
              <a:srgbClr val="000000"/>
            </a:solidFill>
            <a:ln w="9525">
              <a:noFill/>
              <a:round/>
              <a:headEnd/>
              <a:tailEnd/>
            </a:ln>
          </p:spPr>
          <p:txBody>
            <a:bodyPr/>
            <a:lstStyle/>
            <a:p>
              <a:endParaRPr lang="he-IL"/>
            </a:p>
          </p:txBody>
        </p:sp>
        <p:sp>
          <p:nvSpPr>
            <p:cNvPr id="236578" name="Freeform 34"/>
            <p:cNvSpPr>
              <a:spLocks/>
            </p:cNvSpPr>
            <p:nvPr/>
          </p:nvSpPr>
          <p:spPr bwMode="auto">
            <a:xfrm>
              <a:off x="528" y="1626"/>
              <a:ext cx="33" cy="1652"/>
            </a:xfrm>
            <a:custGeom>
              <a:avLst/>
              <a:gdLst>
                <a:gd name="T0" fmla="*/ 0 w 32"/>
                <a:gd name="T1" fmla="*/ 0 h 1652"/>
                <a:gd name="T2" fmla="*/ 0 w 32"/>
                <a:gd name="T3" fmla="*/ 0 h 1652"/>
                <a:gd name="T4" fmla="*/ 0 w 32"/>
                <a:gd name="T5" fmla="*/ 1652 h 1652"/>
                <a:gd name="T6" fmla="*/ 36 w 32"/>
                <a:gd name="T7" fmla="*/ 1652 h 1652"/>
                <a:gd name="T8" fmla="*/ 36 w 32"/>
                <a:gd name="T9" fmla="*/ 0 h 1652"/>
                <a:gd name="T10" fmla="*/ 36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6579" name="Freeform 35"/>
            <p:cNvSpPr>
              <a:spLocks/>
            </p:cNvSpPr>
            <p:nvPr/>
          </p:nvSpPr>
          <p:spPr bwMode="auto">
            <a:xfrm>
              <a:off x="528" y="1392"/>
              <a:ext cx="248" cy="234"/>
            </a:xfrm>
            <a:custGeom>
              <a:avLst/>
              <a:gdLst>
                <a:gd name="T0" fmla="*/ 233 w 253"/>
                <a:gd name="T1" fmla="*/ 0 h 232"/>
                <a:gd name="T2" fmla="*/ 233 w 253"/>
                <a:gd name="T3" fmla="*/ 0 h 232"/>
                <a:gd name="T4" fmla="*/ 211 w 253"/>
                <a:gd name="T5" fmla="*/ 2 h 232"/>
                <a:gd name="T6" fmla="*/ 188 w 253"/>
                <a:gd name="T7" fmla="*/ 5 h 232"/>
                <a:gd name="T8" fmla="*/ 167 w 253"/>
                <a:gd name="T9" fmla="*/ 11 h 232"/>
                <a:gd name="T10" fmla="*/ 145 w 253"/>
                <a:gd name="T11" fmla="*/ 18 h 232"/>
                <a:gd name="T12" fmla="*/ 123 w 253"/>
                <a:gd name="T13" fmla="*/ 28 h 232"/>
                <a:gd name="T14" fmla="*/ 105 w 253"/>
                <a:gd name="T15" fmla="*/ 41 h 232"/>
                <a:gd name="T16" fmla="*/ 85 w 253"/>
                <a:gd name="T17" fmla="*/ 54 h 232"/>
                <a:gd name="T18" fmla="*/ 71 w 253"/>
                <a:gd name="T19" fmla="*/ 73 h 232"/>
                <a:gd name="T20" fmla="*/ 55 w 253"/>
                <a:gd name="T21" fmla="*/ 90 h 232"/>
                <a:gd name="T22" fmla="*/ 40 w 253"/>
                <a:gd name="T23" fmla="*/ 107 h 232"/>
                <a:gd name="T24" fmla="*/ 27 w 253"/>
                <a:gd name="T25" fmla="*/ 127 h 232"/>
                <a:gd name="T26" fmla="*/ 21 w 253"/>
                <a:gd name="T27" fmla="*/ 146 h 232"/>
                <a:gd name="T28" fmla="*/ 11 w 253"/>
                <a:gd name="T29" fmla="*/ 168 h 232"/>
                <a:gd name="T30" fmla="*/ 6 w 253"/>
                <a:gd name="T31" fmla="*/ 194 h 232"/>
                <a:gd name="T32" fmla="*/ 2 w 253"/>
                <a:gd name="T33" fmla="*/ 217 h 232"/>
                <a:gd name="T34" fmla="*/ 0 w 253"/>
                <a:gd name="T35" fmla="*/ 240 h 232"/>
                <a:gd name="T36" fmla="*/ 28 w 253"/>
                <a:gd name="T37" fmla="*/ 240 h 232"/>
                <a:gd name="T38" fmla="*/ 28 w 253"/>
                <a:gd name="T39" fmla="*/ 220 h 232"/>
                <a:gd name="T40" fmla="*/ 32 w 253"/>
                <a:gd name="T41" fmla="*/ 201 h 232"/>
                <a:gd name="T42" fmla="*/ 37 w 253"/>
                <a:gd name="T43" fmla="*/ 182 h 232"/>
                <a:gd name="T44" fmla="*/ 44 w 253"/>
                <a:gd name="T45" fmla="*/ 160 h 232"/>
                <a:gd name="T46" fmla="*/ 55 w 253"/>
                <a:gd name="T47" fmla="*/ 143 h 232"/>
                <a:gd name="T48" fmla="*/ 65 w 253"/>
                <a:gd name="T49" fmla="*/ 126 h 232"/>
                <a:gd name="T50" fmla="*/ 74 w 253"/>
                <a:gd name="T51" fmla="*/ 111 h 232"/>
                <a:gd name="T52" fmla="*/ 89 w 253"/>
                <a:gd name="T53" fmla="*/ 96 h 232"/>
                <a:gd name="T54" fmla="*/ 104 w 253"/>
                <a:gd name="T55" fmla="*/ 83 h 232"/>
                <a:gd name="T56" fmla="*/ 120 w 253"/>
                <a:gd name="T57" fmla="*/ 70 h 232"/>
                <a:gd name="T58" fmla="*/ 135 w 253"/>
                <a:gd name="T59" fmla="*/ 56 h 232"/>
                <a:gd name="T60" fmla="*/ 154 w 253"/>
                <a:gd name="T61" fmla="*/ 48 h 232"/>
                <a:gd name="T62" fmla="*/ 172 w 253"/>
                <a:gd name="T63" fmla="*/ 41 h 232"/>
                <a:gd name="T64" fmla="*/ 192 w 253"/>
                <a:gd name="T65" fmla="*/ 35 h 232"/>
                <a:gd name="T66" fmla="*/ 213 w 253"/>
                <a:gd name="T67" fmla="*/ 32 h 232"/>
                <a:gd name="T68" fmla="*/ 233 w 253"/>
                <a:gd name="T69" fmla="*/ 32 h 232"/>
                <a:gd name="T70" fmla="*/ 233 w 253"/>
                <a:gd name="T71" fmla="*/ 32 h 232"/>
                <a:gd name="T72" fmla="*/ 233 w 253"/>
                <a:gd name="T73" fmla="*/ 0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3" h="232">
                  <a:moveTo>
                    <a:pt x="253" y="0"/>
                  </a:moveTo>
                  <a:lnTo>
                    <a:pt x="253" y="0"/>
                  </a:lnTo>
                  <a:lnTo>
                    <a:pt x="228" y="2"/>
                  </a:lnTo>
                  <a:lnTo>
                    <a:pt x="204" y="5"/>
                  </a:lnTo>
                  <a:lnTo>
                    <a:pt x="180" y="11"/>
                  </a:lnTo>
                  <a:lnTo>
                    <a:pt x="157" y="18"/>
                  </a:lnTo>
                  <a:lnTo>
                    <a:pt x="134" y="28"/>
                  </a:lnTo>
                  <a:lnTo>
                    <a:pt x="113" y="41"/>
                  </a:lnTo>
                  <a:lnTo>
                    <a:pt x="93" y="54"/>
                  </a:lnTo>
                  <a:lnTo>
                    <a:pt x="76" y="69"/>
                  </a:lnTo>
                  <a:lnTo>
                    <a:pt x="59" y="86"/>
                  </a:lnTo>
                  <a:lnTo>
                    <a:pt x="44" y="103"/>
                  </a:lnTo>
                  <a:lnTo>
                    <a:pt x="31" y="123"/>
                  </a:lnTo>
                  <a:lnTo>
                    <a:pt x="21" y="142"/>
                  </a:lnTo>
                  <a:lnTo>
                    <a:pt x="11" y="164"/>
                  </a:lnTo>
                  <a:lnTo>
                    <a:pt x="6" y="186"/>
                  </a:lnTo>
                  <a:lnTo>
                    <a:pt x="2" y="209"/>
                  </a:lnTo>
                  <a:lnTo>
                    <a:pt x="0" y="232"/>
                  </a:lnTo>
                  <a:lnTo>
                    <a:pt x="32" y="232"/>
                  </a:lnTo>
                  <a:lnTo>
                    <a:pt x="32" y="212"/>
                  </a:lnTo>
                  <a:lnTo>
                    <a:pt x="36" y="193"/>
                  </a:lnTo>
                  <a:lnTo>
                    <a:pt x="41" y="174"/>
                  </a:lnTo>
                  <a:lnTo>
                    <a:pt x="48" y="156"/>
                  </a:lnTo>
                  <a:lnTo>
                    <a:pt x="59" y="139"/>
                  </a:lnTo>
                  <a:lnTo>
                    <a:pt x="69" y="122"/>
                  </a:lnTo>
                  <a:lnTo>
                    <a:pt x="82" y="107"/>
                  </a:lnTo>
                  <a:lnTo>
                    <a:pt x="97" y="92"/>
                  </a:lnTo>
                  <a:lnTo>
                    <a:pt x="112" y="79"/>
                  </a:lnTo>
                  <a:lnTo>
                    <a:pt x="129" y="66"/>
                  </a:lnTo>
                  <a:lnTo>
                    <a:pt x="147" y="56"/>
                  </a:lnTo>
                  <a:lnTo>
                    <a:pt x="166" y="48"/>
                  </a:lnTo>
                  <a:lnTo>
                    <a:pt x="187" y="41"/>
                  </a:lnTo>
                  <a:lnTo>
                    <a:pt x="208" y="35"/>
                  </a:lnTo>
                  <a:lnTo>
                    <a:pt x="230" y="32"/>
                  </a:lnTo>
                  <a:lnTo>
                    <a:pt x="253" y="32"/>
                  </a:lnTo>
                  <a:lnTo>
                    <a:pt x="253" y="0"/>
                  </a:lnTo>
                  <a:close/>
                </a:path>
              </a:pathLst>
            </a:custGeom>
            <a:solidFill>
              <a:srgbClr val="000000"/>
            </a:solidFill>
            <a:ln w="9525">
              <a:noFill/>
              <a:round/>
              <a:headEnd/>
              <a:tailEnd/>
            </a:ln>
          </p:spPr>
          <p:txBody>
            <a:bodyPr/>
            <a:lstStyle/>
            <a:p>
              <a:endParaRPr lang="he-IL"/>
            </a:p>
          </p:txBody>
        </p:sp>
        <p:sp>
          <p:nvSpPr>
            <p:cNvPr id="236580" name="Rectangle 36"/>
            <p:cNvSpPr>
              <a:spLocks noChangeArrowheads="1"/>
            </p:cNvSpPr>
            <p:nvPr/>
          </p:nvSpPr>
          <p:spPr bwMode="auto">
            <a:xfrm>
              <a:off x="1701" y="1612"/>
              <a:ext cx="874" cy="1668"/>
            </a:xfrm>
            <a:prstGeom prst="rect">
              <a:avLst/>
            </a:prstGeom>
            <a:solidFill>
              <a:srgbClr val="00FF00"/>
            </a:solidFill>
            <a:ln w="9525">
              <a:noFill/>
              <a:miter lim="800000"/>
              <a:headEnd/>
              <a:tailEnd/>
            </a:ln>
          </p:spPr>
          <p:txBody>
            <a:bodyPr/>
            <a:lstStyle/>
            <a:p>
              <a:pPr algn="ctr"/>
              <a:endParaRPr lang="he-IL" altLang="he-IL" sz="3200">
                <a:cs typeface="Miriam" pitchFamily="2" charset="-79"/>
              </a:endParaRPr>
            </a:p>
          </p:txBody>
        </p:sp>
        <p:sp>
          <p:nvSpPr>
            <p:cNvPr id="236581" name="Rectangle 37"/>
            <p:cNvSpPr>
              <a:spLocks noChangeArrowheads="1"/>
            </p:cNvSpPr>
            <p:nvPr/>
          </p:nvSpPr>
          <p:spPr bwMode="auto">
            <a:xfrm>
              <a:off x="1678" y="1612"/>
              <a:ext cx="897" cy="1668"/>
            </a:xfrm>
            <a:prstGeom prst="rect">
              <a:avLst/>
            </a:prstGeom>
            <a:noFill/>
            <a:ln w="0">
              <a:solidFill>
                <a:srgbClr val="000000"/>
              </a:solidFill>
              <a:miter lim="800000"/>
              <a:headEnd/>
              <a:tailEnd/>
            </a:ln>
          </p:spPr>
          <p:txBody>
            <a:bodyPr/>
            <a:lstStyle/>
            <a:p>
              <a:pPr algn="ctr"/>
              <a:endParaRPr lang="he-IL" altLang="he-IL" sz="3200">
                <a:cs typeface="Miriam" pitchFamily="2" charset="-79"/>
              </a:endParaRPr>
            </a:p>
          </p:txBody>
        </p:sp>
        <p:sp>
          <p:nvSpPr>
            <p:cNvPr id="236582" name="Rectangle 38"/>
            <p:cNvSpPr>
              <a:spLocks noChangeArrowheads="1"/>
            </p:cNvSpPr>
            <p:nvPr/>
          </p:nvSpPr>
          <p:spPr bwMode="auto">
            <a:xfrm>
              <a:off x="758" y="1612"/>
              <a:ext cx="943" cy="1668"/>
            </a:xfrm>
            <a:prstGeom prst="rect">
              <a:avLst/>
            </a:prstGeom>
            <a:solidFill>
              <a:srgbClr val="FF0000"/>
            </a:solidFill>
            <a:ln w="9525">
              <a:noFill/>
              <a:miter lim="800000"/>
              <a:headEnd/>
              <a:tailEnd/>
            </a:ln>
          </p:spPr>
          <p:txBody>
            <a:bodyPr/>
            <a:lstStyle/>
            <a:p>
              <a:pPr algn="ctr"/>
              <a:endParaRPr lang="he-IL" altLang="he-IL" sz="3200">
                <a:cs typeface="Miriam" pitchFamily="2" charset="-79"/>
              </a:endParaRPr>
            </a:p>
          </p:txBody>
        </p:sp>
        <p:sp>
          <p:nvSpPr>
            <p:cNvPr id="236583" name="Rectangle 39"/>
            <p:cNvSpPr>
              <a:spLocks noChangeArrowheads="1"/>
            </p:cNvSpPr>
            <p:nvPr/>
          </p:nvSpPr>
          <p:spPr bwMode="auto">
            <a:xfrm>
              <a:off x="781" y="1612"/>
              <a:ext cx="897" cy="1668"/>
            </a:xfrm>
            <a:prstGeom prst="rect">
              <a:avLst/>
            </a:prstGeom>
            <a:noFill/>
            <a:ln w="0">
              <a:solidFill>
                <a:srgbClr val="000000"/>
              </a:solidFill>
              <a:miter lim="800000"/>
              <a:headEnd/>
              <a:tailEnd/>
            </a:ln>
          </p:spPr>
          <p:txBody>
            <a:bodyPr/>
            <a:lstStyle/>
            <a:p>
              <a:pPr algn="ctr"/>
              <a:endParaRPr lang="he-IL" altLang="he-IL" sz="3200">
                <a:cs typeface="Miriam" pitchFamily="2" charset="-79"/>
              </a:endParaRPr>
            </a:p>
          </p:txBody>
        </p:sp>
        <p:sp>
          <p:nvSpPr>
            <p:cNvPr id="236584" name="Freeform 40"/>
            <p:cNvSpPr>
              <a:spLocks noEditPoints="1"/>
            </p:cNvSpPr>
            <p:nvPr/>
          </p:nvSpPr>
          <p:spPr bwMode="auto">
            <a:xfrm>
              <a:off x="1814" y="2032"/>
              <a:ext cx="603" cy="366"/>
            </a:xfrm>
            <a:custGeom>
              <a:avLst/>
              <a:gdLst>
                <a:gd name="T0" fmla="*/ 420 w 619"/>
                <a:gd name="T1" fmla="*/ 128 h 365"/>
                <a:gd name="T2" fmla="*/ 355 w 619"/>
                <a:gd name="T3" fmla="*/ 131 h 365"/>
                <a:gd name="T4" fmla="*/ 347 w 619"/>
                <a:gd name="T5" fmla="*/ 16 h 365"/>
                <a:gd name="T6" fmla="*/ 414 w 619"/>
                <a:gd name="T7" fmla="*/ 0 h 365"/>
                <a:gd name="T8" fmla="*/ 417 w 619"/>
                <a:gd name="T9" fmla="*/ 2 h 365"/>
                <a:gd name="T10" fmla="*/ 422 w 619"/>
                <a:gd name="T11" fmla="*/ 121 h 365"/>
                <a:gd name="T12" fmla="*/ 407 w 619"/>
                <a:gd name="T13" fmla="*/ 18 h 365"/>
                <a:gd name="T14" fmla="*/ 403 w 619"/>
                <a:gd name="T15" fmla="*/ 16 h 365"/>
                <a:gd name="T16" fmla="*/ 404 w 619"/>
                <a:gd name="T17" fmla="*/ 115 h 365"/>
                <a:gd name="T18" fmla="*/ 408 w 619"/>
                <a:gd name="T19" fmla="*/ 111 h 365"/>
                <a:gd name="T20" fmla="*/ 493 w 619"/>
                <a:gd name="T21" fmla="*/ 59 h 365"/>
                <a:gd name="T22" fmla="*/ 482 w 619"/>
                <a:gd name="T23" fmla="*/ 63 h 365"/>
                <a:gd name="T24" fmla="*/ 474 w 619"/>
                <a:gd name="T25" fmla="*/ 74 h 365"/>
                <a:gd name="T26" fmla="*/ 471 w 619"/>
                <a:gd name="T27" fmla="*/ 91 h 365"/>
                <a:gd name="T28" fmla="*/ 471 w 619"/>
                <a:gd name="T29" fmla="*/ 106 h 365"/>
                <a:gd name="T30" fmla="*/ 473 w 619"/>
                <a:gd name="T31" fmla="*/ 115 h 365"/>
                <a:gd name="T32" fmla="*/ 474 w 619"/>
                <a:gd name="T33" fmla="*/ 117 h 365"/>
                <a:gd name="T34" fmla="*/ 481 w 619"/>
                <a:gd name="T35" fmla="*/ 119 h 365"/>
                <a:gd name="T36" fmla="*/ 488 w 619"/>
                <a:gd name="T37" fmla="*/ 119 h 365"/>
                <a:gd name="T38" fmla="*/ 496 w 619"/>
                <a:gd name="T39" fmla="*/ 131 h 365"/>
                <a:gd name="T40" fmla="*/ 489 w 619"/>
                <a:gd name="T41" fmla="*/ 134 h 365"/>
                <a:gd name="T42" fmla="*/ 483 w 619"/>
                <a:gd name="T43" fmla="*/ 134 h 365"/>
                <a:gd name="T44" fmla="*/ 475 w 619"/>
                <a:gd name="T45" fmla="*/ 134 h 365"/>
                <a:gd name="T46" fmla="*/ 468 w 619"/>
                <a:gd name="T47" fmla="*/ 134 h 365"/>
                <a:gd name="T48" fmla="*/ 461 w 619"/>
                <a:gd name="T49" fmla="*/ 129 h 365"/>
                <a:gd name="T50" fmla="*/ 458 w 619"/>
                <a:gd name="T51" fmla="*/ 111 h 365"/>
                <a:gd name="T52" fmla="*/ 459 w 619"/>
                <a:gd name="T53" fmla="*/ 79 h 365"/>
                <a:gd name="T54" fmla="*/ 471 w 619"/>
                <a:gd name="T55" fmla="*/ 52 h 365"/>
                <a:gd name="T56" fmla="*/ 513 w 619"/>
                <a:gd name="T57" fmla="*/ 64 h 365"/>
                <a:gd name="T58" fmla="*/ 517 w 619"/>
                <a:gd name="T59" fmla="*/ 64 h 365"/>
                <a:gd name="T60" fmla="*/ 524 w 619"/>
                <a:gd name="T61" fmla="*/ 63 h 365"/>
                <a:gd name="T62" fmla="*/ 533 w 619"/>
                <a:gd name="T63" fmla="*/ 53 h 365"/>
                <a:gd name="T64" fmla="*/ 539 w 619"/>
                <a:gd name="T65" fmla="*/ 32 h 365"/>
                <a:gd name="T66" fmla="*/ 538 w 619"/>
                <a:gd name="T67" fmla="*/ 23 h 365"/>
                <a:gd name="T68" fmla="*/ 518 w 619"/>
                <a:gd name="T69" fmla="*/ 16 h 365"/>
                <a:gd name="T70" fmla="*/ 521 w 619"/>
                <a:gd name="T71" fmla="*/ 1 h 365"/>
                <a:gd name="T72" fmla="*/ 526 w 619"/>
                <a:gd name="T73" fmla="*/ 0 h 365"/>
                <a:gd name="T74" fmla="*/ 530 w 619"/>
                <a:gd name="T75" fmla="*/ 0 h 365"/>
                <a:gd name="T76" fmla="*/ 540 w 619"/>
                <a:gd name="T77" fmla="*/ 0 h 365"/>
                <a:gd name="T78" fmla="*/ 549 w 619"/>
                <a:gd name="T79" fmla="*/ 6 h 365"/>
                <a:gd name="T80" fmla="*/ 552 w 619"/>
                <a:gd name="T81" fmla="*/ 17 h 365"/>
                <a:gd name="T82" fmla="*/ 553 w 619"/>
                <a:gd name="T83" fmla="*/ 37 h 365"/>
                <a:gd name="T84" fmla="*/ 543 w 619"/>
                <a:gd name="T85" fmla="*/ 67 h 365"/>
                <a:gd name="T86" fmla="*/ 527 w 619"/>
                <a:gd name="T87" fmla="*/ 77 h 365"/>
                <a:gd name="T88" fmla="*/ 88 w 619"/>
                <a:gd name="T89" fmla="*/ 259 h 365"/>
                <a:gd name="T90" fmla="*/ 85 w 619"/>
                <a:gd name="T91" fmla="*/ 254 h 365"/>
                <a:gd name="T92" fmla="*/ 33 w 619"/>
                <a:gd name="T93" fmla="*/ 351 h 365"/>
                <a:gd name="T94" fmla="*/ 32 w 619"/>
                <a:gd name="T95" fmla="*/ 359 h 365"/>
                <a:gd name="T96" fmla="*/ 26 w 619"/>
                <a:gd name="T97" fmla="*/ 366 h 365"/>
                <a:gd name="T98" fmla="*/ 16 w 619"/>
                <a:gd name="T99" fmla="*/ 369 h 365"/>
                <a:gd name="T100" fmla="*/ 7 w 619"/>
                <a:gd name="T101" fmla="*/ 369 h 365"/>
                <a:gd name="T102" fmla="*/ 0 w 619"/>
                <a:gd name="T103" fmla="*/ 353 h 365"/>
                <a:gd name="T104" fmla="*/ 1 w 619"/>
                <a:gd name="T105" fmla="*/ 239 h 365"/>
                <a:gd name="T106" fmla="*/ 2 w 619"/>
                <a:gd name="T107" fmla="*/ 237 h 365"/>
                <a:gd name="T108" fmla="*/ 87 w 619"/>
                <a:gd name="T109" fmla="*/ 237 h 365"/>
                <a:gd name="T110" fmla="*/ 99 w 619"/>
                <a:gd name="T111" fmla="*/ 242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19" h="365">
                  <a:moveTo>
                    <a:pt x="468" y="121"/>
                  </a:moveTo>
                  <a:lnTo>
                    <a:pt x="468" y="122"/>
                  </a:lnTo>
                  <a:lnTo>
                    <a:pt x="467" y="124"/>
                  </a:lnTo>
                  <a:lnTo>
                    <a:pt x="467" y="126"/>
                  </a:lnTo>
                  <a:lnTo>
                    <a:pt x="466" y="128"/>
                  </a:lnTo>
                  <a:lnTo>
                    <a:pt x="464" y="129"/>
                  </a:lnTo>
                  <a:lnTo>
                    <a:pt x="464" y="130"/>
                  </a:lnTo>
                  <a:lnTo>
                    <a:pt x="463" y="131"/>
                  </a:lnTo>
                  <a:lnTo>
                    <a:pt x="462" y="131"/>
                  </a:lnTo>
                  <a:lnTo>
                    <a:pt x="394" y="131"/>
                  </a:lnTo>
                  <a:lnTo>
                    <a:pt x="391" y="130"/>
                  </a:lnTo>
                  <a:lnTo>
                    <a:pt x="388" y="128"/>
                  </a:lnTo>
                  <a:lnTo>
                    <a:pt x="386" y="126"/>
                  </a:lnTo>
                  <a:lnTo>
                    <a:pt x="385" y="122"/>
                  </a:lnTo>
                  <a:lnTo>
                    <a:pt x="385" y="16"/>
                  </a:lnTo>
                  <a:lnTo>
                    <a:pt x="369" y="16"/>
                  </a:lnTo>
                  <a:lnTo>
                    <a:pt x="367" y="14"/>
                  </a:lnTo>
                  <a:lnTo>
                    <a:pt x="367" y="2"/>
                  </a:lnTo>
                  <a:lnTo>
                    <a:pt x="370" y="0"/>
                  </a:lnTo>
                  <a:lnTo>
                    <a:pt x="460" y="0"/>
                  </a:lnTo>
                  <a:lnTo>
                    <a:pt x="461" y="0"/>
                  </a:lnTo>
                  <a:lnTo>
                    <a:pt x="462" y="0"/>
                  </a:lnTo>
                  <a:lnTo>
                    <a:pt x="462" y="1"/>
                  </a:lnTo>
                  <a:lnTo>
                    <a:pt x="463" y="1"/>
                  </a:lnTo>
                  <a:lnTo>
                    <a:pt x="463" y="2"/>
                  </a:lnTo>
                  <a:lnTo>
                    <a:pt x="464" y="3"/>
                  </a:lnTo>
                  <a:lnTo>
                    <a:pt x="466" y="6"/>
                  </a:lnTo>
                  <a:lnTo>
                    <a:pt x="467" y="7"/>
                  </a:lnTo>
                  <a:lnTo>
                    <a:pt x="468" y="10"/>
                  </a:lnTo>
                  <a:lnTo>
                    <a:pt x="468" y="121"/>
                  </a:lnTo>
                  <a:close/>
                  <a:moveTo>
                    <a:pt x="453" y="108"/>
                  </a:moveTo>
                  <a:lnTo>
                    <a:pt x="453" y="21"/>
                  </a:lnTo>
                  <a:lnTo>
                    <a:pt x="453" y="20"/>
                  </a:lnTo>
                  <a:lnTo>
                    <a:pt x="453" y="18"/>
                  </a:lnTo>
                  <a:lnTo>
                    <a:pt x="452" y="18"/>
                  </a:lnTo>
                  <a:lnTo>
                    <a:pt x="451" y="17"/>
                  </a:lnTo>
                  <a:lnTo>
                    <a:pt x="451" y="16"/>
                  </a:lnTo>
                  <a:lnTo>
                    <a:pt x="449" y="16"/>
                  </a:lnTo>
                  <a:lnTo>
                    <a:pt x="448" y="16"/>
                  </a:lnTo>
                  <a:lnTo>
                    <a:pt x="401" y="16"/>
                  </a:lnTo>
                  <a:lnTo>
                    <a:pt x="401" y="114"/>
                  </a:lnTo>
                  <a:lnTo>
                    <a:pt x="403" y="116"/>
                  </a:lnTo>
                  <a:lnTo>
                    <a:pt x="448" y="116"/>
                  </a:lnTo>
                  <a:lnTo>
                    <a:pt x="449" y="115"/>
                  </a:lnTo>
                  <a:lnTo>
                    <a:pt x="451" y="114"/>
                  </a:lnTo>
                  <a:lnTo>
                    <a:pt x="452" y="113"/>
                  </a:lnTo>
                  <a:lnTo>
                    <a:pt x="453" y="112"/>
                  </a:lnTo>
                  <a:lnTo>
                    <a:pt x="453" y="111"/>
                  </a:lnTo>
                  <a:lnTo>
                    <a:pt x="453" y="109"/>
                  </a:lnTo>
                  <a:lnTo>
                    <a:pt x="453" y="108"/>
                  </a:lnTo>
                  <a:close/>
                  <a:moveTo>
                    <a:pt x="619" y="131"/>
                  </a:moveTo>
                  <a:lnTo>
                    <a:pt x="599" y="131"/>
                  </a:lnTo>
                  <a:lnTo>
                    <a:pt x="547" y="59"/>
                  </a:lnTo>
                  <a:lnTo>
                    <a:pt x="544" y="59"/>
                  </a:lnTo>
                  <a:lnTo>
                    <a:pt x="542" y="60"/>
                  </a:lnTo>
                  <a:lnTo>
                    <a:pt x="538" y="61"/>
                  </a:lnTo>
                  <a:lnTo>
                    <a:pt x="536" y="62"/>
                  </a:lnTo>
                  <a:lnTo>
                    <a:pt x="535" y="63"/>
                  </a:lnTo>
                  <a:lnTo>
                    <a:pt x="532" y="64"/>
                  </a:lnTo>
                  <a:lnTo>
                    <a:pt x="531" y="67"/>
                  </a:lnTo>
                  <a:lnTo>
                    <a:pt x="529" y="69"/>
                  </a:lnTo>
                  <a:lnTo>
                    <a:pt x="528" y="71"/>
                  </a:lnTo>
                  <a:lnTo>
                    <a:pt x="527" y="74"/>
                  </a:lnTo>
                  <a:lnTo>
                    <a:pt x="526" y="77"/>
                  </a:lnTo>
                  <a:lnTo>
                    <a:pt x="526" y="81"/>
                  </a:lnTo>
                  <a:lnTo>
                    <a:pt x="526" y="84"/>
                  </a:lnTo>
                  <a:lnTo>
                    <a:pt x="526" y="88"/>
                  </a:lnTo>
                  <a:lnTo>
                    <a:pt x="524" y="91"/>
                  </a:lnTo>
                  <a:lnTo>
                    <a:pt x="524" y="96"/>
                  </a:lnTo>
                  <a:lnTo>
                    <a:pt x="524" y="98"/>
                  </a:lnTo>
                  <a:lnTo>
                    <a:pt x="524" y="100"/>
                  </a:lnTo>
                  <a:lnTo>
                    <a:pt x="524" y="103"/>
                  </a:lnTo>
                  <a:lnTo>
                    <a:pt x="524" y="106"/>
                  </a:lnTo>
                  <a:lnTo>
                    <a:pt x="524" y="109"/>
                  </a:lnTo>
                  <a:lnTo>
                    <a:pt x="524" y="112"/>
                  </a:lnTo>
                  <a:lnTo>
                    <a:pt x="524" y="113"/>
                  </a:lnTo>
                  <a:lnTo>
                    <a:pt x="524" y="114"/>
                  </a:lnTo>
                  <a:lnTo>
                    <a:pt x="526" y="115"/>
                  </a:lnTo>
                  <a:lnTo>
                    <a:pt x="526" y="116"/>
                  </a:lnTo>
                  <a:lnTo>
                    <a:pt x="527" y="117"/>
                  </a:lnTo>
                  <a:lnTo>
                    <a:pt x="527" y="119"/>
                  </a:lnTo>
                  <a:lnTo>
                    <a:pt x="528" y="119"/>
                  </a:lnTo>
                  <a:lnTo>
                    <a:pt x="530" y="119"/>
                  </a:lnTo>
                  <a:lnTo>
                    <a:pt x="531" y="119"/>
                  </a:lnTo>
                  <a:lnTo>
                    <a:pt x="534" y="119"/>
                  </a:lnTo>
                  <a:lnTo>
                    <a:pt x="535" y="119"/>
                  </a:lnTo>
                  <a:lnTo>
                    <a:pt x="537" y="119"/>
                  </a:lnTo>
                  <a:lnTo>
                    <a:pt x="539" y="119"/>
                  </a:lnTo>
                  <a:lnTo>
                    <a:pt x="541" y="119"/>
                  </a:lnTo>
                  <a:lnTo>
                    <a:pt x="542" y="119"/>
                  </a:lnTo>
                  <a:lnTo>
                    <a:pt x="544" y="119"/>
                  </a:lnTo>
                  <a:lnTo>
                    <a:pt x="546" y="120"/>
                  </a:lnTo>
                  <a:lnTo>
                    <a:pt x="547" y="120"/>
                  </a:lnTo>
                  <a:lnTo>
                    <a:pt x="550" y="121"/>
                  </a:lnTo>
                  <a:lnTo>
                    <a:pt x="550" y="131"/>
                  </a:lnTo>
                  <a:lnTo>
                    <a:pt x="549" y="132"/>
                  </a:lnTo>
                  <a:lnTo>
                    <a:pt x="547" y="132"/>
                  </a:lnTo>
                  <a:lnTo>
                    <a:pt x="545" y="134"/>
                  </a:lnTo>
                  <a:lnTo>
                    <a:pt x="544" y="134"/>
                  </a:lnTo>
                  <a:lnTo>
                    <a:pt x="543" y="134"/>
                  </a:lnTo>
                  <a:lnTo>
                    <a:pt x="542" y="134"/>
                  </a:lnTo>
                  <a:lnTo>
                    <a:pt x="539" y="134"/>
                  </a:lnTo>
                  <a:lnTo>
                    <a:pt x="538" y="134"/>
                  </a:lnTo>
                  <a:lnTo>
                    <a:pt x="537" y="134"/>
                  </a:lnTo>
                  <a:lnTo>
                    <a:pt x="536" y="134"/>
                  </a:lnTo>
                  <a:lnTo>
                    <a:pt x="534" y="134"/>
                  </a:lnTo>
                  <a:lnTo>
                    <a:pt x="532" y="134"/>
                  </a:lnTo>
                  <a:lnTo>
                    <a:pt x="531" y="134"/>
                  </a:lnTo>
                  <a:lnTo>
                    <a:pt x="529" y="134"/>
                  </a:lnTo>
                  <a:lnTo>
                    <a:pt x="528" y="134"/>
                  </a:lnTo>
                  <a:lnTo>
                    <a:pt x="527" y="134"/>
                  </a:lnTo>
                  <a:lnTo>
                    <a:pt x="524" y="134"/>
                  </a:lnTo>
                  <a:lnTo>
                    <a:pt x="522" y="134"/>
                  </a:lnTo>
                  <a:lnTo>
                    <a:pt x="521" y="134"/>
                  </a:lnTo>
                  <a:lnTo>
                    <a:pt x="519" y="134"/>
                  </a:lnTo>
                  <a:lnTo>
                    <a:pt x="517" y="134"/>
                  </a:lnTo>
                  <a:lnTo>
                    <a:pt x="515" y="132"/>
                  </a:lnTo>
                  <a:lnTo>
                    <a:pt x="514" y="132"/>
                  </a:lnTo>
                  <a:lnTo>
                    <a:pt x="513" y="131"/>
                  </a:lnTo>
                  <a:lnTo>
                    <a:pt x="512" y="129"/>
                  </a:lnTo>
                  <a:lnTo>
                    <a:pt x="511" y="127"/>
                  </a:lnTo>
                  <a:lnTo>
                    <a:pt x="509" y="123"/>
                  </a:lnTo>
                  <a:lnTo>
                    <a:pt x="509" y="119"/>
                  </a:lnTo>
                  <a:lnTo>
                    <a:pt x="508" y="114"/>
                  </a:lnTo>
                  <a:lnTo>
                    <a:pt x="508" y="111"/>
                  </a:lnTo>
                  <a:lnTo>
                    <a:pt x="508" y="106"/>
                  </a:lnTo>
                  <a:lnTo>
                    <a:pt x="508" y="101"/>
                  </a:lnTo>
                  <a:lnTo>
                    <a:pt x="508" y="93"/>
                  </a:lnTo>
                  <a:lnTo>
                    <a:pt x="508" y="86"/>
                  </a:lnTo>
                  <a:lnTo>
                    <a:pt x="509" y="79"/>
                  </a:lnTo>
                  <a:lnTo>
                    <a:pt x="511" y="73"/>
                  </a:lnTo>
                  <a:lnTo>
                    <a:pt x="513" y="66"/>
                  </a:lnTo>
                  <a:lnTo>
                    <a:pt x="516" y="61"/>
                  </a:lnTo>
                  <a:lnTo>
                    <a:pt x="520" y="56"/>
                  </a:lnTo>
                  <a:lnTo>
                    <a:pt x="524" y="52"/>
                  </a:lnTo>
                  <a:lnTo>
                    <a:pt x="530" y="47"/>
                  </a:lnTo>
                  <a:lnTo>
                    <a:pt x="537" y="44"/>
                  </a:lnTo>
                  <a:lnTo>
                    <a:pt x="509" y="3"/>
                  </a:lnTo>
                  <a:lnTo>
                    <a:pt x="529" y="3"/>
                  </a:lnTo>
                  <a:lnTo>
                    <a:pt x="570" y="64"/>
                  </a:lnTo>
                  <a:lnTo>
                    <a:pt x="572" y="64"/>
                  </a:lnTo>
                  <a:lnTo>
                    <a:pt x="573" y="64"/>
                  </a:lnTo>
                  <a:lnTo>
                    <a:pt x="574" y="64"/>
                  </a:lnTo>
                  <a:lnTo>
                    <a:pt x="576" y="64"/>
                  </a:lnTo>
                  <a:lnTo>
                    <a:pt x="577" y="64"/>
                  </a:lnTo>
                  <a:lnTo>
                    <a:pt x="579" y="64"/>
                  </a:lnTo>
                  <a:lnTo>
                    <a:pt x="581" y="64"/>
                  </a:lnTo>
                  <a:lnTo>
                    <a:pt x="582" y="63"/>
                  </a:lnTo>
                  <a:lnTo>
                    <a:pt x="584" y="62"/>
                  </a:lnTo>
                  <a:lnTo>
                    <a:pt x="587" y="61"/>
                  </a:lnTo>
                  <a:lnTo>
                    <a:pt x="589" y="59"/>
                  </a:lnTo>
                  <a:lnTo>
                    <a:pt x="591" y="56"/>
                  </a:lnTo>
                  <a:lnTo>
                    <a:pt x="592" y="53"/>
                  </a:lnTo>
                  <a:lnTo>
                    <a:pt x="595" y="50"/>
                  </a:lnTo>
                  <a:lnTo>
                    <a:pt x="596" y="45"/>
                  </a:lnTo>
                  <a:lnTo>
                    <a:pt x="597" y="40"/>
                  </a:lnTo>
                  <a:lnTo>
                    <a:pt x="598" y="37"/>
                  </a:lnTo>
                  <a:lnTo>
                    <a:pt x="598" y="32"/>
                  </a:lnTo>
                  <a:lnTo>
                    <a:pt x="598" y="30"/>
                  </a:lnTo>
                  <a:lnTo>
                    <a:pt x="598" y="29"/>
                  </a:lnTo>
                  <a:lnTo>
                    <a:pt x="597" y="26"/>
                  </a:lnTo>
                  <a:lnTo>
                    <a:pt x="597" y="25"/>
                  </a:lnTo>
                  <a:lnTo>
                    <a:pt x="597" y="23"/>
                  </a:lnTo>
                  <a:lnTo>
                    <a:pt x="597" y="22"/>
                  </a:lnTo>
                  <a:lnTo>
                    <a:pt x="596" y="20"/>
                  </a:lnTo>
                  <a:lnTo>
                    <a:pt x="596" y="18"/>
                  </a:lnTo>
                  <a:lnTo>
                    <a:pt x="592" y="16"/>
                  </a:lnTo>
                  <a:lnTo>
                    <a:pt x="575" y="16"/>
                  </a:lnTo>
                  <a:lnTo>
                    <a:pt x="575" y="2"/>
                  </a:lnTo>
                  <a:lnTo>
                    <a:pt x="576" y="1"/>
                  </a:lnTo>
                  <a:lnTo>
                    <a:pt x="577" y="1"/>
                  </a:lnTo>
                  <a:lnTo>
                    <a:pt x="579" y="1"/>
                  </a:lnTo>
                  <a:lnTo>
                    <a:pt x="580" y="1"/>
                  </a:lnTo>
                  <a:lnTo>
                    <a:pt x="581" y="0"/>
                  </a:lnTo>
                  <a:lnTo>
                    <a:pt x="582" y="0"/>
                  </a:lnTo>
                  <a:lnTo>
                    <a:pt x="583" y="0"/>
                  </a:lnTo>
                  <a:lnTo>
                    <a:pt x="584" y="0"/>
                  </a:lnTo>
                  <a:lnTo>
                    <a:pt x="585" y="0"/>
                  </a:lnTo>
                  <a:lnTo>
                    <a:pt x="587" y="0"/>
                  </a:lnTo>
                  <a:lnTo>
                    <a:pt x="588" y="0"/>
                  </a:lnTo>
                  <a:lnTo>
                    <a:pt x="589" y="0"/>
                  </a:lnTo>
                  <a:lnTo>
                    <a:pt x="590" y="0"/>
                  </a:lnTo>
                  <a:lnTo>
                    <a:pt x="594" y="0"/>
                  </a:lnTo>
                  <a:lnTo>
                    <a:pt x="597" y="0"/>
                  </a:lnTo>
                  <a:lnTo>
                    <a:pt x="599" y="0"/>
                  </a:lnTo>
                  <a:lnTo>
                    <a:pt x="602" y="1"/>
                  </a:lnTo>
                  <a:lnTo>
                    <a:pt x="604" y="1"/>
                  </a:lnTo>
                  <a:lnTo>
                    <a:pt x="606" y="2"/>
                  </a:lnTo>
                  <a:lnTo>
                    <a:pt x="607" y="3"/>
                  </a:lnTo>
                  <a:lnTo>
                    <a:pt x="610" y="6"/>
                  </a:lnTo>
                  <a:lnTo>
                    <a:pt x="611" y="8"/>
                  </a:lnTo>
                  <a:lnTo>
                    <a:pt x="611" y="10"/>
                  </a:lnTo>
                  <a:lnTo>
                    <a:pt x="612" y="13"/>
                  </a:lnTo>
                  <a:lnTo>
                    <a:pt x="613" y="15"/>
                  </a:lnTo>
                  <a:lnTo>
                    <a:pt x="613" y="17"/>
                  </a:lnTo>
                  <a:lnTo>
                    <a:pt x="613" y="20"/>
                  </a:lnTo>
                  <a:lnTo>
                    <a:pt x="614" y="23"/>
                  </a:lnTo>
                  <a:lnTo>
                    <a:pt x="614" y="25"/>
                  </a:lnTo>
                  <a:lnTo>
                    <a:pt x="614" y="29"/>
                  </a:lnTo>
                  <a:lnTo>
                    <a:pt x="614" y="37"/>
                  </a:lnTo>
                  <a:lnTo>
                    <a:pt x="613" y="45"/>
                  </a:lnTo>
                  <a:lnTo>
                    <a:pt x="611" y="53"/>
                  </a:lnTo>
                  <a:lnTo>
                    <a:pt x="607" y="61"/>
                  </a:lnTo>
                  <a:lnTo>
                    <a:pt x="605" y="63"/>
                  </a:lnTo>
                  <a:lnTo>
                    <a:pt x="603" y="67"/>
                  </a:lnTo>
                  <a:lnTo>
                    <a:pt x="600" y="69"/>
                  </a:lnTo>
                  <a:lnTo>
                    <a:pt x="597" y="71"/>
                  </a:lnTo>
                  <a:lnTo>
                    <a:pt x="594" y="74"/>
                  </a:lnTo>
                  <a:lnTo>
                    <a:pt x="589" y="76"/>
                  </a:lnTo>
                  <a:lnTo>
                    <a:pt x="585" y="77"/>
                  </a:lnTo>
                  <a:lnTo>
                    <a:pt x="581" y="78"/>
                  </a:lnTo>
                  <a:lnTo>
                    <a:pt x="619" y="131"/>
                  </a:lnTo>
                  <a:close/>
                  <a:moveTo>
                    <a:pt x="112" y="364"/>
                  </a:moveTo>
                  <a:lnTo>
                    <a:pt x="96" y="364"/>
                  </a:lnTo>
                  <a:lnTo>
                    <a:pt x="96" y="255"/>
                  </a:lnTo>
                  <a:lnTo>
                    <a:pt x="96" y="253"/>
                  </a:lnTo>
                  <a:lnTo>
                    <a:pt x="96" y="252"/>
                  </a:lnTo>
                  <a:lnTo>
                    <a:pt x="95" y="252"/>
                  </a:lnTo>
                  <a:lnTo>
                    <a:pt x="95" y="251"/>
                  </a:lnTo>
                  <a:lnTo>
                    <a:pt x="93" y="250"/>
                  </a:lnTo>
                  <a:lnTo>
                    <a:pt x="92" y="250"/>
                  </a:lnTo>
                  <a:lnTo>
                    <a:pt x="91" y="249"/>
                  </a:lnTo>
                  <a:lnTo>
                    <a:pt x="37" y="249"/>
                  </a:lnTo>
                  <a:lnTo>
                    <a:pt x="37" y="347"/>
                  </a:lnTo>
                  <a:lnTo>
                    <a:pt x="37" y="349"/>
                  </a:lnTo>
                  <a:lnTo>
                    <a:pt x="37" y="351"/>
                  </a:lnTo>
                  <a:lnTo>
                    <a:pt x="36" y="353"/>
                  </a:lnTo>
                  <a:lnTo>
                    <a:pt x="36" y="354"/>
                  </a:lnTo>
                  <a:lnTo>
                    <a:pt x="36" y="355"/>
                  </a:lnTo>
                  <a:lnTo>
                    <a:pt x="35" y="356"/>
                  </a:lnTo>
                  <a:lnTo>
                    <a:pt x="35" y="358"/>
                  </a:lnTo>
                  <a:lnTo>
                    <a:pt x="34" y="359"/>
                  </a:lnTo>
                  <a:lnTo>
                    <a:pt x="31" y="361"/>
                  </a:lnTo>
                  <a:lnTo>
                    <a:pt x="30" y="362"/>
                  </a:lnTo>
                  <a:lnTo>
                    <a:pt x="28" y="363"/>
                  </a:lnTo>
                  <a:lnTo>
                    <a:pt x="25" y="363"/>
                  </a:lnTo>
                  <a:lnTo>
                    <a:pt x="23" y="364"/>
                  </a:lnTo>
                  <a:lnTo>
                    <a:pt x="20" y="364"/>
                  </a:lnTo>
                  <a:lnTo>
                    <a:pt x="16" y="365"/>
                  </a:lnTo>
                  <a:lnTo>
                    <a:pt x="13" y="365"/>
                  </a:lnTo>
                  <a:lnTo>
                    <a:pt x="12" y="365"/>
                  </a:lnTo>
                  <a:lnTo>
                    <a:pt x="10" y="365"/>
                  </a:lnTo>
                  <a:lnTo>
                    <a:pt x="8" y="365"/>
                  </a:lnTo>
                  <a:lnTo>
                    <a:pt x="7" y="365"/>
                  </a:lnTo>
                  <a:lnTo>
                    <a:pt x="5" y="365"/>
                  </a:lnTo>
                  <a:lnTo>
                    <a:pt x="2" y="365"/>
                  </a:lnTo>
                  <a:lnTo>
                    <a:pt x="1" y="365"/>
                  </a:lnTo>
                  <a:lnTo>
                    <a:pt x="0" y="365"/>
                  </a:lnTo>
                  <a:lnTo>
                    <a:pt x="0" y="349"/>
                  </a:lnTo>
                  <a:lnTo>
                    <a:pt x="21" y="349"/>
                  </a:lnTo>
                  <a:lnTo>
                    <a:pt x="21" y="249"/>
                  </a:lnTo>
                  <a:lnTo>
                    <a:pt x="1" y="249"/>
                  </a:lnTo>
                  <a:lnTo>
                    <a:pt x="1" y="235"/>
                  </a:lnTo>
                  <a:lnTo>
                    <a:pt x="1" y="234"/>
                  </a:lnTo>
                  <a:lnTo>
                    <a:pt x="2" y="233"/>
                  </a:lnTo>
                  <a:lnTo>
                    <a:pt x="4" y="233"/>
                  </a:lnTo>
                  <a:lnTo>
                    <a:pt x="85" y="233"/>
                  </a:lnTo>
                  <a:lnTo>
                    <a:pt x="90" y="233"/>
                  </a:lnTo>
                  <a:lnTo>
                    <a:pt x="95" y="233"/>
                  </a:lnTo>
                  <a:lnTo>
                    <a:pt x="99" y="233"/>
                  </a:lnTo>
                  <a:lnTo>
                    <a:pt x="103" y="233"/>
                  </a:lnTo>
                  <a:lnTo>
                    <a:pt x="106" y="234"/>
                  </a:lnTo>
                  <a:lnTo>
                    <a:pt x="108" y="236"/>
                  </a:lnTo>
                  <a:lnTo>
                    <a:pt x="111" y="238"/>
                  </a:lnTo>
                  <a:lnTo>
                    <a:pt x="112" y="242"/>
                  </a:lnTo>
                  <a:lnTo>
                    <a:pt x="112" y="245"/>
                  </a:lnTo>
                  <a:lnTo>
                    <a:pt x="112" y="364"/>
                  </a:lnTo>
                  <a:close/>
                </a:path>
              </a:pathLst>
            </a:custGeom>
            <a:solidFill>
              <a:schemeClr val="tx1"/>
            </a:solidFill>
            <a:ln w="9525">
              <a:noFill/>
              <a:round/>
              <a:headEnd/>
              <a:tailEnd/>
            </a:ln>
          </p:spPr>
          <p:txBody>
            <a:bodyPr/>
            <a:lstStyle/>
            <a:p>
              <a:endParaRPr lang="he-IL"/>
            </a:p>
          </p:txBody>
        </p:sp>
        <p:sp>
          <p:nvSpPr>
            <p:cNvPr id="236585" name="Freeform 41"/>
            <p:cNvSpPr>
              <a:spLocks noEditPoints="1"/>
            </p:cNvSpPr>
            <p:nvPr/>
          </p:nvSpPr>
          <p:spPr bwMode="auto">
            <a:xfrm>
              <a:off x="1949" y="2262"/>
              <a:ext cx="456" cy="396"/>
            </a:xfrm>
            <a:custGeom>
              <a:avLst/>
              <a:gdLst>
                <a:gd name="T0" fmla="*/ 27 w 467"/>
                <a:gd name="T1" fmla="*/ 21 h 398"/>
                <a:gd name="T2" fmla="*/ 0 w 467"/>
                <a:gd name="T3" fmla="*/ 9 h 398"/>
                <a:gd name="T4" fmla="*/ 37 w 467"/>
                <a:gd name="T5" fmla="*/ 4 h 398"/>
                <a:gd name="T6" fmla="*/ 44 w 467"/>
                <a:gd name="T7" fmla="*/ 129 h 398"/>
                <a:gd name="T8" fmla="*/ 142 w 467"/>
                <a:gd name="T9" fmla="*/ 124 h 398"/>
                <a:gd name="T10" fmla="*/ 102 w 467"/>
                <a:gd name="T11" fmla="*/ 131 h 398"/>
                <a:gd name="T12" fmla="*/ 80 w 467"/>
                <a:gd name="T13" fmla="*/ 131 h 398"/>
                <a:gd name="T14" fmla="*/ 69 w 467"/>
                <a:gd name="T15" fmla="*/ 116 h 398"/>
                <a:gd name="T16" fmla="*/ 69 w 467"/>
                <a:gd name="T17" fmla="*/ 19 h 398"/>
                <a:gd name="T18" fmla="*/ 99 w 467"/>
                <a:gd name="T19" fmla="*/ 4 h 398"/>
                <a:gd name="T20" fmla="*/ 104 w 467"/>
                <a:gd name="T21" fmla="*/ 116 h 398"/>
                <a:gd name="T22" fmla="*/ 142 w 467"/>
                <a:gd name="T23" fmla="*/ 103 h 398"/>
                <a:gd name="T24" fmla="*/ 147 w 467"/>
                <a:gd name="T25" fmla="*/ 77 h 398"/>
                <a:gd name="T26" fmla="*/ 158 w 467"/>
                <a:gd name="T27" fmla="*/ 4 h 398"/>
                <a:gd name="T28" fmla="*/ 163 w 467"/>
                <a:gd name="T29" fmla="*/ 15 h 398"/>
                <a:gd name="T30" fmla="*/ 229 w 467"/>
                <a:gd name="T31" fmla="*/ 128 h 398"/>
                <a:gd name="T32" fmla="*/ 192 w 467"/>
                <a:gd name="T33" fmla="*/ 124 h 398"/>
                <a:gd name="T34" fmla="*/ 215 w 467"/>
                <a:gd name="T35" fmla="*/ 116 h 398"/>
                <a:gd name="T36" fmla="*/ 218 w 467"/>
                <a:gd name="T37" fmla="*/ 22 h 398"/>
                <a:gd name="T38" fmla="*/ 205 w 467"/>
                <a:gd name="T39" fmla="*/ 20 h 398"/>
                <a:gd name="T40" fmla="*/ 197 w 467"/>
                <a:gd name="T41" fmla="*/ 16 h 398"/>
                <a:gd name="T42" fmla="*/ 223 w 467"/>
                <a:gd name="T43" fmla="*/ 4 h 398"/>
                <a:gd name="T44" fmla="*/ 234 w 467"/>
                <a:gd name="T45" fmla="*/ 16 h 398"/>
                <a:gd name="T46" fmla="*/ 291 w 467"/>
                <a:gd name="T47" fmla="*/ 21 h 398"/>
                <a:gd name="T48" fmla="*/ 262 w 467"/>
                <a:gd name="T49" fmla="*/ 11 h 398"/>
                <a:gd name="T50" fmla="*/ 297 w 467"/>
                <a:gd name="T51" fmla="*/ 4 h 398"/>
                <a:gd name="T52" fmla="*/ 305 w 467"/>
                <a:gd name="T53" fmla="*/ 15 h 398"/>
                <a:gd name="T54" fmla="*/ 420 w 467"/>
                <a:gd name="T55" fmla="*/ 129 h 398"/>
                <a:gd name="T56" fmla="*/ 383 w 467"/>
                <a:gd name="T57" fmla="*/ 123 h 398"/>
                <a:gd name="T58" fmla="*/ 410 w 467"/>
                <a:gd name="T59" fmla="*/ 30 h 398"/>
                <a:gd name="T60" fmla="*/ 402 w 467"/>
                <a:gd name="T61" fmla="*/ 18 h 398"/>
                <a:gd name="T62" fmla="*/ 378 w 467"/>
                <a:gd name="T63" fmla="*/ 22 h 398"/>
                <a:gd name="T64" fmla="*/ 362 w 467"/>
                <a:gd name="T65" fmla="*/ 131 h 398"/>
                <a:gd name="T66" fmla="*/ 348 w 467"/>
                <a:gd name="T67" fmla="*/ 131 h 398"/>
                <a:gd name="T68" fmla="*/ 340 w 467"/>
                <a:gd name="T69" fmla="*/ 20 h 398"/>
                <a:gd name="T70" fmla="*/ 331 w 467"/>
                <a:gd name="T71" fmla="*/ 18 h 398"/>
                <a:gd name="T72" fmla="*/ 329 w 467"/>
                <a:gd name="T73" fmla="*/ 6 h 398"/>
                <a:gd name="T74" fmla="*/ 334 w 467"/>
                <a:gd name="T75" fmla="*/ 4 h 398"/>
                <a:gd name="T76" fmla="*/ 347 w 467"/>
                <a:gd name="T77" fmla="*/ 3 h 398"/>
                <a:gd name="T78" fmla="*/ 359 w 467"/>
                <a:gd name="T79" fmla="*/ 7 h 398"/>
                <a:gd name="T80" fmla="*/ 362 w 467"/>
                <a:gd name="T81" fmla="*/ 23 h 398"/>
                <a:gd name="T82" fmla="*/ 386 w 467"/>
                <a:gd name="T83" fmla="*/ 1 h 398"/>
                <a:gd name="T84" fmla="*/ 417 w 467"/>
                <a:gd name="T85" fmla="*/ 9 h 398"/>
                <a:gd name="T86" fmla="*/ 425 w 467"/>
                <a:gd name="T87" fmla="*/ 24 h 398"/>
                <a:gd name="T88" fmla="*/ 281 w 467"/>
                <a:gd name="T89" fmla="*/ 306 h 398"/>
                <a:gd name="T90" fmla="*/ 258 w 467"/>
                <a:gd name="T91" fmla="*/ 339 h 398"/>
                <a:gd name="T92" fmla="*/ 260 w 467"/>
                <a:gd name="T93" fmla="*/ 346 h 398"/>
                <a:gd name="T94" fmla="*/ 273 w 467"/>
                <a:gd name="T95" fmla="*/ 347 h 398"/>
                <a:gd name="T96" fmla="*/ 275 w 467"/>
                <a:gd name="T97" fmla="*/ 356 h 398"/>
                <a:gd name="T98" fmla="*/ 271 w 467"/>
                <a:gd name="T99" fmla="*/ 361 h 398"/>
                <a:gd name="T100" fmla="*/ 260 w 467"/>
                <a:gd name="T101" fmla="*/ 361 h 398"/>
                <a:gd name="T102" fmla="*/ 247 w 467"/>
                <a:gd name="T103" fmla="*/ 357 h 398"/>
                <a:gd name="T104" fmla="*/ 245 w 467"/>
                <a:gd name="T105" fmla="*/ 341 h 398"/>
                <a:gd name="T106" fmla="*/ 246 w 467"/>
                <a:gd name="T107" fmla="*/ 329 h 398"/>
                <a:gd name="T108" fmla="*/ 269 w 467"/>
                <a:gd name="T109" fmla="*/ 297 h 398"/>
                <a:gd name="T110" fmla="*/ 209 w 467"/>
                <a:gd name="T111" fmla="*/ 249 h 398"/>
                <a:gd name="T112" fmla="*/ 207 w 467"/>
                <a:gd name="T113" fmla="*/ 244 h 398"/>
                <a:gd name="T114" fmla="*/ 207 w 467"/>
                <a:gd name="T115" fmla="*/ 234 h 398"/>
                <a:gd name="T116" fmla="*/ 287 w 467"/>
                <a:gd name="T117" fmla="*/ 238 h 398"/>
                <a:gd name="T118" fmla="*/ 223 w 467"/>
                <a:gd name="T119" fmla="*/ 390 h 398"/>
                <a:gd name="T120" fmla="*/ 215 w 467"/>
                <a:gd name="T121" fmla="*/ 390 h 398"/>
                <a:gd name="T122" fmla="*/ 218 w 467"/>
                <a:gd name="T123" fmla="*/ 272 h 398"/>
                <a:gd name="T124" fmla="*/ 227 w 467"/>
                <a:gd name="T125" fmla="*/ 274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7" h="398">
                  <a:moveTo>
                    <a:pt x="48" y="133"/>
                  </a:moveTo>
                  <a:lnTo>
                    <a:pt x="47" y="135"/>
                  </a:lnTo>
                  <a:lnTo>
                    <a:pt x="34" y="135"/>
                  </a:lnTo>
                  <a:lnTo>
                    <a:pt x="33" y="133"/>
                  </a:lnTo>
                  <a:lnTo>
                    <a:pt x="33" y="22"/>
                  </a:lnTo>
                  <a:lnTo>
                    <a:pt x="32" y="21"/>
                  </a:lnTo>
                  <a:lnTo>
                    <a:pt x="31" y="21"/>
                  </a:lnTo>
                  <a:lnTo>
                    <a:pt x="29" y="20"/>
                  </a:lnTo>
                  <a:lnTo>
                    <a:pt x="1" y="20"/>
                  </a:lnTo>
                  <a:lnTo>
                    <a:pt x="1" y="18"/>
                  </a:lnTo>
                  <a:lnTo>
                    <a:pt x="1" y="15"/>
                  </a:lnTo>
                  <a:lnTo>
                    <a:pt x="0" y="14"/>
                  </a:lnTo>
                  <a:lnTo>
                    <a:pt x="0" y="12"/>
                  </a:lnTo>
                  <a:lnTo>
                    <a:pt x="0" y="11"/>
                  </a:lnTo>
                  <a:lnTo>
                    <a:pt x="0" y="9"/>
                  </a:lnTo>
                  <a:lnTo>
                    <a:pt x="0" y="8"/>
                  </a:lnTo>
                  <a:lnTo>
                    <a:pt x="0" y="7"/>
                  </a:lnTo>
                  <a:lnTo>
                    <a:pt x="1" y="6"/>
                  </a:lnTo>
                  <a:lnTo>
                    <a:pt x="1" y="5"/>
                  </a:lnTo>
                  <a:lnTo>
                    <a:pt x="1" y="4"/>
                  </a:lnTo>
                  <a:lnTo>
                    <a:pt x="40" y="4"/>
                  </a:lnTo>
                  <a:lnTo>
                    <a:pt x="41" y="4"/>
                  </a:lnTo>
                  <a:lnTo>
                    <a:pt x="43" y="5"/>
                  </a:lnTo>
                  <a:lnTo>
                    <a:pt x="44" y="6"/>
                  </a:lnTo>
                  <a:lnTo>
                    <a:pt x="46" y="7"/>
                  </a:lnTo>
                  <a:lnTo>
                    <a:pt x="47" y="9"/>
                  </a:lnTo>
                  <a:lnTo>
                    <a:pt x="47" y="11"/>
                  </a:lnTo>
                  <a:lnTo>
                    <a:pt x="48" y="13"/>
                  </a:lnTo>
                  <a:lnTo>
                    <a:pt x="48" y="15"/>
                  </a:lnTo>
                  <a:lnTo>
                    <a:pt x="48" y="133"/>
                  </a:lnTo>
                  <a:close/>
                  <a:moveTo>
                    <a:pt x="179" y="92"/>
                  </a:moveTo>
                  <a:lnTo>
                    <a:pt x="179" y="98"/>
                  </a:lnTo>
                  <a:lnTo>
                    <a:pt x="178" y="104"/>
                  </a:lnTo>
                  <a:lnTo>
                    <a:pt x="176" y="111"/>
                  </a:lnTo>
                  <a:lnTo>
                    <a:pt x="172" y="117"/>
                  </a:lnTo>
                  <a:lnTo>
                    <a:pt x="168" y="121"/>
                  </a:lnTo>
                  <a:lnTo>
                    <a:pt x="163" y="125"/>
                  </a:lnTo>
                  <a:lnTo>
                    <a:pt x="157" y="128"/>
                  </a:lnTo>
                  <a:lnTo>
                    <a:pt x="152" y="130"/>
                  </a:lnTo>
                  <a:lnTo>
                    <a:pt x="147" y="132"/>
                  </a:lnTo>
                  <a:lnTo>
                    <a:pt x="141" y="133"/>
                  </a:lnTo>
                  <a:lnTo>
                    <a:pt x="137" y="134"/>
                  </a:lnTo>
                  <a:lnTo>
                    <a:pt x="131" y="134"/>
                  </a:lnTo>
                  <a:lnTo>
                    <a:pt x="125" y="135"/>
                  </a:lnTo>
                  <a:lnTo>
                    <a:pt x="119" y="135"/>
                  </a:lnTo>
                  <a:lnTo>
                    <a:pt x="112" y="135"/>
                  </a:lnTo>
                  <a:lnTo>
                    <a:pt x="106" y="135"/>
                  </a:lnTo>
                  <a:lnTo>
                    <a:pt x="102" y="135"/>
                  </a:lnTo>
                  <a:lnTo>
                    <a:pt x="100" y="135"/>
                  </a:lnTo>
                  <a:lnTo>
                    <a:pt x="96" y="135"/>
                  </a:lnTo>
                  <a:lnTo>
                    <a:pt x="94" y="135"/>
                  </a:lnTo>
                  <a:lnTo>
                    <a:pt x="93" y="135"/>
                  </a:lnTo>
                  <a:lnTo>
                    <a:pt x="91" y="135"/>
                  </a:lnTo>
                  <a:lnTo>
                    <a:pt x="88" y="135"/>
                  </a:lnTo>
                  <a:lnTo>
                    <a:pt x="86" y="135"/>
                  </a:lnTo>
                  <a:lnTo>
                    <a:pt x="84" y="135"/>
                  </a:lnTo>
                  <a:lnTo>
                    <a:pt x="81" y="135"/>
                  </a:lnTo>
                  <a:lnTo>
                    <a:pt x="79" y="135"/>
                  </a:lnTo>
                  <a:lnTo>
                    <a:pt x="77" y="135"/>
                  </a:lnTo>
                  <a:lnTo>
                    <a:pt x="76" y="134"/>
                  </a:lnTo>
                  <a:lnTo>
                    <a:pt x="76" y="122"/>
                  </a:lnTo>
                  <a:lnTo>
                    <a:pt x="77" y="120"/>
                  </a:lnTo>
                  <a:lnTo>
                    <a:pt x="100" y="120"/>
                  </a:lnTo>
                  <a:lnTo>
                    <a:pt x="100" y="22"/>
                  </a:lnTo>
                  <a:lnTo>
                    <a:pt x="97" y="20"/>
                  </a:lnTo>
                  <a:lnTo>
                    <a:pt x="77" y="20"/>
                  </a:lnTo>
                  <a:lnTo>
                    <a:pt x="77" y="19"/>
                  </a:lnTo>
                  <a:lnTo>
                    <a:pt x="76" y="19"/>
                  </a:lnTo>
                  <a:lnTo>
                    <a:pt x="76" y="5"/>
                  </a:lnTo>
                  <a:lnTo>
                    <a:pt x="77" y="4"/>
                  </a:lnTo>
                  <a:lnTo>
                    <a:pt x="107" y="4"/>
                  </a:lnTo>
                  <a:lnTo>
                    <a:pt x="108" y="4"/>
                  </a:lnTo>
                  <a:lnTo>
                    <a:pt x="110" y="5"/>
                  </a:lnTo>
                  <a:lnTo>
                    <a:pt x="111" y="6"/>
                  </a:lnTo>
                  <a:lnTo>
                    <a:pt x="112" y="7"/>
                  </a:lnTo>
                  <a:lnTo>
                    <a:pt x="114" y="9"/>
                  </a:lnTo>
                  <a:lnTo>
                    <a:pt x="115" y="11"/>
                  </a:lnTo>
                  <a:lnTo>
                    <a:pt x="115" y="13"/>
                  </a:lnTo>
                  <a:lnTo>
                    <a:pt x="116" y="15"/>
                  </a:lnTo>
                  <a:lnTo>
                    <a:pt x="116" y="120"/>
                  </a:lnTo>
                  <a:lnTo>
                    <a:pt x="124" y="120"/>
                  </a:lnTo>
                  <a:lnTo>
                    <a:pt x="131" y="120"/>
                  </a:lnTo>
                  <a:lnTo>
                    <a:pt x="137" y="119"/>
                  </a:lnTo>
                  <a:lnTo>
                    <a:pt x="141" y="118"/>
                  </a:lnTo>
                  <a:lnTo>
                    <a:pt x="147" y="115"/>
                  </a:lnTo>
                  <a:lnTo>
                    <a:pt x="152" y="113"/>
                  </a:lnTo>
                  <a:lnTo>
                    <a:pt x="155" y="111"/>
                  </a:lnTo>
                  <a:lnTo>
                    <a:pt x="157" y="107"/>
                  </a:lnTo>
                  <a:lnTo>
                    <a:pt x="160" y="103"/>
                  </a:lnTo>
                  <a:lnTo>
                    <a:pt x="161" y="99"/>
                  </a:lnTo>
                  <a:lnTo>
                    <a:pt x="162" y="96"/>
                  </a:lnTo>
                  <a:lnTo>
                    <a:pt x="162" y="92"/>
                  </a:lnTo>
                  <a:lnTo>
                    <a:pt x="162" y="89"/>
                  </a:lnTo>
                  <a:lnTo>
                    <a:pt x="163" y="85"/>
                  </a:lnTo>
                  <a:lnTo>
                    <a:pt x="163" y="82"/>
                  </a:lnTo>
                  <a:lnTo>
                    <a:pt x="163" y="77"/>
                  </a:lnTo>
                  <a:lnTo>
                    <a:pt x="163" y="68"/>
                  </a:lnTo>
                  <a:lnTo>
                    <a:pt x="163" y="22"/>
                  </a:lnTo>
                  <a:lnTo>
                    <a:pt x="162" y="20"/>
                  </a:lnTo>
                  <a:lnTo>
                    <a:pt x="144" y="20"/>
                  </a:lnTo>
                  <a:lnTo>
                    <a:pt x="142" y="18"/>
                  </a:lnTo>
                  <a:lnTo>
                    <a:pt x="142" y="5"/>
                  </a:lnTo>
                  <a:lnTo>
                    <a:pt x="144" y="4"/>
                  </a:lnTo>
                  <a:lnTo>
                    <a:pt x="174" y="4"/>
                  </a:lnTo>
                  <a:lnTo>
                    <a:pt x="175" y="4"/>
                  </a:lnTo>
                  <a:lnTo>
                    <a:pt x="176" y="5"/>
                  </a:lnTo>
                  <a:lnTo>
                    <a:pt x="177" y="6"/>
                  </a:lnTo>
                  <a:lnTo>
                    <a:pt x="178" y="7"/>
                  </a:lnTo>
                  <a:lnTo>
                    <a:pt x="179" y="9"/>
                  </a:lnTo>
                  <a:lnTo>
                    <a:pt x="179" y="11"/>
                  </a:lnTo>
                  <a:lnTo>
                    <a:pt x="179" y="13"/>
                  </a:lnTo>
                  <a:lnTo>
                    <a:pt x="179" y="15"/>
                  </a:lnTo>
                  <a:lnTo>
                    <a:pt x="179" y="92"/>
                  </a:lnTo>
                  <a:close/>
                  <a:moveTo>
                    <a:pt x="258" y="124"/>
                  </a:moveTo>
                  <a:lnTo>
                    <a:pt x="258" y="125"/>
                  </a:lnTo>
                  <a:lnTo>
                    <a:pt x="256" y="126"/>
                  </a:lnTo>
                  <a:lnTo>
                    <a:pt x="256" y="128"/>
                  </a:lnTo>
                  <a:lnTo>
                    <a:pt x="255" y="129"/>
                  </a:lnTo>
                  <a:lnTo>
                    <a:pt x="254" y="130"/>
                  </a:lnTo>
                  <a:lnTo>
                    <a:pt x="253" y="132"/>
                  </a:lnTo>
                  <a:lnTo>
                    <a:pt x="251" y="133"/>
                  </a:lnTo>
                  <a:lnTo>
                    <a:pt x="250" y="134"/>
                  </a:lnTo>
                  <a:lnTo>
                    <a:pt x="245" y="135"/>
                  </a:lnTo>
                  <a:lnTo>
                    <a:pt x="213" y="135"/>
                  </a:lnTo>
                  <a:lnTo>
                    <a:pt x="212" y="134"/>
                  </a:lnTo>
                  <a:lnTo>
                    <a:pt x="212" y="133"/>
                  </a:lnTo>
                  <a:lnTo>
                    <a:pt x="212" y="130"/>
                  </a:lnTo>
                  <a:lnTo>
                    <a:pt x="212" y="128"/>
                  </a:lnTo>
                  <a:lnTo>
                    <a:pt x="212" y="126"/>
                  </a:lnTo>
                  <a:lnTo>
                    <a:pt x="212" y="124"/>
                  </a:lnTo>
                  <a:lnTo>
                    <a:pt x="212" y="122"/>
                  </a:lnTo>
                  <a:lnTo>
                    <a:pt x="213" y="120"/>
                  </a:lnTo>
                  <a:lnTo>
                    <a:pt x="230" y="120"/>
                  </a:lnTo>
                  <a:lnTo>
                    <a:pt x="232" y="120"/>
                  </a:lnTo>
                  <a:lnTo>
                    <a:pt x="233" y="120"/>
                  </a:lnTo>
                  <a:lnTo>
                    <a:pt x="236" y="120"/>
                  </a:lnTo>
                  <a:lnTo>
                    <a:pt x="237" y="120"/>
                  </a:lnTo>
                  <a:lnTo>
                    <a:pt x="238" y="119"/>
                  </a:lnTo>
                  <a:lnTo>
                    <a:pt x="239" y="118"/>
                  </a:lnTo>
                  <a:lnTo>
                    <a:pt x="240" y="118"/>
                  </a:lnTo>
                  <a:lnTo>
                    <a:pt x="242" y="117"/>
                  </a:lnTo>
                  <a:lnTo>
                    <a:pt x="242" y="23"/>
                  </a:lnTo>
                  <a:lnTo>
                    <a:pt x="240" y="22"/>
                  </a:lnTo>
                  <a:lnTo>
                    <a:pt x="239" y="22"/>
                  </a:lnTo>
                  <a:lnTo>
                    <a:pt x="237" y="21"/>
                  </a:lnTo>
                  <a:lnTo>
                    <a:pt x="236" y="21"/>
                  </a:lnTo>
                  <a:lnTo>
                    <a:pt x="233" y="21"/>
                  </a:lnTo>
                  <a:lnTo>
                    <a:pt x="232" y="20"/>
                  </a:lnTo>
                  <a:lnTo>
                    <a:pt x="230" y="20"/>
                  </a:lnTo>
                  <a:lnTo>
                    <a:pt x="229" y="20"/>
                  </a:lnTo>
                  <a:lnTo>
                    <a:pt x="228" y="20"/>
                  </a:lnTo>
                  <a:lnTo>
                    <a:pt x="225" y="20"/>
                  </a:lnTo>
                  <a:lnTo>
                    <a:pt x="224" y="20"/>
                  </a:lnTo>
                  <a:lnTo>
                    <a:pt x="223" y="20"/>
                  </a:lnTo>
                  <a:lnTo>
                    <a:pt x="222" y="20"/>
                  </a:lnTo>
                  <a:lnTo>
                    <a:pt x="221" y="20"/>
                  </a:lnTo>
                  <a:lnTo>
                    <a:pt x="218" y="20"/>
                  </a:lnTo>
                  <a:lnTo>
                    <a:pt x="217" y="20"/>
                  </a:lnTo>
                  <a:lnTo>
                    <a:pt x="217" y="18"/>
                  </a:lnTo>
                  <a:lnTo>
                    <a:pt x="217" y="16"/>
                  </a:lnTo>
                  <a:lnTo>
                    <a:pt x="216" y="14"/>
                  </a:lnTo>
                  <a:lnTo>
                    <a:pt x="216" y="11"/>
                  </a:lnTo>
                  <a:lnTo>
                    <a:pt x="216" y="8"/>
                  </a:lnTo>
                  <a:lnTo>
                    <a:pt x="217" y="6"/>
                  </a:lnTo>
                  <a:lnTo>
                    <a:pt x="217" y="5"/>
                  </a:lnTo>
                  <a:lnTo>
                    <a:pt x="217" y="4"/>
                  </a:lnTo>
                  <a:lnTo>
                    <a:pt x="245" y="4"/>
                  </a:lnTo>
                  <a:lnTo>
                    <a:pt x="246" y="4"/>
                  </a:lnTo>
                  <a:lnTo>
                    <a:pt x="247" y="4"/>
                  </a:lnTo>
                  <a:lnTo>
                    <a:pt x="250" y="5"/>
                  </a:lnTo>
                  <a:lnTo>
                    <a:pt x="251" y="5"/>
                  </a:lnTo>
                  <a:lnTo>
                    <a:pt x="252" y="6"/>
                  </a:lnTo>
                  <a:lnTo>
                    <a:pt x="253" y="7"/>
                  </a:lnTo>
                  <a:lnTo>
                    <a:pt x="254" y="9"/>
                  </a:lnTo>
                  <a:lnTo>
                    <a:pt x="255" y="11"/>
                  </a:lnTo>
                  <a:lnTo>
                    <a:pt x="258" y="16"/>
                  </a:lnTo>
                  <a:lnTo>
                    <a:pt x="258" y="124"/>
                  </a:lnTo>
                  <a:close/>
                  <a:moveTo>
                    <a:pt x="336" y="133"/>
                  </a:moveTo>
                  <a:lnTo>
                    <a:pt x="335" y="135"/>
                  </a:lnTo>
                  <a:lnTo>
                    <a:pt x="322" y="135"/>
                  </a:lnTo>
                  <a:lnTo>
                    <a:pt x="321" y="133"/>
                  </a:lnTo>
                  <a:lnTo>
                    <a:pt x="321" y="22"/>
                  </a:lnTo>
                  <a:lnTo>
                    <a:pt x="320" y="21"/>
                  </a:lnTo>
                  <a:lnTo>
                    <a:pt x="319" y="21"/>
                  </a:lnTo>
                  <a:lnTo>
                    <a:pt x="318" y="20"/>
                  </a:lnTo>
                  <a:lnTo>
                    <a:pt x="289" y="20"/>
                  </a:lnTo>
                  <a:lnTo>
                    <a:pt x="288" y="18"/>
                  </a:lnTo>
                  <a:lnTo>
                    <a:pt x="288" y="15"/>
                  </a:lnTo>
                  <a:lnTo>
                    <a:pt x="288" y="14"/>
                  </a:lnTo>
                  <a:lnTo>
                    <a:pt x="288" y="12"/>
                  </a:lnTo>
                  <a:lnTo>
                    <a:pt x="288" y="11"/>
                  </a:lnTo>
                  <a:lnTo>
                    <a:pt x="288" y="9"/>
                  </a:lnTo>
                  <a:lnTo>
                    <a:pt x="288" y="8"/>
                  </a:lnTo>
                  <a:lnTo>
                    <a:pt x="288" y="7"/>
                  </a:lnTo>
                  <a:lnTo>
                    <a:pt x="288" y="6"/>
                  </a:lnTo>
                  <a:lnTo>
                    <a:pt x="288" y="5"/>
                  </a:lnTo>
                  <a:lnTo>
                    <a:pt x="289" y="4"/>
                  </a:lnTo>
                  <a:lnTo>
                    <a:pt x="327" y="4"/>
                  </a:lnTo>
                  <a:lnTo>
                    <a:pt x="329" y="4"/>
                  </a:lnTo>
                  <a:lnTo>
                    <a:pt x="331" y="5"/>
                  </a:lnTo>
                  <a:lnTo>
                    <a:pt x="333" y="6"/>
                  </a:lnTo>
                  <a:lnTo>
                    <a:pt x="334" y="7"/>
                  </a:lnTo>
                  <a:lnTo>
                    <a:pt x="335" y="9"/>
                  </a:lnTo>
                  <a:lnTo>
                    <a:pt x="335" y="11"/>
                  </a:lnTo>
                  <a:lnTo>
                    <a:pt x="336" y="13"/>
                  </a:lnTo>
                  <a:lnTo>
                    <a:pt x="336" y="15"/>
                  </a:lnTo>
                  <a:lnTo>
                    <a:pt x="336" y="133"/>
                  </a:lnTo>
                  <a:close/>
                  <a:moveTo>
                    <a:pt x="467" y="125"/>
                  </a:moveTo>
                  <a:lnTo>
                    <a:pt x="466" y="126"/>
                  </a:lnTo>
                  <a:lnTo>
                    <a:pt x="466" y="127"/>
                  </a:lnTo>
                  <a:lnTo>
                    <a:pt x="465" y="129"/>
                  </a:lnTo>
                  <a:lnTo>
                    <a:pt x="464" y="130"/>
                  </a:lnTo>
                  <a:lnTo>
                    <a:pt x="463" y="132"/>
                  </a:lnTo>
                  <a:lnTo>
                    <a:pt x="462" y="133"/>
                  </a:lnTo>
                  <a:lnTo>
                    <a:pt x="459" y="134"/>
                  </a:lnTo>
                  <a:lnTo>
                    <a:pt x="458" y="135"/>
                  </a:lnTo>
                  <a:lnTo>
                    <a:pt x="422" y="135"/>
                  </a:lnTo>
                  <a:lnTo>
                    <a:pt x="421" y="134"/>
                  </a:lnTo>
                  <a:lnTo>
                    <a:pt x="421" y="133"/>
                  </a:lnTo>
                  <a:lnTo>
                    <a:pt x="421" y="132"/>
                  </a:lnTo>
                  <a:lnTo>
                    <a:pt x="421" y="129"/>
                  </a:lnTo>
                  <a:lnTo>
                    <a:pt x="421" y="127"/>
                  </a:lnTo>
                  <a:lnTo>
                    <a:pt x="421" y="126"/>
                  </a:lnTo>
                  <a:lnTo>
                    <a:pt x="421" y="124"/>
                  </a:lnTo>
                  <a:lnTo>
                    <a:pt x="421" y="122"/>
                  </a:lnTo>
                  <a:lnTo>
                    <a:pt x="424" y="120"/>
                  </a:lnTo>
                  <a:lnTo>
                    <a:pt x="449" y="120"/>
                  </a:lnTo>
                  <a:lnTo>
                    <a:pt x="451" y="117"/>
                  </a:lnTo>
                  <a:lnTo>
                    <a:pt x="451" y="32"/>
                  </a:lnTo>
                  <a:lnTo>
                    <a:pt x="451" y="30"/>
                  </a:lnTo>
                  <a:lnTo>
                    <a:pt x="450" y="29"/>
                  </a:lnTo>
                  <a:lnTo>
                    <a:pt x="450" y="27"/>
                  </a:lnTo>
                  <a:lnTo>
                    <a:pt x="449" y="26"/>
                  </a:lnTo>
                  <a:lnTo>
                    <a:pt x="448" y="24"/>
                  </a:lnTo>
                  <a:lnTo>
                    <a:pt x="447" y="23"/>
                  </a:lnTo>
                  <a:lnTo>
                    <a:pt x="445" y="21"/>
                  </a:lnTo>
                  <a:lnTo>
                    <a:pt x="444" y="20"/>
                  </a:lnTo>
                  <a:lnTo>
                    <a:pt x="442" y="18"/>
                  </a:lnTo>
                  <a:lnTo>
                    <a:pt x="439" y="16"/>
                  </a:lnTo>
                  <a:lnTo>
                    <a:pt x="435" y="16"/>
                  </a:lnTo>
                  <a:lnTo>
                    <a:pt x="432" y="16"/>
                  </a:lnTo>
                  <a:lnTo>
                    <a:pt x="428" y="16"/>
                  </a:lnTo>
                  <a:lnTo>
                    <a:pt x="425" y="16"/>
                  </a:lnTo>
                  <a:lnTo>
                    <a:pt x="422" y="18"/>
                  </a:lnTo>
                  <a:lnTo>
                    <a:pt x="420" y="20"/>
                  </a:lnTo>
                  <a:lnTo>
                    <a:pt x="416" y="22"/>
                  </a:lnTo>
                  <a:lnTo>
                    <a:pt x="411" y="26"/>
                  </a:lnTo>
                  <a:lnTo>
                    <a:pt x="407" y="29"/>
                  </a:lnTo>
                  <a:lnTo>
                    <a:pt x="404" y="34"/>
                  </a:lnTo>
                  <a:lnTo>
                    <a:pt x="402" y="39"/>
                  </a:lnTo>
                  <a:lnTo>
                    <a:pt x="399" y="45"/>
                  </a:lnTo>
                  <a:lnTo>
                    <a:pt x="398" y="51"/>
                  </a:lnTo>
                  <a:lnTo>
                    <a:pt x="398" y="58"/>
                  </a:lnTo>
                  <a:lnTo>
                    <a:pt x="398" y="135"/>
                  </a:lnTo>
                  <a:lnTo>
                    <a:pt x="397" y="136"/>
                  </a:lnTo>
                  <a:lnTo>
                    <a:pt x="396" y="136"/>
                  </a:lnTo>
                  <a:lnTo>
                    <a:pt x="394" y="136"/>
                  </a:lnTo>
                  <a:lnTo>
                    <a:pt x="391" y="136"/>
                  </a:lnTo>
                  <a:lnTo>
                    <a:pt x="388" y="136"/>
                  </a:lnTo>
                  <a:lnTo>
                    <a:pt x="386" y="136"/>
                  </a:lnTo>
                  <a:lnTo>
                    <a:pt x="384" y="136"/>
                  </a:lnTo>
                  <a:lnTo>
                    <a:pt x="383" y="135"/>
                  </a:lnTo>
                  <a:lnTo>
                    <a:pt x="383" y="22"/>
                  </a:lnTo>
                  <a:lnTo>
                    <a:pt x="382" y="21"/>
                  </a:lnTo>
                  <a:lnTo>
                    <a:pt x="381" y="21"/>
                  </a:lnTo>
                  <a:lnTo>
                    <a:pt x="379" y="21"/>
                  </a:lnTo>
                  <a:lnTo>
                    <a:pt x="377" y="21"/>
                  </a:lnTo>
                  <a:lnTo>
                    <a:pt x="376" y="20"/>
                  </a:lnTo>
                  <a:lnTo>
                    <a:pt x="375" y="20"/>
                  </a:lnTo>
                  <a:lnTo>
                    <a:pt x="374" y="20"/>
                  </a:lnTo>
                  <a:lnTo>
                    <a:pt x="373" y="20"/>
                  </a:lnTo>
                  <a:lnTo>
                    <a:pt x="371" y="20"/>
                  </a:lnTo>
                  <a:lnTo>
                    <a:pt x="368" y="20"/>
                  </a:lnTo>
                  <a:lnTo>
                    <a:pt x="366" y="20"/>
                  </a:lnTo>
                  <a:lnTo>
                    <a:pt x="365" y="20"/>
                  </a:lnTo>
                  <a:lnTo>
                    <a:pt x="365" y="19"/>
                  </a:lnTo>
                  <a:lnTo>
                    <a:pt x="365" y="18"/>
                  </a:lnTo>
                  <a:lnTo>
                    <a:pt x="364" y="18"/>
                  </a:lnTo>
                  <a:lnTo>
                    <a:pt x="364" y="16"/>
                  </a:lnTo>
                  <a:lnTo>
                    <a:pt x="362" y="15"/>
                  </a:lnTo>
                  <a:lnTo>
                    <a:pt x="362" y="13"/>
                  </a:lnTo>
                  <a:lnTo>
                    <a:pt x="362" y="12"/>
                  </a:lnTo>
                  <a:lnTo>
                    <a:pt x="362" y="9"/>
                  </a:lnTo>
                  <a:lnTo>
                    <a:pt x="362" y="8"/>
                  </a:lnTo>
                  <a:lnTo>
                    <a:pt x="362" y="7"/>
                  </a:lnTo>
                  <a:lnTo>
                    <a:pt x="362" y="6"/>
                  </a:lnTo>
                  <a:lnTo>
                    <a:pt x="362" y="5"/>
                  </a:lnTo>
                  <a:lnTo>
                    <a:pt x="364" y="4"/>
                  </a:lnTo>
                  <a:lnTo>
                    <a:pt x="365" y="4"/>
                  </a:lnTo>
                  <a:lnTo>
                    <a:pt x="366" y="4"/>
                  </a:lnTo>
                  <a:lnTo>
                    <a:pt x="367" y="4"/>
                  </a:lnTo>
                  <a:lnTo>
                    <a:pt x="368" y="4"/>
                  </a:lnTo>
                  <a:lnTo>
                    <a:pt x="369" y="4"/>
                  </a:lnTo>
                  <a:lnTo>
                    <a:pt x="371" y="4"/>
                  </a:lnTo>
                  <a:lnTo>
                    <a:pt x="373" y="4"/>
                  </a:lnTo>
                  <a:lnTo>
                    <a:pt x="376" y="3"/>
                  </a:lnTo>
                  <a:lnTo>
                    <a:pt x="379" y="3"/>
                  </a:lnTo>
                  <a:lnTo>
                    <a:pt x="381" y="3"/>
                  </a:lnTo>
                  <a:lnTo>
                    <a:pt x="382" y="3"/>
                  </a:lnTo>
                  <a:lnTo>
                    <a:pt x="383" y="3"/>
                  </a:lnTo>
                  <a:lnTo>
                    <a:pt x="386" y="3"/>
                  </a:lnTo>
                  <a:lnTo>
                    <a:pt x="388" y="3"/>
                  </a:lnTo>
                  <a:lnTo>
                    <a:pt x="389" y="3"/>
                  </a:lnTo>
                  <a:lnTo>
                    <a:pt x="391" y="4"/>
                  </a:lnTo>
                  <a:lnTo>
                    <a:pt x="392" y="5"/>
                  </a:lnTo>
                  <a:lnTo>
                    <a:pt x="394" y="6"/>
                  </a:lnTo>
                  <a:lnTo>
                    <a:pt x="395" y="7"/>
                  </a:lnTo>
                  <a:lnTo>
                    <a:pt x="396" y="8"/>
                  </a:lnTo>
                  <a:lnTo>
                    <a:pt x="397" y="11"/>
                  </a:lnTo>
                  <a:lnTo>
                    <a:pt x="397" y="12"/>
                  </a:lnTo>
                  <a:lnTo>
                    <a:pt x="398" y="14"/>
                  </a:lnTo>
                  <a:lnTo>
                    <a:pt x="398" y="16"/>
                  </a:lnTo>
                  <a:lnTo>
                    <a:pt x="398" y="20"/>
                  </a:lnTo>
                  <a:lnTo>
                    <a:pt x="398" y="22"/>
                  </a:lnTo>
                  <a:lnTo>
                    <a:pt x="398" y="23"/>
                  </a:lnTo>
                  <a:lnTo>
                    <a:pt x="398" y="24"/>
                  </a:lnTo>
                  <a:lnTo>
                    <a:pt x="401" y="20"/>
                  </a:lnTo>
                  <a:lnTo>
                    <a:pt x="404" y="15"/>
                  </a:lnTo>
                  <a:lnTo>
                    <a:pt x="407" y="12"/>
                  </a:lnTo>
                  <a:lnTo>
                    <a:pt x="412" y="8"/>
                  </a:lnTo>
                  <a:lnTo>
                    <a:pt x="417" y="6"/>
                  </a:lnTo>
                  <a:lnTo>
                    <a:pt x="420" y="4"/>
                  </a:lnTo>
                  <a:lnTo>
                    <a:pt x="425" y="1"/>
                  </a:lnTo>
                  <a:lnTo>
                    <a:pt x="429" y="0"/>
                  </a:lnTo>
                  <a:lnTo>
                    <a:pt x="435" y="0"/>
                  </a:lnTo>
                  <a:lnTo>
                    <a:pt x="440" y="1"/>
                  </a:lnTo>
                  <a:lnTo>
                    <a:pt x="444" y="3"/>
                  </a:lnTo>
                  <a:lnTo>
                    <a:pt x="448" y="4"/>
                  </a:lnTo>
                  <a:lnTo>
                    <a:pt x="452" y="5"/>
                  </a:lnTo>
                  <a:lnTo>
                    <a:pt x="456" y="7"/>
                  </a:lnTo>
                  <a:lnTo>
                    <a:pt x="459" y="9"/>
                  </a:lnTo>
                  <a:lnTo>
                    <a:pt x="462" y="13"/>
                  </a:lnTo>
                  <a:lnTo>
                    <a:pt x="463" y="14"/>
                  </a:lnTo>
                  <a:lnTo>
                    <a:pt x="464" y="16"/>
                  </a:lnTo>
                  <a:lnTo>
                    <a:pt x="464" y="18"/>
                  </a:lnTo>
                  <a:lnTo>
                    <a:pt x="465" y="20"/>
                  </a:lnTo>
                  <a:lnTo>
                    <a:pt x="466" y="21"/>
                  </a:lnTo>
                  <a:lnTo>
                    <a:pt x="466" y="23"/>
                  </a:lnTo>
                  <a:lnTo>
                    <a:pt x="467" y="24"/>
                  </a:lnTo>
                  <a:lnTo>
                    <a:pt x="467" y="27"/>
                  </a:lnTo>
                  <a:lnTo>
                    <a:pt x="467" y="125"/>
                  </a:lnTo>
                  <a:close/>
                  <a:moveTo>
                    <a:pt x="320" y="299"/>
                  </a:moveTo>
                  <a:lnTo>
                    <a:pt x="318" y="302"/>
                  </a:lnTo>
                  <a:lnTo>
                    <a:pt x="316" y="304"/>
                  </a:lnTo>
                  <a:lnTo>
                    <a:pt x="314" y="308"/>
                  </a:lnTo>
                  <a:lnTo>
                    <a:pt x="312" y="311"/>
                  </a:lnTo>
                  <a:lnTo>
                    <a:pt x="309" y="314"/>
                  </a:lnTo>
                  <a:lnTo>
                    <a:pt x="307" y="317"/>
                  </a:lnTo>
                  <a:lnTo>
                    <a:pt x="304" y="321"/>
                  </a:lnTo>
                  <a:lnTo>
                    <a:pt x="301" y="324"/>
                  </a:lnTo>
                  <a:lnTo>
                    <a:pt x="285" y="344"/>
                  </a:lnTo>
                  <a:lnTo>
                    <a:pt x="284" y="345"/>
                  </a:lnTo>
                  <a:lnTo>
                    <a:pt x="284" y="346"/>
                  </a:lnTo>
                  <a:lnTo>
                    <a:pt x="284" y="347"/>
                  </a:lnTo>
                  <a:lnTo>
                    <a:pt x="284" y="348"/>
                  </a:lnTo>
                  <a:lnTo>
                    <a:pt x="284" y="349"/>
                  </a:lnTo>
                  <a:lnTo>
                    <a:pt x="284" y="350"/>
                  </a:lnTo>
                  <a:lnTo>
                    <a:pt x="284" y="352"/>
                  </a:lnTo>
                  <a:lnTo>
                    <a:pt x="284" y="353"/>
                  </a:lnTo>
                  <a:lnTo>
                    <a:pt x="285" y="353"/>
                  </a:lnTo>
                  <a:lnTo>
                    <a:pt x="286" y="354"/>
                  </a:lnTo>
                  <a:lnTo>
                    <a:pt x="288" y="354"/>
                  </a:lnTo>
                  <a:lnTo>
                    <a:pt x="289" y="354"/>
                  </a:lnTo>
                  <a:lnTo>
                    <a:pt x="291" y="355"/>
                  </a:lnTo>
                  <a:lnTo>
                    <a:pt x="292" y="355"/>
                  </a:lnTo>
                  <a:lnTo>
                    <a:pt x="297" y="355"/>
                  </a:lnTo>
                  <a:lnTo>
                    <a:pt x="298" y="355"/>
                  </a:lnTo>
                  <a:lnTo>
                    <a:pt x="300" y="355"/>
                  </a:lnTo>
                  <a:lnTo>
                    <a:pt x="301" y="355"/>
                  </a:lnTo>
                  <a:lnTo>
                    <a:pt x="303" y="356"/>
                  </a:lnTo>
                  <a:lnTo>
                    <a:pt x="303" y="357"/>
                  </a:lnTo>
                  <a:lnTo>
                    <a:pt x="303" y="360"/>
                  </a:lnTo>
                  <a:lnTo>
                    <a:pt x="303" y="361"/>
                  </a:lnTo>
                  <a:lnTo>
                    <a:pt x="303" y="362"/>
                  </a:lnTo>
                  <a:lnTo>
                    <a:pt x="303" y="363"/>
                  </a:lnTo>
                  <a:lnTo>
                    <a:pt x="303" y="364"/>
                  </a:lnTo>
                  <a:lnTo>
                    <a:pt x="303" y="365"/>
                  </a:lnTo>
                  <a:lnTo>
                    <a:pt x="303" y="367"/>
                  </a:lnTo>
                  <a:lnTo>
                    <a:pt x="303" y="368"/>
                  </a:lnTo>
                  <a:lnTo>
                    <a:pt x="301" y="369"/>
                  </a:lnTo>
                  <a:lnTo>
                    <a:pt x="300" y="369"/>
                  </a:lnTo>
                  <a:lnTo>
                    <a:pt x="299" y="369"/>
                  </a:lnTo>
                  <a:lnTo>
                    <a:pt x="297" y="369"/>
                  </a:lnTo>
                  <a:lnTo>
                    <a:pt x="296" y="369"/>
                  </a:lnTo>
                  <a:lnTo>
                    <a:pt x="295" y="369"/>
                  </a:lnTo>
                  <a:lnTo>
                    <a:pt x="293" y="369"/>
                  </a:lnTo>
                  <a:lnTo>
                    <a:pt x="291" y="369"/>
                  </a:lnTo>
                  <a:lnTo>
                    <a:pt x="290" y="369"/>
                  </a:lnTo>
                  <a:lnTo>
                    <a:pt x="289" y="369"/>
                  </a:lnTo>
                  <a:lnTo>
                    <a:pt x="286" y="369"/>
                  </a:lnTo>
                  <a:lnTo>
                    <a:pt x="285" y="369"/>
                  </a:lnTo>
                  <a:lnTo>
                    <a:pt x="284" y="369"/>
                  </a:lnTo>
                  <a:lnTo>
                    <a:pt x="282" y="369"/>
                  </a:lnTo>
                  <a:lnTo>
                    <a:pt x="278" y="369"/>
                  </a:lnTo>
                  <a:lnTo>
                    <a:pt x="276" y="369"/>
                  </a:lnTo>
                  <a:lnTo>
                    <a:pt x="275" y="368"/>
                  </a:lnTo>
                  <a:lnTo>
                    <a:pt x="274" y="367"/>
                  </a:lnTo>
                  <a:lnTo>
                    <a:pt x="271" y="365"/>
                  </a:lnTo>
                  <a:lnTo>
                    <a:pt x="270" y="364"/>
                  </a:lnTo>
                  <a:lnTo>
                    <a:pt x="269" y="363"/>
                  </a:lnTo>
                  <a:lnTo>
                    <a:pt x="269" y="361"/>
                  </a:lnTo>
                  <a:lnTo>
                    <a:pt x="269" y="360"/>
                  </a:lnTo>
                  <a:lnTo>
                    <a:pt x="269" y="357"/>
                  </a:lnTo>
                  <a:lnTo>
                    <a:pt x="269" y="355"/>
                  </a:lnTo>
                  <a:lnTo>
                    <a:pt x="269" y="352"/>
                  </a:lnTo>
                  <a:lnTo>
                    <a:pt x="269" y="349"/>
                  </a:lnTo>
                  <a:lnTo>
                    <a:pt x="268" y="348"/>
                  </a:lnTo>
                  <a:lnTo>
                    <a:pt x="268" y="346"/>
                  </a:lnTo>
                  <a:lnTo>
                    <a:pt x="269" y="344"/>
                  </a:lnTo>
                  <a:lnTo>
                    <a:pt x="269" y="342"/>
                  </a:lnTo>
                  <a:lnTo>
                    <a:pt x="269" y="340"/>
                  </a:lnTo>
                  <a:lnTo>
                    <a:pt x="269" y="339"/>
                  </a:lnTo>
                  <a:lnTo>
                    <a:pt x="270" y="337"/>
                  </a:lnTo>
                  <a:lnTo>
                    <a:pt x="271" y="335"/>
                  </a:lnTo>
                  <a:lnTo>
                    <a:pt x="273" y="333"/>
                  </a:lnTo>
                  <a:lnTo>
                    <a:pt x="275" y="331"/>
                  </a:lnTo>
                  <a:lnTo>
                    <a:pt x="278" y="327"/>
                  </a:lnTo>
                  <a:lnTo>
                    <a:pt x="282" y="323"/>
                  </a:lnTo>
                  <a:lnTo>
                    <a:pt x="286" y="317"/>
                  </a:lnTo>
                  <a:lnTo>
                    <a:pt x="292" y="310"/>
                  </a:lnTo>
                  <a:lnTo>
                    <a:pt x="297" y="304"/>
                  </a:lnTo>
                  <a:lnTo>
                    <a:pt x="300" y="300"/>
                  </a:lnTo>
                  <a:lnTo>
                    <a:pt x="304" y="294"/>
                  </a:lnTo>
                  <a:lnTo>
                    <a:pt x="304" y="256"/>
                  </a:lnTo>
                  <a:lnTo>
                    <a:pt x="301" y="253"/>
                  </a:lnTo>
                  <a:lnTo>
                    <a:pt x="230" y="253"/>
                  </a:lnTo>
                  <a:lnTo>
                    <a:pt x="229" y="253"/>
                  </a:lnTo>
                  <a:lnTo>
                    <a:pt x="228" y="251"/>
                  </a:lnTo>
                  <a:lnTo>
                    <a:pt x="228" y="250"/>
                  </a:lnTo>
                  <a:lnTo>
                    <a:pt x="227" y="250"/>
                  </a:lnTo>
                  <a:lnTo>
                    <a:pt x="227" y="249"/>
                  </a:lnTo>
                  <a:lnTo>
                    <a:pt x="227" y="248"/>
                  </a:lnTo>
                  <a:lnTo>
                    <a:pt x="227" y="247"/>
                  </a:lnTo>
                  <a:lnTo>
                    <a:pt x="227" y="246"/>
                  </a:lnTo>
                  <a:lnTo>
                    <a:pt x="227" y="244"/>
                  </a:lnTo>
                  <a:lnTo>
                    <a:pt x="227" y="243"/>
                  </a:lnTo>
                  <a:lnTo>
                    <a:pt x="227" y="241"/>
                  </a:lnTo>
                  <a:lnTo>
                    <a:pt x="227" y="239"/>
                  </a:lnTo>
                  <a:lnTo>
                    <a:pt x="227" y="238"/>
                  </a:lnTo>
                  <a:lnTo>
                    <a:pt x="228" y="236"/>
                  </a:lnTo>
                  <a:lnTo>
                    <a:pt x="299" y="236"/>
                  </a:lnTo>
                  <a:lnTo>
                    <a:pt x="303" y="238"/>
                  </a:lnTo>
                  <a:lnTo>
                    <a:pt x="306" y="238"/>
                  </a:lnTo>
                  <a:lnTo>
                    <a:pt x="308" y="239"/>
                  </a:lnTo>
                  <a:lnTo>
                    <a:pt x="311" y="240"/>
                  </a:lnTo>
                  <a:lnTo>
                    <a:pt x="313" y="241"/>
                  </a:lnTo>
                  <a:lnTo>
                    <a:pt x="315" y="242"/>
                  </a:lnTo>
                  <a:lnTo>
                    <a:pt x="316" y="244"/>
                  </a:lnTo>
                  <a:lnTo>
                    <a:pt x="319" y="246"/>
                  </a:lnTo>
                  <a:lnTo>
                    <a:pt x="320" y="251"/>
                  </a:lnTo>
                  <a:lnTo>
                    <a:pt x="320" y="299"/>
                  </a:lnTo>
                  <a:close/>
                  <a:moveTo>
                    <a:pt x="250" y="395"/>
                  </a:moveTo>
                  <a:lnTo>
                    <a:pt x="250" y="397"/>
                  </a:lnTo>
                  <a:lnTo>
                    <a:pt x="248" y="397"/>
                  </a:lnTo>
                  <a:lnTo>
                    <a:pt x="246" y="398"/>
                  </a:lnTo>
                  <a:lnTo>
                    <a:pt x="245" y="398"/>
                  </a:lnTo>
                  <a:lnTo>
                    <a:pt x="243" y="398"/>
                  </a:lnTo>
                  <a:lnTo>
                    <a:pt x="242" y="398"/>
                  </a:lnTo>
                  <a:lnTo>
                    <a:pt x="240" y="398"/>
                  </a:lnTo>
                  <a:lnTo>
                    <a:pt x="239" y="398"/>
                  </a:lnTo>
                  <a:lnTo>
                    <a:pt x="238" y="398"/>
                  </a:lnTo>
                  <a:lnTo>
                    <a:pt x="237" y="398"/>
                  </a:lnTo>
                  <a:lnTo>
                    <a:pt x="236" y="398"/>
                  </a:lnTo>
                  <a:lnTo>
                    <a:pt x="235" y="395"/>
                  </a:lnTo>
                  <a:lnTo>
                    <a:pt x="235" y="278"/>
                  </a:lnTo>
                  <a:lnTo>
                    <a:pt x="235" y="277"/>
                  </a:lnTo>
                  <a:lnTo>
                    <a:pt x="236" y="277"/>
                  </a:lnTo>
                  <a:lnTo>
                    <a:pt x="238" y="276"/>
                  </a:lnTo>
                  <a:lnTo>
                    <a:pt x="239" y="276"/>
                  </a:lnTo>
                  <a:lnTo>
                    <a:pt x="240" y="276"/>
                  </a:lnTo>
                  <a:lnTo>
                    <a:pt x="242" y="276"/>
                  </a:lnTo>
                  <a:lnTo>
                    <a:pt x="244" y="276"/>
                  </a:lnTo>
                  <a:lnTo>
                    <a:pt x="245" y="276"/>
                  </a:lnTo>
                  <a:lnTo>
                    <a:pt x="246" y="276"/>
                  </a:lnTo>
                  <a:lnTo>
                    <a:pt x="247" y="276"/>
                  </a:lnTo>
                  <a:lnTo>
                    <a:pt x="248" y="276"/>
                  </a:lnTo>
                  <a:lnTo>
                    <a:pt x="250" y="278"/>
                  </a:lnTo>
                  <a:lnTo>
                    <a:pt x="250" y="395"/>
                  </a:lnTo>
                  <a:close/>
                </a:path>
              </a:pathLst>
            </a:custGeom>
            <a:solidFill>
              <a:schemeClr val="tx1"/>
            </a:solidFill>
            <a:ln w="9525">
              <a:noFill/>
              <a:round/>
              <a:headEnd/>
              <a:tailEnd/>
            </a:ln>
          </p:spPr>
          <p:txBody>
            <a:bodyPr/>
            <a:lstStyle/>
            <a:p>
              <a:endParaRPr lang="he-IL"/>
            </a:p>
          </p:txBody>
        </p:sp>
        <p:sp>
          <p:nvSpPr>
            <p:cNvPr id="236586" name="Freeform 42"/>
            <p:cNvSpPr>
              <a:spLocks noEditPoints="1"/>
            </p:cNvSpPr>
            <p:nvPr/>
          </p:nvSpPr>
          <p:spPr bwMode="auto">
            <a:xfrm>
              <a:off x="1776" y="2498"/>
              <a:ext cx="629" cy="366"/>
            </a:xfrm>
            <a:custGeom>
              <a:avLst/>
              <a:gdLst>
                <a:gd name="T0" fmla="*/ 503 w 646"/>
                <a:gd name="T1" fmla="*/ 17 h 368"/>
                <a:gd name="T2" fmla="*/ 500 w 646"/>
                <a:gd name="T3" fmla="*/ 129 h 368"/>
                <a:gd name="T4" fmla="*/ 495 w 646"/>
                <a:gd name="T5" fmla="*/ 130 h 368"/>
                <a:gd name="T6" fmla="*/ 489 w 646"/>
                <a:gd name="T7" fmla="*/ 129 h 368"/>
                <a:gd name="T8" fmla="*/ 470 w 646"/>
                <a:gd name="T9" fmla="*/ 15 h 368"/>
                <a:gd name="T10" fmla="*/ 523 w 646"/>
                <a:gd name="T11" fmla="*/ 0 h 368"/>
                <a:gd name="T12" fmla="*/ 580 w 646"/>
                <a:gd name="T13" fmla="*/ 117 h 368"/>
                <a:gd name="T14" fmla="*/ 579 w 646"/>
                <a:gd name="T15" fmla="*/ 122 h 368"/>
                <a:gd name="T16" fmla="*/ 577 w 646"/>
                <a:gd name="T17" fmla="*/ 125 h 368"/>
                <a:gd name="T18" fmla="*/ 569 w 646"/>
                <a:gd name="T19" fmla="*/ 129 h 368"/>
                <a:gd name="T20" fmla="*/ 538 w 646"/>
                <a:gd name="T21" fmla="*/ 125 h 368"/>
                <a:gd name="T22" fmla="*/ 538 w 646"/>
                <a:gd name="T23" fmla="*/ 120 h 368"/>
                <a:gd name="T24" fmla="*/ 539 w 646"/>
                <a:gd name="T25" fmla="*/ 114 h 368"/>
                <a:gd name="T26" fmla="*/ 559 w 646"/>
                <a:gd name="T27" fmla="*/ 113 h 368"/>
                <a:gd name="T28" fmla="*/ 564 w 646"/>
                <a:gd name="T29" fmla="*/ 113 h 368"/>
                <a:gd name="T30" fmla="*/ 566 w 646"/>
                <a:gd name="T31" fmla="*/ 109 h 368"/>
                <a:gd name="T32" fmla="*/ 564 w 646"/>
                <a:gd name="T33" fmla="*/ 19 h 368"/>
                <a:gd name="T34" fmla="*/ 559 w 646"/>
                <a:gd name="T35" fmla="*/ 18 h 368"/>
                <a:gd name="T36" fmla="*/ 554 w 646"/>
                <a:gd name="T37" fmla="*/ 17 h 368"/>
                <a:gd name="T38" fmla="*/ 550 w 646"/>
                <a:gd name="T39" fmla="*/ 17 h 368"/>
                <a:gd name="T40" fmla="*/ 546 w 646"/>
                <a:gd name="T41" fmla="*/ 17 h 368"/>
                <a:gd name="T42" fmla="*/ 544 w 646"/>
                <a:gd name="T43" fmla="*/ 15 h 368"/>
                <a:gd name="T44" fmla="*/ 543 w 646"/>
                <a:gd name="T45" fmla="*/ 8 h 368"/>
                <a:gd name="T46" fmla="*/ 544 w 646"/>
                <a:gd name="T47" fmla="*/ 2 h 368"/>
                <a:gd name="T48" fmla="*/ 571 w 646"/>
                <a:gd name="T49" fmla="*/ 0 h 368"/>
                <a:gd name="T50" fmla="*/ 574 w 646"/>
                <a:gd name="T51" fmla="*/ 3 h 368"/>
                <a:gd name="T52" fmla="*/ 578 w 646"/>
                <a:gd name="T53" fmla="*/ 6 h 368"/>
                <a:gd name="T54" fmla="*/ 580 w 646"/>
                <a:gd name="T55" fmla="*/ 117 h 368"/>
                <a:gd name="T56" fmla="*/ 88 w 646"/>
                <a:gd name="T57" fmla="*/ 252 h 368"/>
                <a:gd name="T58" fmla="*/ 87 w 646"/>
                <a:gd name="T59" fmla="*/ 250 h 368"/>
                <a:gd name="T60" fmla="*/ 85 w 646"/>
                <a:gd name="T61" fmla="*/ 248 h 368"/>
                <a:gd name="T62" fmla="*/ 33 w 646"/>
                <a:gd name="T63" fmla="*/ 246 h 368"/>
                <a:gd name="T64" fmla="*/ 33 w 646"/>
                <a:gd name="T65" fmla="*/ 345 h 368"/>
                <a:gd name="T66" fmla="*/ 32 w 646"/>
                <a:gd name="T67" fmla="*/ 350 h 368"/>
                <a:gd name="T68" fmla="*/ 29 w 646"/>
                <a:gd name="T69" fmla="*/ 354 h 368"/>
                <a:gd name="T70" fmla="*/ 25 w 646"/>
                <a:gd name="T71" fmla="*/ 358 h 368"/>
                <a:gd name="T72" fmla="*/ 19 w 646"/>
                <a:gd name="T73" fmla="*/ 359 h 368"/>
                <a:gd name="T74" fmla="*/ 13 w 646"/>
                <a:gd name="T75" fmla="*/ 360 h 368"/>
                <a:gd name="T76" fmla="*/ 8 w 646"/>
                <a:gd name="T77" fmla="*/ 360 h 368"/>
                <a:gd name="T78" fmla="*/ 1 w 646"/>
                <a:gd name="T79" fmla="*/ 360 h 368"/>
                <a:gd name="T80" fmla="*/ 19 w 646"/>
                <a:gd name="T81" fmla="*/ 343 h 368"/>
                <a:gd name="T82" fmla="*/ 2 w 646"/>
                <a:gd name="T83" fmla="*/ 233 h 368"/>
                <a:gd name="T84" fmla="*/ 2 w 646"/>
                <a:gd name="T85" fmla="*/ 233 h 368"/>
                <a:gd name="T86" fmla="*/ 3 w 646"/>
                <a:gd name="T87" fmla="*/ 230 h 368"/>
                <a:gd name="T88" fmla="*/ 78 w 646"/>
                <a:gd name="T89" fmla="*/ 230 h 368"/>
                <a:gd name="T90" fmla="*/ 89 w 646"/>
                <a:gd name="T91" fmla="*/ 230 h 368"/>
                <a:gd name="T92" fmla="*/ 97 w 646"/>
                <a:gd name="T93" fmla="*/ 234 h 368"/>
                <a:gd name="T94" fmla="*/ 101 w 646"/>
                <a:gd name="T95" fmla="*/ 243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46" h="368">
                  <a:moveTo>
                    <a:pt x="583" y="15"/>
                  </a:moveTo>
                  <a:lnTo>
                    <a:pt x="581" y="17"/>
                  </a:lnTo>
                  <a:lnTo>
                    <a:pt x="560" y="17"/>
                  </a:lnTo>
                  <a:lnTo>
                    <a:pt x="560" y="133"/>
                  </a:lnTo>
                  <a:lnTo>
                    <a:pt x="559" y="133"/>
                  </a:lnTo>
                  <a:lnTo>
                    <a:pt x="556" y="133"/>
                  </a:lnTo>
                  <a:lnTo>
                    <a:pt x="554" y="134"/>
                  </a:lnTo>
                  <a:lnTo>
                    <a:pt x="552" y="134"/>
                  </a:lnTo>
                  <a:lnTo>
                    <a:pt x="550" y="134"/>
                  </a:lnTo>
                  <a:lnTo>
                    <a:pt x="547" y="133"/>
                  </a:lnTo>
                  <a:lnTo>
                    <a:pt x="546" y="133"/>
                  </a:lnTo>
                  <a:lnTo>
                    <a:pt x="544" y="133"/>
                  </a:lnTo>
                  <a:lnTo>
                    <a:pt x="544" y="17"/>
                  </a:lnTo>
                  <a:lnTo>
                    <a:pt x="524" y="17"/>
                  </a:lnTo>
                  <a:lnTo>
                    <a:pt x="523" y="15"/>
                  </a:lnTo>
                  <a:lnTo>
                    <a:pt x="523" y="2"/>
                  </a:lnTo>
                  <a:lnTo>
                    <a:pt x="525" y="0"/>
                  </a:lnTo>
                  <a:lnTo>
                    <a:pt x="581" y="0"/>
                  </a:lnTo>
                  <a:lnTo>
                    <a:pt x="583" y="2"/>
                  </a:lnTo>
                  <a:lnTo>
                    <a:pt x="583" y="15"/>
                  </a:lnTo>
                  <a:close/>
                  <a:moveTo>
                    <a:pt x="646" y="121"/>
                  </a:moveTo>
                  <a:lnTo>
                    <a:pt x="646" y="123"/>
                  </a:lnTo>
                  <a:lnTo>
                    <a:pt x="645" y="125"/>
                  </a:lnTo>
                  <a:lnTo>
                    <a:pt x="645" y="126"/>
                  </a:lnTo>
                  <a:lnTo>
                    <a:pt x="644" y="128"/>
                  </a:lnTo>
                  <a:lnTo>
                    <a:pt x="643" y="128"/>
                  </a:lnTo>
                  <a:lnTo>
                    <a:pt x="642" y="129"/>
                  </a:lnTo>
                  <a:lnTo>
                    <a:pt x="639" y="131"/>
                  </a:lnTo>
                  <a:lnTo>
                    <a:pt x="638" y="131"/>
                  </a:lnTo>
                  <a:lnTo>
                    <a:pt x="633" y="133"/>
                  </a:lnTo>
                  <a:lnTo>
                    <a:pt x="600" y="133"/>
                  </a:lnTo>
                  <a:lnTo>
                    <a:pt x="599" y="131"/>
                  </a:lnTo>
                  <a:lnTo>
                    <a:pt x="599" y="129"/>
                  </a:lnTo>
                  <a:lnTo>
                    <a:pt x="599" y="127"/>
                  </a:lnTo>
                  <a:lnTo>
                    <a:pt x="599" y="126"/>
                  </a:lnTo>
                  <a:lnTo>
                    <a:pt x="599" y="124"/>
                  </a:lnTo>
                  <a:lnTo>
                    <a:pt x="599" y="121"/>
                  </a:lnTo>
                  <a:lnTo>
                    <a:pt x="599" y="120"/>
                  </a:lnTo>
                  <a:lnTo>
                    <a:pt x="600" y="118"/>
                  </a:lnTo>
                  <a:lnTo>
                    <a:pt x="618" y="118"/>
                  </a:lnTo>
                  <a:lnTo>
                    <a:pt x="620" y="118"/>
                  </a:lnTo>
                  <a:lnTo>
                    <a:pt x="622" y="117"/>
                  </a:lnTo>
                  <a:lnTo>
                    <a:pt x="623" y="117"/>
                  </a:lnTo>
                  <a:lnTo>
                    <a:pt x="626" y="117"/>
                  </a:lnTo>
                  <a:lnTo>
                    <a:pt x="627" y="117"/>
                  </a:lnTo>
                  <a:lnTo>
                    <a:pt x="628" y="116"/>
                  </a:lnTo>
                  <a:lnTo>
                    <a:pt x="629" y="114"/>
                  </a:lnTo>
                  <a:lnTo>
                    <a:pt x="630" y="113"/>
                  </a:lnTo>
                  <a:lnTo>
                    <a:pt x="630" y="21"/>
                  </a:lnTo>
                  <a:lnTo>
                    <a:pt x="629" y="20"/>
                  </a:lnTo>
                  <a:lnTo>
                    <a:pt x="628" y="19"/>
                  </a:lnTo>
                  <a:lnTo>
                    <a:pt x="626" y="19"/>
                  </a:lnTo>
                  <a:lnTo>
                    <a:pt x="624" y="18"/>
                  </a:lnTo>
                  <a:lnTo>
                    <a:pt x="622" y="18"/>
                  </a:lnTo>
                  <a:lnTo>
                    <a:pt x="620" y="17"/>
                  </a:lnTo>
                  <a:lnTo>
                    <a:pt x="619" y="17"/>
                  </a:lnTo>
                  <a:lnTo>
                    <a:pt x="616" y="17"/>
                  </a:lnTo>
                  <a:lnTo>
                    <a:pt x="615" y="17"/>
                  </a:lnTo>
                  <a:lnTo>
                    <a:pt x="613" y="17"/>
                  </a:lnTo>
                  <a:lnTo>
                    <a:pt x="612" y="17"/>
                  </a:lnTo>
                  <a:lnTo>
                    <a:pt x="611" y="17"/>
                  </a:lnTo>
                  <a:lnTo>
                    <a:pt x="609" y="17"/>
                  </a:lnTo>
                  <a:lnTo>
                    <a:pt x="608" y="17"/>
                  </a:lnTo>
                  <a:lnTo>
                    <a:pt x="606" y="17"/>
                  </a:lnTo>
                  <a:lnTo>
                    <a:pt x="605" y="17"/>
                  </a:lnTo>
                  <a:lnTo>
                    <a:pt x="605" y="15"/>
                  </a:lnTo>
                  <a:lnTo>
                    <a:pt x="605" y="13"/>
                  </a:lnTo>
                  <a:lnTo>
                    <a:pt x="604" y="11"/>
                  </a:lnTo>
                  <a:lnTo>
                    <a:pt x="604" y="8"/>
                  </a:lnTo>
                  <a:lnTo>
                    <a:pt x="604" y="6"/>
                  </a:lnTo>
                  <a:lnTo>
                    <a:pt x="605" y="4"/>
                  </a:lnTo>
                  <a:lnTo>
                    <a:pt x="605" y="2"/>
                  </a:lnTo>
                  <a:lnTo>
                    <a:pt x="605" y="0"/>
                  </a:lnTo>
                  <a:lnTo>
                    <a:pt x="633" y="0"/>
                  </a:lnTo>
                  <a:lnTo>
                    <a:pt x="635" y="0"/>
                  </a:lnTo>
                  <a:lnTo>
                    <a:pt x="636" y="2"/>
                  </a:lnTo>
                  <a:lnTo>
                    <a:pt x="638" y="2"/>
                  </a:lnTo>
                  <a:lnTo>
                    <a:pt x="639" y="3"/>
                  </a:lnTo>
                  <a:lnTo>
                    <a:pt x="641" y="4"/>
                  </a:lnTo>
                  <a:lnTo>
                    <a:pt x="642" y="5"/>
                  </a:lnTo>
                  <a:lnTo>
                    <a:pt x="643" y="6"/>
                  </a:lnTo>
                  <a:lnTo>
                    <a:pt x="644" y="7"/>
                  </a:lnTo>
                  <a:lnTo>
                    <a:pt x="646" y="13"/>
                  </a:lnTo>
                  <a:lnTo>
                    <a:pt x="646" y="121"/>
                  </a:lnTo>
                  <a:close/>
                  <a:moveTo>
                    <a:pt x="113" y="367"/>
                  </a:moveTo>
                  <a:lnTo>
                    <a:pt x="97" y="367"/>
                  </a:lnTo>
                  <a:lnTo>
                    <a:pt x="97" y="256"/>
                  </a:lnTo>
                  <a:lnTo>
                    <a:pt x="97" y="255"/>
                  </a:lnTo>
                  <a:lnTo>
                    <a:pt x="97" y="254"/>
                  </a:lnTo>
                  <a:lnTo>
                    <a:pt x="96" y="254"/>
                  </a:lnTo>
                  <a:lnTo>
                    <a:pt x="96" y="253"/>
                  </a:lnTo>
                  <a:lnTo>
                    <a:pt x="94" y="252"/>
                  </a:lnTo>
                  <a:lnTo>
                    <a:pt x="93" y="252"/>
                  </a:lnTo>
                  <a:lnTo>
                    <a:pt x="92" y="250"/>
                  </a:lnTo>
                  <a:lnTo>
                    <a:pt x="91" y="250"/>
                  </a:lnTo>
                  <a:lnTo>
                    <a:pt x="37" y="250"/>
                  </a:lnTo>
                  <a:lnTo>
                    <a:pt x="37" y="350"/>
                  </a:lnTo>
                  <a:lnTo>
                    <a:pt x="37" y="352"/>
                  </a:lnTo>
                  <a:lnTo>
                    <a:pt x="37" y="353"/>
                  </a:lnTo>
                  <a:lnTo>
                    <a:pt x="36" y="355"/>
                  </a:lnTo>
                  <a:lnTo>
                    <a:pt x="36" y="356"/>
                  </a:lnTo>
                  <a:lnTo>
                    <a:pt x="36" y="358"/>
                  </a:lnTo>
                  <a:lnTo>
                    <a:pt x="34" y="359"/>
                  </a:lnTo>
                  <a:lnTo>
                    <a:pt x="34" y="361"/>
                  </a:lnTo>
                  <a:lnTo>
                    <a:pt x="33" y="362"/>
                  </a:lnTo>
                  <a:lnTo>
                    <a:pt x="32" y="363"/>
                  </a:lnTo>
                  <a:lnTo>
                    <a:pt x="30" y="364"/>
                  </a:lnTo>
                  <a:lnTo>
                    <a:pt x="29" y="366"/>
                  </a:lnTo>
                  <a:lnTo>
                    <a:pt x="26" y="366"/>
                  </a:lnTo>
                  <a:lnTo>
                    <a:pt x="24" y="367"/>
                  </a:lnTo>
                  <a:lnTo>
                    <a:pt x="21" y="367"/>
                  </a:lnTo>
                  <a:lnTo>
                    <a:pt x="17" y="368"/>
                  </a:lnTo>
                  <a:lnTo>
                    <a:pt x="14" y="368"/>
                  </a:lnTo>
                  <a:lnTo>
                    <a:pt x="13" y="368"/>
                  </a:lnTo>
                  <a:lnTo>
                    <a:pt x="11" y="368"/>
                  </a:lnTo>
                  <a:lnTo>
                    <a:pt x="9" y="368"/>
                  </a:lnTo>
                  <a:lnTo>
                    <a:pt x="8" y="368"/>
                  </a:lnTo>
                  <a:lnTo>
                    <a:pt x="6" y="368"/>
                  </a:lnTo>
                  <a:lnTo>
                    <a:pt x="3" y="368"/>
                  </a:lnTo>
                  <a:lnTo>
                    <a:pt x="1" y="368"/>
                  </a:lnTo>
                  <a:lnTo>
                    <a:pt x="0" y="368"/>
                  </a:lnTo>
                  <a:lnTo>
                    <a:pt x="0" y="351"/>
                  </a:lnTo>
                  <a:lnTo>
                    <a:pt x="21" y="351"/>
                  </a:lnTo>
                  <a:lnTo>
                    <a:pt x="21" y="250"/>
                  </a:lnTo>
                  <a:lnTo>
                    <a:pt x="2" y="250"/>
                  </a:lnTo>
                  <a:lnTo>
                    <a:pt x="2" y="237"/>
                  </a:lnTo>
                  <a:lnTo>
                    <a:pt x="2" y="235"/>
                  </a:lnTo>
                  <a:lnTo>
                    <a:pt x="3" y="234"/>
                  </a:lnTo>
                  <a:lnTo>
                    <a:pt x="5" y="234"/>
                  </a:lnTo>
                  <a:lnTo>
                    <a:pt x="86" y="234"/>
                  </a:lnTo>
                  <a:lnTo>
                    <a:pt x="91" y="234"/>
                  </a:lnTo>
                  <a:lnTo>
                    <a:pt x="96" y="234"/>
                  </a:lnTo>
                  <a:lnTo>
                    <a:pt x="99" y="234"/>
                  </a:lnTo>
                  <a:lnTo>
                    <a:pt x="104" y="235"/>
                  </a:lnTo>
                  <a:lnTo>
                    <a:pt x="107" y="237"/>
                  </a:lnTo>
                  <a:lnTo>
                    <a:pt x="109" y="238"/>
                  </a:lnTo>
                  <a:lnTo>
                    <a:pt x="112" y="240"/>
                  </a:lnTo>
                  <a:lnTo>
                    <a:pt x="113" y="244"/>
                  </a:lnTo>
                  <a:lnTo>
                    <a:pt x="113" y="247"/>
                  </a:lnTo>
                  <a:lnTo>
                    <a:pt x="113" y="367"/>
                  </a:lnTo>
                  <a:close/>
                </a:path>
              </a:pathLst>
            </a:custGeom>
            <a:solidFill>
              <a:schemeClr val="tx1"/>
            </a:solidFill>
            <a:ln w="9525">
              <a:noFill/>
              <a:round/>
              <a:headEnd/>
              <a:tailEnd/>
            </a:ln>
          </p:spPr>
          <p:txBody>
            <a:bodyPr/>
            <a:lstStyle/>
            <a:p>
              <a:endParaRPr lang="he-IL"/>
            </a:p>
          </p:txBody>
        </p:sp>
        <p:sp>
          <p:nvSpPr>
            <p:cNvPr id="236587" name="Freeform 43"/>
            <p:cNvSpPr>
              <a:spLocks noEditPoints="1"/>
            </p:cNvSpPr>
            <p:nvPr/>
          </p:nvSpPr>
          <p:spPr bwMode="auto">
            <a:xfrm>
              <a:off x="1912" y="2728"/>
              <a:ext cx="493" cy="136"/>
            </a:xfrm>
            <a:custGeom>
              <a:avLst/>
              <a:gdLst>
                <a:gd name="T0" fmla="*/ 30 w 507"/>
                <a:gd name="T1" fmla="*/ 22 h 137"/>
                <a:gd name="T2" fmla="*/ 2 w 507"/>
                <a:gd name="T3" fmla="*/ 19 h 137"/>
                <a:gd name="T4" fmla="*/ 0 w 507"/>
                <a:gd name="T5" fmla="*/ 10 h 137"/>
                <a:gd name="T6" fmla="*/ 0 w 507"/>
                <a:gd name="T7" fmla="*/ 6 h 137"/>
                <a:gd name="T8" fmla="*/ 41 w 507"/>
                <a:gd name="T9" fmla="*/ 4 h 137"/>
                <a:gd name="T10" fmla="*/ 46 w 507"/>
                <a:gd name="T11" fmla="*/ 13 h 137"/>
                <a:gd name="T12" fmla="*/ 142 w 507"/>
                <a:gd name="T13" fmla="*/ 133 h 137"/>
                <a:gd name="T14" fmla="*/ 132 w 507"/>
                <a:gd name="T15" fmla="*/ 133 h 137"/>
                <a:gd name="T16" fmla="*/ 68 w 507"/>
                <a:gd name="T17" fmla="*/ 17 h 137"/>
                <a:gd name="T18" fmla="*/ 125 w 507"/>
                <a:gd name="T19" fmla="*/ 3 h 137"/>
                <a:gd name="T20" fmla="*/ 145 w 507"/>
                <a:gd name="T21" fmla="*/ 10 h 137"/>
                <a:gd name="T22" fmla="*/ 254 w 507"/>
                <a:gd name="T23" fmla="*/ 25 h 137"/>
                <a:gd name="T24" fmla="*/ 252 w 507"/>
                <a:gd name="T25" fmla="*/ 21 h 137"/>
                <a:gd name="T26" fmla="*/ 201 w 507"/>
                <a:gd name="T27" fmla="*/ 115 h 137"/>
                <a:gd name="T28" fmla="*/ 200 w 507"/>
                <a:gd name="T29" fmla="*/ 123 h 137"/>
                <a:gd name="T30" fmla="*/ 194 w 507"/>
                <a:gd name="T31" fmla="*/ 129 h 137"/>
                <a:gd name="T32" fmla="*/ 183 w 507"/>
                <a:gd name="T33" fmla="*/ 133 h 137"/>
                <a:gd name="T34" fmla="*/ 175 w 507"/>
                <a:gd name="T35" fmla="*/ 133 h 137"/>
                <a:gd name="T36" fmla="*/ 167 w 507"/>
                <a:gd name="T37" fmla="*/ 116 h 137"/>
                <a:gd name="T38" fmla="*/ 169 w 507"/>
                <a:gd name="T39" fmla="*/ 6 h 137"/>
                <a:gd name="T40" fmla="*/ 170 w 507"/>
                <a:gd name="T41" fmla="*/ 3 h 137"/>
                <a:gd name="T42" fmla="*/ 253 w 507"/>
                <a:gd name="T43" fmla="*/ 3 h 137"/>
                <a:gd name="T44" fmla="*/ 267 w 507"/>
                <a:gd name="T45" fmla="*/ 9 h 137"/>
                <a:gd name="T46" fmla="*/ 335 w 507"/>
                <a:gd name="T47" fmla="*/ 132 h 137"/>
                <a:gd name="T48" fmla="*/ 322 w 507"/>
                <a:gd name="T49" fmla="*/ 21 h 137"/>
                <a:gd name="T50" fmla="*/ 293 w 507"/>
                <a:gd name="T51" fmla="*/ 15 h 137"/>
                <a:gd name="T52" fmla="*/ 293 w 507"/>
                <a:gd name="T53" fmla="*/ 9 h 137"/>
                <a:gd name="T54" fmla="*/ 294 w 507"/>
                <a:gd name="T55" fmla="*/ 3 h 137"/>
                <a:gd name="T56" fmla="*/ 335 w 507"/>
                <a:gd name="T57" fmla="*/ 7 h 137"/>
                <a:gd name="T58" fmla="*/ 336 w 507"/>
                <a:gd name="T59" fmla="*/ 129 h 137"/>
                <a:gd name="T60" fmla="*/ 450 w 507"/>
                <a:gd name="T61" fmla="*/ 127 h 137"/>
                <a:gd name="T62" fmla="*/ 413 w 507"/>
                <a:gd name="T63" fmla="*/ 132 h 137"/>
                <a:gd name="T64" fmla="*/ 412 w 507"/>
                <a:gd name="T65" fmla="*/ 124 h 137"/>
                <a:gd name="T66" fmla="*/ 437 w 507"/>
                <a:gd name="T67" fmla="*/ 116 h 137"/>
                <a:gd name="T68" fmla="*/ 438 w 507"/>
                <a:gd name="T69" fmla="*/ 27 h 137"/>
                <a:gd name="T70" fmla="*/ 433 w 507"/>
                <a:gd name="T71" fmla="*/ 19 h 137"/>
                <a:gd name="T72" fmla="*/ 418 w 507"/>
                <a:gd name="T73" fmla="*/ 16 h 137"/>
                <a:gd name="T74" fmla="*/ 404 w 507"/>
                <a:gd name="T75" fmla="*/ 25 h 137"/>
                <a:gd name="T76" fmla="*/ 392 w 507"/>
                <a:gd name="T77" fmla="*/ 51 h 137"/>
                <a:gd name="T78" fmla="*/ 388 w 507"/>
                <a:gd name="T79" fmla="*/ 133 h 137"/>
                <a:gd name="T80" fmla="*/ 378 w 507"/>
                <a:gd name="T81" fmla="*/ 132 h 137"/>
                <a:gd name="T82" fmla="*/ 372 w 507"/>
                <a:gd name="T83" fmla="*/ 21 h 137"/>
                <a:gd name="T84" fmla="*/ 368 w 507"/>
                <a:gd name="T85" fmla="*/ 19 h 137"/>
                <a:gd name="T86" fmla="*/ 362 w 507"/>
                <a:gd name="T87" fmla="*/ 17 h 137"/>
                <a:gd name="T88" fmla="*/ 360 w 507"/>
                <a:gd name="T89" fmla="*/ 11 h 137"/>
                <a:gd name="T90" fmla="*/ 360 w 507"/>
                <a:gd name="T91" fmla="*/ 6 h 137"/>
                <a:gd name="T92" fmla="*/ 362 w 507"/>
                <a:gd name="T93" fmla="*/ 3 h 137"/>
                <a:gd name="T94" fmla="*/ 368 w 507"/>
                <a:gd name="T95" fmla="*/ 3 h 137"/>
                <a:gd name="T96" fmla="*/ 377 w 507"/>
                <a:gd name="T97" fmla="*/ 2 h 137"/>
                <a:gd name="T98" fmla="*/ 385 w 507"/>
                <a:gd name="T99" fmla="*/ 3 h 137"/>
                <a:gd name="T100" fmla="*/ 391 w 507"/>
                <a:gd name="T101" fmla="*/ 10 h 137"/>
                <a:gd name="T102" fmla="*/ 392 w 507"/>
                <a:gd name="T103" fmla="*/ 22 h 137"/>
                <a:gd name="T104" fmla="*/ 400 w 507"/>
                <a:gd name="T105" fmla="*/ 11 h 137"/>
                <a:gd name="T106" fmla="*/ 419 w 507"/>
                <a:gd name="T107" fmla="*/ 0 h 137"/>
                <a:gd name="T108" fmla="*/ 440 w 507"/>
                <a:gd name="T109" fmla="*/ 4 h 137"/>
                <a:gd name="T110" fmla="*/ 450 w 507"/>
                <a:gd name="T111" fmla="*/ 16 h 137"/>
                <a:gd name="T112" fmla="*/ 453 w 507"/>
                <a:gd name="T113" fmla="*/ 24 h 1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7" h="137">
                  <a:moveTo>
                    <a:pt x="50" y="133"/>
                  </a:moveTo>
                  <a:lnTo>
                    <a:pt x="49" y="136"/>
                  </a:lnTo>
                  <a:lnTo>
                    <a:pt x="35" y="136"/>
                  </a:lnTo>
                  <a:lnTo>
                    <a:pt x="34" y="133"/>
                  </a:lnTo>
                  <a:lnTo>
                    <a:pt x="34" y="22"/>
                  </a:lnTo>
                  <a:lnTo>
                    <a:pt x="33" y="21"/>
                  </a:lnTo>
                  <a:lnTo>
                    <a:pt x="31" y="21"/>
                  </a:lnTo>
                  <a:lnTo>
                    <a:pt x="30" y="19"/>
                  </a:lnTo>
                  <a:lnTo>
                    <a:pt x="2" y="19"/>
                  </a:lnTo>
                  <a:lnTo>
                    <a:pt x="0" y="17"/>
                  </a:lnTo>
                  <a:lnTo>
                    <a:pt x="0" y="15"/>
                  </a:lnTo>
                  <a:lnTo>
                    <a:pt x="0" y="14"/>
                  </a:lnTo>
                  <a:lnTo>
                    <a:pt x="0" y="11"/>
                  </a:lnTo>
                  <a:lnTo>
                    <a:pt x="0" y="10"/>
                  </a:lnTo>
                  <a:lnTo>
                    <a:pt x="0" y="9"/>
                  </a:lnTo>
                  <a:lnTo>
                    <a:pt x="0" y="8"/>
                  </a:lnTo>
                  <a:lnTo>
                    <a:pt x="0" y="7"/>
                  </a:lnTo>
                  <a:lnTo>
                    <a:pt x="0" y="6"/>
                  </a:lnTo>
                  <a:lnTo>
                    <a:pt x="0" y="4"/>
                  </a:lnTo>
                  <a:lnTo>
                    <a:pt x="2" y="3"/>
                  </a:lnTo>
                  <a:lnTo>
                    <a:pt x="41" y="3"/>
                  </a:lnTo>
                  <a:lnTo>
                    <a:pt x="43" y="3"/>
                  </a:lnTo>
                  <a:lnTo>
                    <a:pt x="45" y="4"/>
                  </a:lnTo>
                  <a:lnTo>
                    <a:pt x="46" y="6"/>
                  </a:lnTo>
                  <a:lnTo>
                    <a:pt x="48" y="7"/>
                  </a:lnTo>
                  <a:lnTo>
                    <a:pt x="49" y="9"/>
                  </a:lnTo>
                  <a:lnTo>
                    <a:pt x="49" y="10"/>
                  </a:lnTo>
                  <a:lnTo>
                    <a:pt x="50" y="13"/>
                  </a:lnTo>
                  <a:lnTo>
                    <a:pt x="50" y="15"/>
                  </a:lnTo>
                  <a:lnTo>
                    <a:pt x="50" y="133"/>
                  </a:lnTo>
                  <a:close/>
                  <a:moveTo>
                    <a:pt x="162" y="136"/>
                  </a:moveTo>
                  <a:lnTo>
                    <a:pt x="161" y="137"/>
                  </a:lnTo>
                  <a:lnTo>
                    <a:pt x="158" y="137"/>
                  </a:lnTo>
                  <a:lnTo>
                    <a:pt x="157" y="137"/>
                  </a:lnTo>
                  <a:lnTo>
                    <a:pt x="155" y="137"/>
                  </a:lnTo>
                  <a:lnTo>
                    <a:pt x="152" y="137"/>
                  </a:lnTo>
                  <a:lnTo>
                    <a:pt x="150" y="137"/>
                  </a:lnTo>
                  <a:lnTo>
                    <a:pt x="148" y="137"/>
                  </a:lnTo>
                  <a:lnTo>
                    <a:pt x="146" y="136"/>
                  </a:lnTo>
                  <a:lnTo>
                    <a:pt x="146" y="24"/>
                  </a:lnTo>
                  <a:lnTo>
                    <a:pt x="143" y="19"/>
                  </a:lnTo>
                  <a:lnTo>
                    <a:pt x="78" y="19"/>
                  </a:lnTo>
                  <a:lnTo>
                    <a:pt x="76" y="17"/>
                  </a:lnTo>
                  <a:lnTo>
                    <a:pt x="76" y="4"/>
                  </a:lnTo>
                  <a:lnTo>
                    <a:pt x="78" y="3"/>
                  </a:lnTo>
                  <a:lnTo>
                    <a:pt x="126" y="3"/>
                  </a:lnTo>
                  <a:lnTo>
                    <a:pt x="134" y="3"/>
                  </a:lnTo>
                  <a:lnTo>
                    <a:pt x="141" y="3"/>
                  </a:lnTo>
                  <a:lnTo>
                    <a:pt x="147" y="3"/>
                  </a:lnTo>
                  <a:lnTo>
                    <a:pt x="151" y="3"/>
                  </a:lnTo>
                  <a:lnTo>
                    <a:pt x="155" y="4"/>
                  </a:lnTo>
                  <a:lnTo>
                    <a:pt x="158" y="7"/>
                  </a:lnTo>
                  <a:lnTo>
                    <a:pt x="161" y="10"/>
                  </a:lnTo>
                  <a:lnTo>
                    <a:pt x="162" y="15"/>
                  </a:lnTo>
                  <a:lnTo>
                    <a:pt x="162" y="136"/>
                  </a:lnTo>
                  <a:close/>
                  <a:moveTo>
                    <a:pt x="300" y="136"/>
                  </a:moveTo>
                  <a:lnTo>
                    <a:pt x="284" y="136"/>
                  </a:lnTo>
                  <a:lnTo>
                    <a:pt x="284" y="25"/>
                  </a:lnTo>
                  <a:lnTo>
                    <a:pt x="284" y="24"/>
                  </a:lnTo>
                  <a:lnTo>
                    <a:pt x="284" y="23"/>
                  </a:lnTo>
                  <a:lnTo>
                    <a:pt x="283" y="23"/>
                  </a:lnTo>
                  <a:lnTo>
                    <a:pt x="283" y="22"/>
                  </a:lnTo>
                  <a:lnTo>
                    <a:pt x="282" y="21"/>
                  </a:lnTo>
                  <a:lnTo>
                    <a:pt x="280" y="21"/>
                  </a:lnTo>
                  <a:lnTo>
                    <a:pt x="279" y="19"/>
                  </a:lnTo>
                  <a:lnTo>
                    <a:pt x="225" y="19"/>
                  </a:lnTo>
                  <a:lnTo>
                    <a:pt x="225" y="119"/>
                  </a:lnTo>
                  <a:lnTo>
                    <a:pt x="225" y="121"/>
                  </a:lnTo>
                  <a:lnTo>
                    <a:pt x="225" y="122"/>
                  </a:lnTo>
                  <a:lnTo>
                    <a:pt x="224" y="124"/>
                  </a:lnTo>
                  <a:lnTo>
                    <a:pt x="224" y="125"/>
                  </a:lnTo>
                  <a:lnTo>
                    <a:pt x="224" y="127"/>
                  </a:lnTo>
                  <a:lnTo>
                    <a:pt x="223" y="128"/>
                  </a:lnTo>
                  <a:lnTo>
                    <a:pt x="223" y="130"/>
                  </a:lnTo>
                  <a:lnTo>
                    <a:pt x="222" y="131"/>
                  </a:lnTo>
                  <a:lnTo>
                    <a:pt x="219" y="132"/>
                  </a:lnTo>
                  <a:lnTo>
                    <a:pt x="218" y="133"/>
                  </a:lnTo>
                  <a:lnTo>
                    <a:pt x="216" y="135"/>
                  </a:lnTo>
                  <a:lnTo>
                    <a:pt x="214" y="135"/>
                  </a:lnTo>
                  <a:lnTo>
                    <a:pt x="211" y="136"/>
                  </a:lnTo>
                  <a:lnTo>
                    <a:pt x="208" y="136"/>
                  </a:lnTo>
                  <a:lnTo>
                    <a:pt x="204" y="137"/>
                  </a:lnTo>
                  <a:lnTo>
                    <a:pt x="201" y="137"/>
                  </a:lnTo>
                  <a:lnTo>
                    <a:pt x="200" y="137"/>
                  </a:lnTo>
                  <a:lnTo>
                    <a:pt x="199" y="137"/>
                  </a:lnTo>
                  <a:lnTo>
                    <a:pt x="196" y="137"/>
                  </a:lnTo>
                  <a:lnTo>
                    <a:pt x="195" y="137"/>
                  </a:lnTo>
                  <a:lnTo>
                    <a:pt x="193" y="137"/>
                  </a:lnTo>
                  <a:lnTo>
                    <a:pt x="190" y="137"/>
                  </a:lnTo>
                  <a:lnTo>
                    <a:pt x="189" y="137"/>
                  </a:lnTo>
                  <a:lnTo>
                    <a:pt x="187" y="137"/>
                  </a:lnTo>
                  <a:lnTo>
                    <a:pt x="187" y="120"/>
                  </a:lnTo>
                  <a:lnTo>
                    <a:pt x="208" y="120"/>
                  </a:lnTo>
                  <a:lnTo>
                    <a:pt x="208" y="19"/>
                  </a:lnTo>
                  <a:lnTo>
                    <a:pt x="189" y="19"/>
                  </a:lnTo>
                  <a:lnTo>
                    <a:pt x="189" y="6"/>
                  </a:lnTo>
                  <a:lnTo>
                    <a:pt x="189" y="4"/>
                  </a:lnTo>
                  <a:lnTo>
                    <a:pt x="190" y="3"/>
                  </a:lnTo>
                  <a:lnTo>
                    <a:pt x="192" y="3"/>
                  </a:lnTo>
                  <a:lnTo>
                    <a:pt x="273" y="3"/>
                  </a:lnTo>
                  <a:lnTo>
                    <a:pt x="278" y="3"/>
                  </a:lnTo>
                  <a:lnTo>
                    <a:pt x="283" y="3"/>
                  </a:lnTo>
                  <a:lnTo>
                    <a:pt x="287" y="3"/>
                  </a:lnTo>
                  <a:lnTo>
                    <a:pt x="291" y="4"/>
                  </a:lnTo>
                  <a:lnTo>
                    <a:pt x="294" y="6"/>
                  </a:lnTo>
                  <a:lnTo>
                    <a:pt x="296" y="7"/>
                  </a:lnTo>
                  <a:lnTo>
                    <a:pt x="299" y="9"/>
                  </a:lnTo>
                  <a:lnTo>
                    <a:pt x="300" y="13"/>
                  </a:lnTo>
                  <a:lnTo>
                    <a:pt x="300" y="16"/>
                  </a:lnTo>
                  <a:lnTo>
                    <a:pt x="300" y="136"/>
                  </a:lnTo>
                  <a:close/>
                  <a:moveTo>
                    <a:pt x="376" y="133"/>
                  </a:moveTo>
                  <a:lnTo>
                    <a:pt x="375" y="136"/>
                  </a:lnTo>
                  <a:lnTo>
                    <a:pt x="362" y="136"/>
                  </a:lnTo>
                  <a:lnTo>
                    <a:pt x="361" y="133"/>
                  </a:lnTo>
                  <a:lnTo>
                    <a:pt x="361" y="22"/>
                  </a:lnTo>
                  <a:lnTo>
                    <a:pt x="360" y="21"/>
                  </a:lnTo>
                  <a:lnTo>
                    <a:pt x="359" y="21"/>
                  </a:lnTo>
                  <a:lnTo>
                    <a:pt x="358" y="19"/>
                  </a:lnTo>
                  <a:lnTo>
                    <a:pt x="329" y="19"/>
                  </a:lnTo>
                  <a:lnTo>
                    <a:pt x="328" y="17"/>
                  </a:lnTo>
                  <a:lnTo>
                    <a:pt x="328" y="15"/>
                  </a:lnTo>
                  <a:lnTo>
                    <a:pt x="328" y="14"/>
                  </a:lnTo>
                  <a:lnTo>
                    <a:pt x="328" y="11"/>
                  </a:lnTo>
                  <a:lnTo>
                    <a:pt x="328" y="10"/>
                  </a:lnTo>
                  <a:lnTo>
                    <a:pt x="328" y="9"/>
                  </a:lnTo>
                  <a:lnTo>
                    <a:pt x="328" y="8"/>
                  </a:lnTo>
                  <a:lnTo>
                    <a:pt x="328" y="7"/>
                  </a:lnTo>
                  <a:lnTo>
                    <a:pt x="328" y="6"/>
                  </a:lnTo>
                  <a:lnTo>
                    <a:pt x="328" y="4"/>
                  </a:lnTo>
                  <a:lnTo>
                    <a:pt x="329" y="3"/>
                  </a:lnTo>
                  <a:lnTo>
                    <a:pt x="367" y="3"/>
                  </a:lnTo>
                  <a:lnTo>
                    <a:pt x="369" y="3"/>
                  </a:lnTo>
                  <a:lnTo>
                    <a:pt x="371" y="4"/>
                  </a:lnTo>
                  <a:lnTo>
                    <a:pt x="373" y="6"/>
                  </a:lnTo>
                  <a:lnTo>
                    <a:pt x="374" y="7"/>
                  </a:lnTo>
                  <a:lnTo>
                    <a:pt x="375" y="9"/>
                  </a:lnTo>
                  <a:lnTo>
                    <a:pt x="375" y="10"/>
                  </a:lnTo>
                  <a:lnTo>
                    <a:pt x="376" y="13"/>
                  </a:lnTo>
                  <a:lnTo>
                    <a:pt x="376" y="15"/>
                  </a:lnTo>
                  <a:lnTo>
                    <a:pt x="376" y="133"/>
                  </a:lnTo>
                  <a:close/>
                  <a:moveTo>
                    <a:pt x="507" y="124"/>
                  </a:moveTo>
                  <a:lnTo>
                    <a:pt x="506" y="125"/>
                  </a:lnTo>
                  <a:lnTo>
                    <a:pt x="506" y="128"/>
                  </a:lnTo>
                  <a:lnTo>
                    <a:pt x="505" y="129"/>
                  </a:lnTo>
                  <a:lnTo>
                    <a:pt x="504" y="131"/>
                  </a:lnTo>
                  <a:lnTo>
                    <a:pt x="503" y="132"/>
                  </a:lnTo>
                  <a:lnTo>
                    <a:pt x="502" y="133"/>
                  </a:lnTo>
                  <a:lnTo>
                    <a:pt x="499" y="135"/>
                  </a:lnTo>
                  <a:lnTo>
                    <a:pt x="498" y="136"/>
                  </a:lnTo>
                  <a:lnTo>
                    <a:pt x="462" y="136"/>
                  </a:lnTo>
                  <a:lnTo>
                    <a:pt x="461" y="135"/>
                  </a:lnTo>
                  <a:lnTo>
                    <a:pt x="461" y="133"/>
                  </a:lnTo>
                  <a:lnTo>
                    <a:pt x="461" y="132"/>
                  </a:lnTo>
                  <a:lnTo>
                    <a:pt x="461" y="130"/>
                  </a:lnTo>
                  <a:lnTo>
                    <a:pt x="461" y="128"/>
                  </a:lnTo>
                  <a:lnTo>
                    <a:pt x="461" y="125"/>
                  </a:lnTo>
                  <a:lnTo>
                    <a:pt x="461" y="124"/>
                  </a:lnTo>
                  <a:lnTo>
                    <a:pt x="461" y="122"/>
                  </a:lnTo>
                  <a:lnTo>
                    <a:pt x="464" y="120"/>
                  </a:lnTo>
                  <a:lnTo>
                    <a:pt x="489" y="120"/>
                  </a:lnTo>
                  <a:lnTo>
                    <a:pt x="491" y="116"/>
                  </a:lnTo>
                  <a:lnTo>
                    <a:pt x="491" y="33"/>
                  </a:lnTo>
                  <a:lnTo>
                    <a:pt x="491" y="31"/>
                  </a:lnTo>
                  <a:lnTo>
                    <a:pt x="490" y="30"/>
                  </a:lnTo>
                  <a:lnTo>
                    <a:pt x="490" y="27"/>
                  </a:lnTo>
                  <a:lnTo>
                    <a:pt x="489" y="26"/>
                  </a:lnTo>
                  <a:lnTo>
                    <a:pt x="488" y="24"/>
                  </a:lnTo>
                  <a:lnTo>
                    <a:pt x="487" y="23"/>
                  </a:lnTo>
                  <a:lnTo>
                    <a:pt x="485" y="21"/>
                  </a:lnTo>
                  <a:lnTo>
                    <a:pt x="484" y="19"/>
                  </a:lnTo>
                  <a:lnTo>
                    <a:pt x="482" y="17"/>
                  </a:lnTo>
                  <a:lnTo>
                    <a:pt x="479" y="16"/>
                  </a:lnTo>
                  <a:lnTo>
                    <a:pt x="475" y="16"/>
                  </a:lnTo>
                  <a:lnTo>
                    <a:pt x="472" y="16"/>
                  </a:lnTo>
                  <a:lnTo>
                    <a:pt x="468" y="16"/>
                  </a:lnTo>
                  <a:lnTo>
                    <a:pt x="465" y="16"/>
                  </a:lnTo>
                  <a:lnTo>
                    <a:pt x="462" y="17"/>
                  </a:lnTo>
                  <a:lnTo>
                    <a:pt x="460" y="19"/>
                  </a:lnTo>
                  <a:lnTo>
                    <a:pt x="456" y="22"/>
                  </a:lnTo>
                  <a:lnTo>
                    <a:pt x="451" y="25"/>
                  </a:lnTo>
                  <a:lnTo>
                    <a:pt x="447" y="30"/>
                  </a:lnTo>
                  <a:lnTo>
                    <a:pt x="444" y="34"/>
                  </a:lnTo>
                  <a:lnTo>
                    <a:pt x="442" y="40"/>
                  </a:lnTo>
                  <a:lnTo>
                    <a:pt x="439" y="45"/>
                  </a:lnTo>
                  <a:lnTo>
                    <a:pt x="438" y="51"/>
                  </a:lnTo>
                  <a:lnTo>
                    <a:pt x="438" y="57"/>
                  </a:lnTo>
                  <a:lnTo>
                    <a:pt x="438" y="136"/>
                  </a:lnTo>
                  <a:lnTo>
                    <a:pt x="437" y="137"/>
                  </a:lnTo>
                  <a:lnTo>
                    <a:pt x="436" y="137"/>
                  </a:lnTo>
                  <a:lnTo>
                    <a:pt x="434" y="137"/>
                  </a:lnTo>
                  <a:lnTo>
                    <a:pt x="431" y="137"/>
                  </a:lnTo>
                  <a:lnTo>
                    <a:pt x="428" y="137"/>
                  </a:lnTo>
                  <a:lnTo>
                    <a:pt x="426" y="137"/>
                  </a:lnTo>
                  <a:lnTo>
                    <a:pt x="424" y="137"/>
                  </a:lnTo>
                  <a:lnTo>
                    <a:pt x="423" y="136"/>
                  </a:lnTo>
                  <a:lnTo>
                    <a:pt x="423" y="22"/>
                  </a:lnTo>
                  <a:lnTo>
                    <a:pt x="422" y="21"/>
                  </a:lnTo>
                  <a:lnTo>
                    <a:pt x="421" y="21"/>
                  </a:lnTo>
                  <a:lnTo>
                    <a:pt x="419" y="21"/>
                  </a:lnTo>
                  <a:lnTo>
                    <a:pt x="417" y="21"/>
                  </a:lnTo>
                  <a:lnTo>
                    <a:pt x="416" y="19"/>
                  </a:lnTo>
                  <a:lnTo>
                    <a:pt x="415" y="19"/>
                  </a:lnTo>
                  <a:lnTo>
                    <a:pt x="414" y="19"/>
                  </a:lnTo>
                  <a:lnTo>
                    <a:pt x="413" y="19"/>
                  </a:lnTo>
                  <a:lnTo>
                    <a:pt x="411" y="19"/>
                  </a:lnTo>
                  <a:lnTo>
                    <a:pt x="408" y="19"/>
                  </a:lnTo>
                  <a:lnTo>
                    <a:pt x="406" y="19"/>
                  </a:lnTo>
                  <a:lnTo>
                    <a:pt x="405" y="19"/>
                  </a:lnTo>
                  <a:lnTo>
                    <a:pt x="405" y="18"/>
                  </a:lnTo>
                  <a:lnTo>
                    <a:pt x="405" y="17"/>
                  </a:lnTo>
                  <a:lnTo>
                    <a:pt x="404" y="17"/>
                  </a:lnTo>
                  <a:lnTo>
                    <a:pt x="404" y="16"/>
                  </a:lnTo>
                  <a:lnTo>
                    <a:pt x="402" y="15"/>
                  </a:lnTo>
                  <a:lnTo>
                    <a:pt x="402" y="13"/>
                  </a:lnTo>
                  <a:lnTo>
                    <a:pt x="402" y="11"/>
                  </a:lnTo>
                  <a:lnTo>
                    <a:pt x="402" y="9"/>
                  </a:lnTo>
                  <a:lnTo>
                    <a:pt x="402" y="8"/>
                  </a:lnTo>
                  <a:lnTo>
                    <a:pt x="402" y="7"/>
                  </a:lnTo>
                  <a:lnTo>
                    <a:pt x="402" y="6"/>
                  </a:lnTo>
                  <a:lnTo>
                    <a:pt x="402" y="4"/>
                  </a:lnTo>
                  <a:lnTo>
                    <a:pt x="404" y="4"/>
                  </a:lnTo>
                  <a:lnTo>
                    <a:pt x="404" y="3"/>
                  </a:lnTo>
                  <a:lnTo>
                    <a:pt x="405" y="3"/>
                  </a:lnTo>
                  <a:lnTo>
                    <a:pt x="406" y="3"/>
                  </a:lnTo>
                  <a:lnTo>
                    <a:pt x="407" y="3"/>
                  </a:lnTo>
                  <a:lnTo>
                    <a:pt x="408" y="3"/>
                  </a:lnTo>
                  <a:lnTo>
                    <a:pt x="409" y="3"/>
                  </a:lnTo>
                  <a:lnTo>
                    <a:pt x="411" y="3"/>
                  </a:lnTo>
                  <a:lnTo>
                    <a:pt x="413" y="3"/>
                  </a:lnTo>
                  <a:lnTo>
                    <a:pt x="416" y="2"/>
                  </a:lnTo>
                  <a:lnTo>
                    <a:pt x="419" y="2"/>
                  </a:lnTo>
                  <a:lnTo>
                    <a:pt x="421" y="2"/>
                  </a:lnTo>
                  <a:lnTo>
                    <a:pt x="422" y="2"/>
                  </a:lnTo>
                  <a:lnTo>
                    <a:pt x="423" y="2"/>
                  </a:lnTo>
                  <a:lnTo>
                    <a:pt x="426" y="2"/>
                  </a:lnTo>
                  <a:lnTo>
                    <a:pt x="428" y="2"/>
                  </a:lnTo>
                  <a:lnTo>
                    <a:pt x="429" y="2"/>
                  </a:lnTo>
                  <a:lnTo>
                    <a:pt x="431" y="3"/>
                  </a:lnTo>
                  <a:lnTo>
                    <a:pt x="432" y="4"/>
                  </a:lnTo>
                  <a:lnTo>
                    <a:pt x="434" y="6"/>
                  </a:lnTo>
                  <a:lnTo>
                    <a:pt x="435" y="7"/>
                  </a:lnTo>
                  <a:lnTo>
                    <a:pt x="436" y="8"/>
                  </a:lnTo>
                  <a:lnTo>
                    <a:pt x="437" y="10"/>
                  </a:lnTo>
                  <a:lnTo>
                    <a:pt x="437" y="11"/>
                  </a:lnTo>
                  <a:lnTo>
                    <a:pt x="438" y="14"/>
                  </a:lnTo>
                  <a:lnTo>
                    <a:pt x="438" y="16"/>
                  </a:lnTo>
                  <a:lnTo>
                    <a:pt x="438" y="19"/>
                  </a:lnTo>
                  <a:lnTo>
                    <a:pt x="438" y="22"/>
                  </a:lnTo>
                  <a:lnTo>
                    <a:pt x="438" y="23"/>
                  </a:lnTo>
                  <a:lnTo>
                    <a:pt x="438" y="24"/>
                  </a:lnTo>
                  <a:lnTo>
                    <a:pt x="441" y="19"/>
                  </a:lnTo>
                  <a:lnTo>
                    <a:pt x="444" y="15"/>
                  </a:lnTo>
                  <a:lnTo>
                    <a:pt x="447" y="11"/>
                  </a:lnTo>
                  <a:lnTo>
                    <a:pt x="452" y="8"/>
                  </a:lnTo>
                  <a:lnTo>
                    <a:pt x="457" y="6"/>
                  </a:lnTo>
                  <a:lnTo>
                    <a:pt x="460" y="3"/>
                  </a:lnTo>
                  <a:lnTo>
                    <a:pt x="465" y="1"/>
                  </a:lnTo>
                  <a:lnTo>
                    <a:pt x="469" y="0"/>
                  </a:lnTo>
                  <a:lnTo>
                    <a:pt x="475" y="0"/>
                  </a:lnTo>
                  <a:lnTo>
                    <a:pt x="480" y="1"/>
                  </a:lnTo>
                  <a:lnTo>
                    <a:pt x="484" y="2"/>
                  </a:lnTo>
                  <a:lnTo>
                    <a:pt x="488" y="3"/>
                  </a:lnTo>
                  <a:lnTo>
                    <a:pt x="492" y="4"/>
                  </a:lnTo>
                  <a:lnTo>
                    <a:pt x="496" y="7"/>
                  </a:lnTo>
                  <a:lnTo>
                    <a:pt x="499" y="9"/>
                  </a:lnTo>
                  <a:lnTo>
                    <a:pt x="502" y="13"/>
                  </a:lnTo>
                  <a:lnTo>
                    <a:pt x="503" y="14"/>
                  </a:lnTo>
                  <a:lnTo>
                    <a:pt x="504" y="16"/>
                  </a:lnTo>
                  <a:lnTo>
                    <a:pt x="504" y="17"/>
                  </a:lnTo>
                  <a:lnTo>
                    <a:pt x="505" y="19"/>
                  </a:lnTo>
                  <a:lnTo>
                    <a:pt x="506" y="21"/>
                  </a:lnTo>
                  <a:lnTo>
                    <a:pt x="506" y="23"/>
                  </a:lnTo>
                  <a:lnTo>
                    <a:pt x="507" y="24"/>
                  </a:lnTo>
                  <a:lnTo>
                    <a:pt x="507" y="26"/>
                  </a:lnTo>
                  <a:lnTo>
                    <a:pt x="507" y="124"/>
                  </a:lnTo>
                  <a:close/>
                </a:path>
              </a:pathLst>
            </a:custGeom>
            <a:solidFill>
              <a:schemeClr val="tx1"/>
            </a:solidFill>
            <a:ln w="9525">
              <a:noFill/>
              <a:round/>
              <a:headEnd/>
              <a:tailEnd/>
            </a:ln>
          </p:spPr>
          <p:txBody>
            <a:bodyPr/>
            <a:lstStyle/>
            <a:p>
              <a:endParaRPr lang="he-IL"/>
            </a:p>
          </p:txBody>
        </p:sp>
        <p:sp>
          <p:nvSpPr>
            <p:cNvPr id="236588" name="Freeform 44"/>
            <p:cNvSpPr>
              <a:spLocks/>
            </p:cNvSpPr>
            <p:nvPr/>
          </p:nvSpPr>
          <p:spPr bwMode="auto">
            <a:xfrm>
              <a:off x="2171" y="2032"/>
              <a:ext cx="98" cy="132"/>
            </a:xfrm>
            <a:custGeom>
              <a:avLst/>
              <a:gdLst>
                <a:gd name="T0" fmla="*/ 89 w 101"/>
                <a:gd name="T1" fmla="*/ 125 h 131"/>
                <a:gd name="T2" fmla="*/ 89 w 101"/>
                <a:gd name="T3" fmla="*/ 125 h 131"/>
                <a:gd name="T4" fmla="*/ 89 w 101"/>
                <a:gd name="T5" fmla="*/ 126 h 131"/>
                <a:gd name="T6" fmla="*/ 88 w 101"/>
                <a:gd name="T7" fmla="*/ 128 h 131"/>
                <a:gd name="T8" fmla="*/ 88 w 101"/>
                <a:gd name="T9" fmla="*/ 130 h 131"/>
                <a:gd name="T10" fmla="*/ 87 w 101"/>
                <a:gd name="T11" fmla="*/ 132 h 131"/>
                <a:gd name="T12" fmla="*/ 87 w 101"/>
                <a:gd name="T13" fmla="*/ 132 h 131"/>
                <a:gd name="T14" fmla="*/ 85 w 101"/>
                <a:gd name="T15" fmla="*/ 133 h 131"/>
                <a:gd name="T16" fmla="*/ 85 w 101"/>
                <a:gd name="T17" fmla="*/ 134 h 131"/>
                <a:gd name="T18" fmla="*/ 84 w 101"/>
                <a:gd name="T19" fmla="*/ 135 h 131"/>
                <a:gd name="T20" fmla="*/ 83 w 101"/>
                <a:gd name="T21" fmla="*/ 135 h 131"/>
                <a:gd name="T22" fmla="*/ 23 w 101"/>
                <a:gd name="T23" fmla="*/ 135 h 131"/>
                <a:gd name="T24" fmla="*/ 23 w 101"/>
                <a:gd name="T25" fmla="*/ 135 h 131"/>
                <a:gd name="T26" fmla="*/ 20 w 101"/>
                <a:gd name="T27" fmla="*/ 134 h 131"/>
                <a:gd name="T28" fmla="*/ 17 w 101"/>
                <a:gd name="T29" fmla="*/ 132 h 131"/>
                <a:gd name="T30" fmla="*/ 16 w 101"/>
                <a:gd name="T31" fmla="*/ 130 h 131"/>
                <a:gd name="T32" fmla="*/ 16 w 101"/>
                <a:gd name="T33" fmla="*/ 126 h 131"/>
                <a:gd name="T34" fmla="*/ 16 w 101"/>
                <a:gd name="T35" fmla="*/ 16 h 131"/>
                <a:gd name="T36" fmla="*/ 2 w 101"/>
                <a:gd name="T37" fmla="*/ 16 h 131"/>
                <a:gd name="T38" fmla="*/ 0 w 101"/>
                <a:gd name="T39" fmla="*/ 14 h 131"/>
                <a:gd name="T40" fmla="*/ 0 w 101"/>
                <a:gd name="T41" fmla="*/ 2 h 131"/>
                <a:gd name="T42" fmla="*/ 3 w 101"/>
                <a:gd name="T43" fmla="*/ 0 h 131"/>
                <a:gd name="T44" fmla="*/ 82 w 101"/>
                <a:gd name="T45" fmla="*/ 0 h 131"/>
                <a:gd name="T46" fmla="*/ 82 w 101"/>
                <a:gd name="T47" fmla="*/ 0 h 131"/>
                <a:gd name="T48" fmla="*/ 82 w 101"/>
                <a:gd name="T49" fmla="*/ 0 h 131"/>
                <a:gd name="T50" fmla="*/ 83 w 101"/>
                <a:gd name="T51" fmla="*/ 0 h 131"/>
                <a:gd name="T52" fmla="*/ 83 w 101"/>
                <a:gd name="T53" fmla="*/ 1 h 131"/>
                <a:gd name="T54" fmla="*/ 84 w 101"/>
                <a:gd name="T55" fmla="*/ 1 h 131"/>
                <a:gd name="T56" fmla="*/ 84 w 101"/>
                <a:gd name="T57" fmla="*/ 1 h 131"/>
                <a:gd name="T58" fmla="*/ 84 w 101"/>
                <a:gd name="T59" fmla="*/ 2 h 131"/>
                <a:gd name="T60" fmla="*/ 85 w 101"/>
                <a:gd name="T61" fmla="*/ 3 h 131"/>
                <a:gd name="T62" fmla="*/ 87 w 101"/>
                <a:gd name="T63" fmla="*/ 6 h 131"/>
                <a:gd name="T64" fmla="*/ 88 w 101"/>
                <a:gd name="T65" fmla="*/ 7 h 131"/>
                <a:gd name="T66" fmla="*/ 89 w 101"/>
                <a:gd name="T67" fmla="*/ 10 h 131"/>
                <a:gd name="T68" fmla="*/ 89 w 101"/>
                <a:gd name="T69" fmla="*/ 125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 h="131">
                  <a:moveTo>
                    <a:pt x="101" y="121"/>
                  </a:moveTo>
                  <a:lnTo>
                    <a:pt x="101" y="121"/>
                  </a:lnTo>
                  <a:lnTo>
                    <a:pt x="101" y="122"/>
                  </a:lnTo>
                  <a:lnTo>
                    <a:pt x="100" y="124"/>
                  </a:lnTo>
                  <a:lnTo>
                    <a:pt x="100" y="126"/>
                  </a:lnTo>
                  <a:lnTo>
                    <a:pt x="99" y="128"/>
                  </a:lnTo>
                  <a:lnTo>
                    <a:pt x="97" y="129"/>
                  </a:lnTo>
                  <a:lnTo>
                    <a:pt x="97" y="130"/>
                  </a:lnTo>
                  <a:lnTo>
                    <a:pt x="96" y="131"/>
                  </a:lnTo>
                  <a:lnTo>
                    <a:pt x="95" y="131"/>
                  </a:lnTo>
                  <a:lnTo>
                    <a:pt x="27" y="131"/>
                  </a:lnTo>
                  <a:lnTo>
                    <a:pt x="24" y="130"/>
                  </a:lnTo>
                  <a:lnTo>
                    <a:pt x="21" y="128"/>
                  </a:lnTo>
                  <a:lnTo>
                    <a:pt x="19" y="126"/>
                  </a:lnTo>
                  <a:lnTo>
                    <a:pt x="18" y="122"/>
                  </a:lnTo>
                  <a:lnTo>
                    <a:pt x="18" y="16"/>
                  </a:lnTo>
                  <a:lnTo>
                    <a:pt x="2" y="16"/>
                  </a:lnTo>
                  <a:lnTo>
                    <a:pt x="0" y="14"/>
                  </a:lnTo>
                  <a:lnTo>
                    <a:pt x="0" y="2"/>
                  </a:lnTo>
                  <a:lnTo>
                    <a:pt x="3" y="0"/>
                  </a:lnTo>
                  <a:lnTo>
                    <a:pt x="93" y="0"/>
                  </a:lnTo>
                  <a:lnTo>
                    <a:pt x="94" y="0"/>
                  </a:lnTo>
                  <a:lnTo>
                    <a:pt x="95" y="0"/>
                  </a:lnTo>
                  <a:lnTo>
                    <a:pt x="95" y="1"/>
                  </a:lnTo>
                  <a:lnTo>
                    <a:pt x="96" y="1"/>
                  </a:lnTo>
                  <a:lnTo>
                    <a:pt x="96" y="2"/>
                  </a:lnTo>
                  <a:lnTo>
                    <a:pt x="97" y="3"/>
                  </a:lnTo>
                  <a:lnTo>
                    <a:pt x="99" y="6"/>
                  </a:lnTo>
                  <a:lnTo>
                    <a:pt x="100" y="7"/>
                  </a:lnTo>
                  <a:lnTo>
                    <a:pt x="101" y="10"/>
                  </a:lnTo>
                  <a:lnTo>
                    <a:pt x="101" y="121"/>
                  </a:lnTo>
                </a:path>
              </a:pathLst>
            </a:custGeom>
            <a:solidFill>
              <a:schemeClr val="tx1"/>
            </a:solidFill>
            <a:ln w="0">
              <a:solidFill>
                <a:srgbClr val="000000"/>
              </a:solidFill>
              <a:prstDash val="solid"/>
              <a:round/>
              <a:headEnd/>
              <a:tailEnd/>
            </a:ln>
          </p:spPr>
          <p:txBody>
            <a:bodyPr/>
            <a:lstStyle/>
            <a:p>
              <a:endParaRPr lang="he-IL"/>
            </a:p>
          </p:txBody>
        </p:sp>
        <p:sp>
          <p:nvSpPr>
            <p:cNvPr id="236589" name="Freeform 45"/>
            <p:cNvSpPr>
              <a:spLocks/>
            </p:cNvSpPr>
            <p:nvPr/>
          </p:nvSpPr>
          <p:spPr bwMode="auto">
            <a:xfrm>
              <a:off x="2204" y="2048"/>
              <a:ext cx="51" cy="100"/>
            </a:xfrm>
            <a:custGeom>
              <a:avLst/>
              <a:gdLst>
                <a:gd name="T0" fmla="*/ 48 w 52"/>
                <a:gd name="T1" fmla="*/ 92 h 100"/>
                <a:gd name="T2" fmla="*/ 48 w 52"/>
                <a:gd name="T3" fmla="*/ 5 h 100"/>
                <a:gd name="T4" fmla="*/ 48 w 52"/>
                <a:gd name="T5" fmla="*/ 5 h 100"/>
                <a:gd name="T6" fmla="*/ 48 w 52"/>
                <a:gd name="T7" fmla="*/ 4 h 100"/>
                <a:gd name="T8" fmla="*/ 48 w 52"/>
                <a:gd name="T9" fmla="*/ 2 h 100"/>
                <a:gd name="T10" fmla="*/ 47 w 52"/>
                <a:gd name="T11" fmla="*/ 2 h 100"/>
                <a:gd name="T12" fmla="*/ 46 w 52"/>
                <a:gd name="T13" fmla="*/ 1 h 100"/>
                <a:gd name="T14" fmla="*/ 46 w 52"/>
                <a:gd name="T15" fmla="*/ 1 h 100"/>
                <a:gd name="T16" fmla="*/ 46 w 52"/>
                <a:gd name="T17" fmla="*/ 0 h 100"/>
                <a:gd name="T18" fmla="*/ 44 w 52"/>
                <a:gd name="T19" fmla="*/ 0 h 100"/>
                <a:gd name="T20" fmla="*/ 43 w 52"/>
                <a:gd name="T21" fmla="*/ 0 h 100"/>
                <a:gd name="T22" fmla="*/ 43 w 52"/>
                <a:gd name="T23" fmla="*/ 0 h 100"/>
                <a:gd name="T24" fmla="*/ 0 w 52"/>
                <a:gd name="T25" fmla="*/ 0 h 100"/>
                <a:gd name="T26" fmla="*/ 0 w 52"/>
                <a:gd name="T27" fmla="*/ 98 h 100"/>
                <a:gd name="T28" fmla="*/ 2 w 52"/>
                <a:gd name="T29" fmla="*/ 100 h 100"/>
                <a:gd name="T30" fmla="*/ 43 w 52"/>
                <a:gd name="T31" fmla="*/ 100 h 100"/>
                <a:gd name="T32" fmla="*/ 43 w 52"/>
                <a:gd name="T33" fmla="*/ 100 h 100"/>
                <a:gd name="T34" fmla="*/ 44 w 52"/>
                <a:gd name="T35" fmla="*/ 99 h 100"/>
                <a:gd name="T36" fmla="*/ 46 w 52"/>
                <a:gd name="T37" fmla="*/ 98 h 100"/>
                <a:gd name="T38" fmla="*/ 46 w 52"/>
                <a:gd name="T39" fmla="*/ 98 h 100"/>
                <a:gd name="T40" fmla="*/ 47 w 52"/>
                <a:gd name="T41" fmla="*/ 97 h 100"/>
                <a:gd name="T42" fmla="*/ 47 w 52"/>
                <a:gd name="T43" fmla="*/ 97 h 100"/>
                <a:gd name="T44" fmla="*/ 48 w 52"/>
                <a:gd name="T45" fmla="*/ 96 h 100"/>
                <a:gd name="T46" fmla="*/ 48 w 52"/>
                <a:gd name="T47" fmla="*/ 95 h 100"/>
                <a:gd name="T48" fmla="*/ 48 w 52"/>
                <a:gd name="T49" fmla="*/ 93 h 100"/>
                <a:gd name="T50" fmla="*/ 48 w 52"/>
                <a:gd name="T51" fmla="*/ 92 h 1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100">
                  <a:moveTo>
                    <a:pt x="52" y="92"/>
                  </a:moveTo>
                  <a:lnTo>
                    <a:pt x="52" y="5"/>
                  </a:lnTo>
                  <a:lnTo>
                    <a:pt x="52" y="4"/>
                  </a:lnTo>
                  <a:lnTo>
                    <a:pt x="52" y="2"/>
                  </a:lnTo>
                  <a:lnTo>
                    <a:pt x="51" y="2"/>
                  </a:lnTo>
                  <a:lnTo>
                    <a:pt x="50" y="1"/>
                  </a:lnTo>
                  <a:lnTo>
                    <a:pt x="50" y="0"/>
                  </a:lnTo>
                  <a:lnTo>
                    <a:pt x="48" y="0"/>
                  </a:lnTo>
                  <a:lnTo>
                    <a:pt x="47" y="0"/>
                  </a:lnTo>
                  <a:lnTo>
                    <a:pt x="0" y="0"/>
                  </a:lnTo>
                  <a:lnTo>
                    <a:pt x="0" y="98"/>
                  </a:lnTo>
                  <a:lnTo>
                    <a:pt x="2" y="100"/>
                  </a:lnTo>
                  <a:lnTo>
                    <a:pt x="47" y="100"/>
                  </a:lnTo>
                  <a:lnTo>
                    <a:pt x="48" y="99"/>
                  </a:lnTo>
                  <a:lnTo>
                    <a:pt x="50" y="98"/>
                  </a:lnTo>
                  <a:lnTo>
                    <a:pt x="51" y="97"/>
                  </a:lnTo>
                  <a:lnTo>
                    <a:pt x="52" y="96"/>
                  </a:lnTo>
                  <a:lnTo>
                    <a:pt x="52" y="95"/>
                  </a:lnTo>
                  <a:lnTo>
                    <a:pt x="52" y="93"/>
                  </a:lnTo>
                  <a:lnTo>
                    <a:pt x="52" y="92"/>
                  </a:lnTo>
                </a:path>
              </a:pathLst>
            </a:custGeom>
            <a:solidFill>
              <a:srgbClr val="00FF00"/>
            </a:solidFill>
            <a:ln w="0">
              <a:solidFill>
                <a:srgbClr val="000000"/>
              </a:solidFill>
              <a:prstDash val="solid"/>
              <a:round/>
              <a:headEnd/>
              <a:tailEnd/>
            </a:ln>
          </p:spPr>
          <p:txBody>
            <a:bodyPr/>
            <a:lstStyle/>
            <a:p>
              <a:endParaRPr lang="he-IL"/>
            </a:p>
          </p:txBody>
        </p:sp>
        <p:sp>
          <p:nvSpPr>
            <p:cNvPr id="236590" name="Freeform 46"/>
            <p:cNvSpPr>
              <a:spLocks/>
            </p:cNvSpPr>
            <p:nvPr/>
          </p:nvSpPr>
          <p:spPr bwMode="auto">
            <a:xfrm>
              <a:off x="2310" y="2032"/>
              <a:ext cx="107" cy="134"/>
            </a:xfrm>
            <a:custGeom>
              <a:avLst/>
              <a:gdLst>
                <a:gd name="T0" fmla="*/ 35 w 111"/>
                <a:gd name="T1" fmla="*/ 59 h 134"/>
                <a:gd name="T2" fmla="*/ 24 w 111"/>
                <a:gd name="T3" fmla="*/ 62 h 134"/>
                <a:gd name="T4" fmla="*/ 19 w 111"/>
                <a:gd name="T5" fmla="*/ 67 h 134"/>
                <a:gd name="T6" fmla="*/ 15 w 111"/>
                <a:gd name="T7" fmla="*/ 74 h 134"/>
                <a:gd name="T8" fmla="*/ 14 w 111"/>
                <a:gd name="T9" fmla="*/ 84 h 134"/>
                <a:gd name="T10" fmla="*/ 13 w 111"/>
                <a:gd name="T11" fmla="*/ 96 h 134"/>
                <a:gd name="T12" fmla="*/ 13 w 111"/>
                <a:gd name="T13" fmla="*/ 106 h 134"/>
                <a:gd name="T14" fmla="*/ 13 w 111"/>
                <a:gd name="T15" fmla="*/ 113 h 134"/>
                <a:gd name="T16" fmla="*/ 14 w 111"/>
                <a:gd name="T17" fmla="*/ 115 h 134"/>
                <a:gd name="T18" fmla="*/ 15 w 111"/>
                <a:gd name="T19" fmla="*/ 117 h 134"/>
                <a:gd name="T20" fmla="*/ 16 w 111"/>
                <a:gd name="T21" fmla="*/ 119 h 134"/>
                <a:gd name="T22" fmla="*/ 23 w 111"/>
                <a:gd name="T23" fmla="*/ 119 h 134"/>
                <a:gd name="T24" fmla="*/ 29 w 111"/>
                <a:gd name="T25" fmla="*/ 119 h 134"/>
                <a:gd name="T26" fmla="*/ 34 w 111"/>
                <a:gd name="T27" fmla="*/ 120 h 134"/>
                <a:gd name="T28" fmla="*/ 37 w 111"/>
                <a:gd name="T29" fmla="*/ 131 h 134"/>
                <a:gd name="T30" fmla="*/ 32 w 111"/>
                <a:gd name="T31" fmla="*/ 134 h 134"/>
                <a:gd name="T32" fmla="*/ 27 w 111"/>
                <a:gd name="T33" fmla="*/ 134 h 134"/>
                <a:gd name="T34" fmla="*/ 24 w 111"/>
                <a:gd name="T35" fmla="*/ 134 h 134"/>
                <a:gd name="T36" fmla="*/ 19 w 111"/>
                <a:gd name="T37" fmla="*/ 134 h 134"/>
                <a:gd name="T38" fmla="*/ 15 w 111"/>
                <a:gd name="T39" fmla="*/ 134 h 134"/>
                <a:gd name="T40" fmla="*/ 11 w 111"/>
                <a:gd name="T41" fmla="*/ 134 h 134"/>
                <a:gd name="T42" fmla="*/ 6 w 111"/>
                <a:gd name="T43" fmla="*/ 132 h 134"/>
                <a:gd name="T44" fmla="*/ 3 w 111"/>
                <a:gd name="T45" fmla="*/ 127 h 134"/>
                <a:gd name="T46" fmla="*/ 0 w 111"/>
                <a:gd name="T47" fmla="*/ 114 h 134"/>
                <a:gd name="T48" fmla="*/ 0 w 111"/>
                <a:gd name="T49" fmla="*/ 93 h 134"/>
                <a:gd name="T50" fmla="*/ 3 w 111"/>
                <a:gd name="T51" fmla="*/ 73 h 134"/>
                <a:gd name="T52" fmla="*/ 12 w 111"/>
                <a:gd name="T53" fmla="*/ 56 h 134"/>
                <a:gd name="T54" fmla="*/ 1 w 111"/>
                <a:gd name="T55" fmla="*/ 3 h 134"/>
                <a:gd name="T56" fmla="*/ 56 w 111"/>
                <a:gd name="T57" fmla="*/ 64 h 134"/>
                <a:gd name="T58" fmla="*/ 57 w 111"/>
                <a:gd name="T59" fmla="*/ 64 h 134"/>
                <a:gd name="T60" fmla="*/ 62 w 111"/>
                <a:gd name="T61" fmla="*/ 64 h 134"/>
                <a:gd name="T62" fmla="*/ 65 w 111"/>
                <a:gd name="T63" fmla="*/ 62 h 134"/>
                <a:gd name="T64" fmla="*/ 71 w 111"/>
                <a:gd name="T65" fmla="*/ 56 h 134"/>
                <a:gd name="T66" fmla="*/ 76 w 111"/>
                <a:gd name="T67" fmla="*/ 45 h 134"/>
                <a:gd name="T68" fmla="*/ 78 w 111"/>
                <a:gd name="T69" fmla="*/ 32 h 134"/>
                <a:gd name="T70" fmla="*/ 77 w 111"/>
                <a:gd name="T71" fmla="*/ 25 h 134"/>
                <a:gd name="T72" fmla="*/ 76 w 111"/>
                <a:gd name="T73" fmla="*/ 20 h 134"/>
                <a:gd name="T74" fmla="*/ 59 w 111"/>
                <a:gd name="T75" fmla="*/ 2 h 134"/>
                <a:gd name="T76" fmla="*/ 61 w 111"/>
                <a:gd name="T77" fmla="*/ 1 h 134"/>
                <a:gd name="T78" fmla="*/ 63 w 111"/>
                <a:gd name="T79" fmla="*/ 0 h 134"/>
                <a:gd name="T80" fmla="*/ 65 w 111"/>
                <a:gd name="T81" fmla="*/ 0 h 134"/>
                <a:gd name="T82" fmla="*/ 67 w 111"/>
                <a:gd name="T83" fmla="*/ 0 h 134"/>
                <a:gd name="T84" fmla="*/ 70 w 111"/>
                <a:gd name="T85" fmla="*/ 0 h 134"/>
                <a:gd name="T86" fmla="*/ 79 w 111"/>
                <a:gd name="T87" fmla="*/ 0 h 134"/>
                <a:gd name="T88" fmla="*/ 85 w 111"/>
                <a:gd name="T89" fmla="*/ 2 h 134"/>
                <a:gd name="T90" fmla="*/ 89 w 111"/>
                <a:gd name="T91" fmla="*/ 8 h 134"/>
                <a:gd name="T92" fmla="*/ 91 w 111"/>
                <a:gd name="T93" fmla="*/ 17 h 134"/>
                <a:gd name="T94" fmla="*/ 91 w 111"/>
                <a:gd name="T95" fmla="*/ 25 h 134"/>
                <a:gd name="T96" fmla="*/ 91 w 111"/>
                <a:gd name="T97" fmla="*/ 45 h 134"/>
                <a:gd name="T98" fmla="*/ 85 w 111"/>
                <a:gd name="T99" fmla="*/ 63 h 134"/>
                <a:gd name="T100" fmla="*/ 77 w 111"/>
                <a:gd name="T101" fmla="*/ 71 h 134"/>
                <a:gd name="T102" fmla="*/ 63 w 111"/>
                <a:gd name="T103" fmla="*/ 78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 h="134">
                  <a:moveTo>
                    <a:pt x="111" y="131"/>
                  </a:moveTo>
                  <a:lnTo>
                    <a:pt x="91" y="131"/>
                  </a:lnTo>
                  <a:lnTo>
                    <a:pt x="39" y="59"/>
                  </a:lnTo>
                  <a:lnTo>
                    <a:pt x="36" y="59"/>
                  </a:lnTo>
                  <a:lnTo>
                    <a:pt x="34" y="60"/>
                  </a:lnTo>
                  <a:lnTo>
                    <a:pt x="30" y="61"/>
                  </a:lnTo>
                  <a:lnTo>
                    <a:pt x="28" y="62"/>
                  </a:lnTo>
                  <a:lnTo>
                    <a:pt x="27" y="63"/>
                  </a:lnTo>
                  <a:lnTo>
                    <a:pt x="24" y="64"/>
                  </a:lnTo>
                  <a:lnTo>
                    <a:pt x="23" y="67"/>
                  </a:lnTo>
                  <a:lnTo>
                    <a:pt x="21" y="69"/>
                  </a:lnTo>
                  <a:lnTo>
                    <a:pt x="20" y="71"/>
                  </a:lnTo>
                  <a:lnTo>
                    <a:pt x="19" y="74"/>
                  </a:lnTo>
                  <a:lnTo>
                    <a:pt x="18" y="77"/>
                  </a:lnTo>
                  <a:lnTo>
                    <a:pt x="18" y="81"/>
                  </a:lnTo>
                  <a:lnTo>
                    <a:pt x="18" y="84"/>
                  </a:lnTo>
                  <a:lnTo>
                    <a:pt x="18" y="88"/>
                  </a:lnTo>
                  <a:lnTo>
                    <a:pt x="16" y="91"/>
                  </a:lnTo>
                  <a:lnTo>
                    <a:pt x="16" y="96"/>
                  </a:lnTo>
                  <a:lnTo>
                    <a:pt x="16" y="98"/>
                  </a:lnTo>
                  <a:lnTo>
                    <a:pt x="16" y="100"/>
                  </a:lnTo>
                  <a:lnTo>
                    <a:pt x="16" y="103"/>
                  </a:lnTo>
                  <a:lnTo>
                    <a:pt x="16" y="106"/>
                  </a:lnTo>
                  <a:lnTo>
                    <a:pt x="16" y="109"/>
                  </a:lnTo>
                  <a:lnTo>
                    <a:pt x="16" y="112"/>
                  </a:lnTo>
                  <a:lnTo>
                    <a:pt x="16" y="113"/>
                  </a:lnTo>
                  <a:lnTo>
                    <a:pt x="16" y="114"/>
                  </a:lnTo>
                  <a:lnTo>
                    <a:pt x="18" y="115"/>
                  </a:lnTo>
                  <a:lnTo>
                    <a:pt x="18" y="116"/>
                  </a:lnTo>
                  <a:lnTo>
                    <a:pt x="19" y="117"/>
                  </a:lnTo>
                  <a:lnTo>
                    <a:pt x="19" y="119"/>
                  </a:lnTo>
                  <a:lnTo>
                    <a:pt x="20" y="119"/>
                  </a:lnTo>
                  <a:lnTo>
                    <a:pt x="22" y="119"/>
                  </a:lnTo>
                  <a:lnTo>
                    <a:pt x="23" y="119"/>
                  </a:lnTo>
                  <a:lnTo>
                    <a:pt x="26" y="119"/>
                  </a:lnTo>
                  <a:lnTo>
                    <a:pt x="27" y="119"/>
                  </a:lnTo>
                  <a:lnTo>
                    <a:pt x="29" y="119"/>
                  </a:lnTo>
                  <a:lnTo>
                    <a:pt x="31" y="119"/>
                  </a:lnTo>
                  <a:lnTo>
                    <a:pt x="33" y="119"/>
                  </a:lnTo>
                  <a:lnTo>
                    <a:pt x="34" y="119"/>
                  </a:lnTo>
                  <a:lnTo>
                    <a:pt x="36" y="119"/>
                  </a:lnTo>
                  <a:lnTo>
                    <a:pt x="38" y="120"/>
                  </a:lnTo>
                  <a:lnTo>
                    <a:pt x="39" y="120"/>
                  </a:lnTo>
                  <a:lnTo>
                    <a:pt x="42" y="121"/>
                  </a:lnTo>
                  <a:lnTo>
                    <a:pt x="42" y="131"/>
                  </a:lnTo>
                  <a:lnTo>
                    <a:pt x="41" y="132"/>
                  </a:lnTo>
                  <a:lnTo>
                    <a:pt x="39" y="132"/>
                  </a:lnTo>
                  <a:lnTo>
                    <a:pt x="37" y="134"/>
                  </a:lnTo>
                  <a:lnTo>
                    <a:pt x="36" y="134"/>
                  </a:lnTo>
                  <a:lnTo>
                    <a:pt x="35" y="134"/>
                  </a:lnTo>
                  <a:lnTo>
                    <a:pt x="34" y="134"/>
                  </a:lnTo>
                  <a:lnTo>
                    <a:pt x="31" y="134"/>
                  </a:lnTo>
                  <a:lnTo>
                    <a:pt x="30" y="134"/>
                  </a:lnTo>
                  <a:lnTo>
                    <a:pt x="29" y="134"/>
                  </a:lnTo>
                  <a:lnTo>
                    <a:pt x="28" y="134"/>
                  </a:lnTo>
                  <a:lnTo>
                    <a:pt x="26" y="134"/>
                  </a:lnTo>
                  <a:lnTo>
                    <a:pt x="24" y="134"/>
                  </a:lnTo>
                  <a:lnTo>
                    <a:pt x="23" y="134"/>
                  </a:lnTo>
                  <a:lnTo>
                    <a:pt x="21" y="134"/>
                  </a:lnTo>
                  <a:lnTo>
                    <a:pt x="20" y="134"/>
                  </a:lnTo>
                  <a:lnTo>
                    <a:pt x="19" y="134"/>
                  </a:lnTo>
                  <a:lnTo>
                    <a:pt x="16" y="134"/>
                  </a:lnTo>
                  <a:lnTo>
                    <a:pt x="14" y="134"/>
                  </a:lnTo>
                  <a:lnTo>
                    <a:pt x="13" y="134"/>
                  </a:lnTo>
                  <a:lnTo>
                    <a:pt x="11" y="134"/>
                  </a:lnTo>
                  <a:lnTo>
                    <a:pt x="9" y="134"/>
                  </a:lnTo>
                  <a:lnTo>
                    <a:pt x="7" y="132"/>
                  </a:lnTo>
                  <a:lnTo>
                    <a:pt x="6" y="132"/>
                  </a:lnTo>
                  <a:lnTo>
                    <a:pt x="5" y="131"/>
                  </a:lnTo>
                  <a:lnTo>
                    <a:pt x="4" y="129"/>
                  </a:lnTo>
                  <a:lnTo>
                    <a:pt x="3" y="127"/>
                  </a:lnTo>
                  <a:lnTo>
                    <a:pt x="1" y="123"/>
                  </a:lnTo>
                  <a:lnTo>
                    <a:pt x="1" y="119"/>
                  </a:lnTo>
                  <a:lnTo>
                    <a:pt x="0" y="114"/>
                  </a:lnTo>
                  <a:lnTo>
                    <a:pt x="0" y="111"/>
                  </a:lnTo>
                  <a:lnTo>
                    <a:pt x="0" y="106"/>
                  </a:lnTo>
                  <a:lnTo>
                    <a:pt x="0" y="101"/>
                  </a:lnTo>
                  <a:lnTo>
                    <a:pt x="0" y="93"/>
                  </a:lnTo>
                  <a:lnTo>
                    <a:pt x="0" y="86"/>
                  </a:lnTo>
                  <a:lnTo>
                    <a:pt x="1" y="79"/>
                  </a:lnTo>
                  <a:lnTo>
                    <a:pt x="3" y="73"/>
                  </a:lnTo>
                  <a:lnTo>
                    <a:pt x="5" y="66"/>
                  </a:lnTo>
                  <a:lnTo>
                    <a:pt x="8" y="61"/>
                  </a:lnTo>
                  <a:lnTo>
                    <a:pt x="12" y="56"/>
                  </a:lnTo>
                  <a:lnTo>
                    <a:pt x="16" y="52"/>
                  </a:lnTo>
                  <a:lnTo>
                    <a:pt x="22" y="47"/>
                  </a:lnTo>
                  <a:lnTo>
                    <a:pt x="29" y="44"/>
                  </a:lnTo>
                  <a:lnTo>
                    <a:pt x="1" y="3"/>
                  </a:lnTo>
                  <a:lnTo>
                    <a:pt x="21" y="3"/>
                  </a:lnTo>
                  <a:lnTo>
                    <a:pt x="62" y="64"/>
                  </a:lnTo>
                  <a:lnTo>
                    <a:pt x="64" y="64"/>
                  </a:lnTo>
                  <a:lnTo>
                    <a:pt x="65" y="64"/>
                  </a:lnTo>
                  <a:lnTo>
                    <a:pt x="66" y="64"/>
                  </a:lnTo>
                  <a:lnTo>
                    <a:pt x="68" y="64"/>
                  </a:lnTo>
                  <a:lnTo>
                    <a:pt x="69" y="64"/>
                  </a:lnTo>
                  <a:lnTo>
                    <a:pt x="71" y="64"/>
                  </a:lnTo>
                  <a:lnTo>
                    <a:pt x="73" y="64"/>
                  </a:lnTo>
                  <a:lnTo>
                    <a:pt x="74" y="63"/>
                  </a:lnTo>
                  <a:lnTo>
                    <a:pt x="76" y="62"/>
                  </a:lnTo>
                  <a:lnTo>
                    <a:pt x="79" y="61"/>
                  </a:lnTo>
                  <a:lnTo>
                    <a:pt x="81" y="59"/>
                  </a:lnTo>
                  <a:lnTo>
                    <a:pt x="83" y="56"/>
                  </a:lnTo>
                  <a:lnTo>
                    <a:pt x="84" y="53"/>
                  </a:lnTo>
                  <a:lnTo>
                    <a:pt x="87" y="50"/>
                  </a:lnTo>
                  <a:lnTo>
                    <a:pt x="88" y="45"/>
                  </a:lnTo>
                  <a:lnTo>
                    <a:pt x="89" y="40"/>
                  </a:lnTo>
                  <a:lnTo>
                    <a:pt x="90" y="37"/>
                  </a:lnTo>
                  <a:lnTo>
                    <a:pt x="90" y="32"/>
                  </a:lnTo>
                  <a:lnTo>
                    <a:pt x="90" y="30"/>
                  </a:lnTo>
                  <a:lnTo>
                    <a:pt x="90" y="29"/>
                  </a:lnTo>
                  <a:lnTo>
                    <a:pt x="89" y="26"/>
                  </a:lnTo>
                  <a:lnTo>
                    <a:pt x="89" y="25"/>
                  </a:lnTo>
                  <a:lnTo>
                    <a:pt x="89" y="23"/>
                  </a:lnTo>
                  <a:lnTo>
                    <a:pt x="89" y="22"/>
                  </a:lnTo>
                  <a:lnTo>
                    <a:pt x="88" y="20"/>
                  </a:lnTo>
                  <a:lnTo>
                    <a:pt x="88" y="18"/>
                  </a:lnTo>
                  <a:lnTo>
                    <a:pt x="84" y="16"/>
                  </a:lnTo>
                  <a:lnTo>
                    <a:pt x="67" y="16"/>
                  </a:lnTo>
                  <a:lnTo>
                    <a:pt x="67" y="2"/>
                  </a:lnTo>
                  <a:lnTo>
                    <a:pt x="68" y="1"/>
                  </a:lnTo>
                  <a:lnTo>
                    <a:pt x="69" y="1"/>
                  </a:lnTo>
                  <a:lnTo>
                    <a:pt x="71" y="1"/>
                  </a:lnTo>
                  <a:lnTo>
                    <a:pt x="72" y="1"/>
                  </a:lnTo>
                  <a:lnTo>
                    <a:pt x="73" y="0"/>
                  </a:lnTo>
                  <a:lnTo>
                    <a:pt x="74" y="0"/>
                  </a:lnTo>
                  <a:lnTo>
                    <a:pt x="75" y="0"/>
                  </a:lnTo>
                  <a:lnTo>
                    <a:pt x="76" y="0"/>
                  </a:lnTo>
                  <a:lnTo>
                    <a:pt x="77" y="0"/>
                  </a:lnTo>
                  <a:lnTo>
                    <a:pt x="79" y="0"/>
                  </a:lnTo>
                  <a:lnTo>
                    <a:pt x="80" y="0"/>
                  </a:lnTo>
                  <a:lnTo>
                    <a:pt x="81" y="0"/>
                  </a:lnTo>
                  <a:lnTo>
                    <a:pt x="82" y="0"/>
                  </a:lnTo>
                  <a:lnTo>
                    <a:pt x="86" y="0"/>
                  </a:lnTo>
                  <a:lnTo>
                    <a:pt x="89" y="0"/>
                  </a:lnTo>
                  <a:lnTo>
                    <a:pt x="91" y="0"/>
                  </a:lnTo>
                  <a:lnTo>
                    <a:pt x="94" y="1"/>
                  </a:lnTo>
                  <a:lnTo>
                    <a:pt x="96" y="1"/>
                  </a:lnTo>
                  <a:lnTo>
                    <a:pt x="98" y="2"/>
                  </a:lnTo>
                  <a:lnTo>
                    <a:pt x="99" y="3"/>
                  </a:lnTo>
                  <a:lnTo>
                    <a:pt x="102" y="6"/>
                  </a:lnTo>
                  <a:lnTo>
                    <a:pt x="103" y="8"/>
                  </a:lnTo>
                  <a:lnTo>
                    <a:pt x="103" y="10"/>
                  </a:lnTo>
                  <a:lnTo>
                    <a:pt x="104" y="13"/>
                  </a:lnTo>
                  <a:lnTo>
                    <a:pt x="105" y="15"/>
                  </a:lnTo>
                  <a:lnTo>
                    <a:pt x="105" y="17"/>
                  </a:lnTo>
                  <a:lnTo>
                    <a:pt x="105" y="20"/>
                  </a:lnTo>
                  <a:lnTo>
                    <a:pt x="106" y="23"/>
                  </a:lnTo>
                  <a:lnTo>
                    <a:pt x="106" y="25"/>
                  </a:lnTo>
                  <a:lnTo>
                    <a:pt x="106" y="29"/>
                  </a:lnTo>
                  <a:lnTo>
                    <a:pt x="106" y="37"/>
                  </a:lnTo>
                  <a:lnTo>
                    <a:pt x="105" y="45"/>
                  </a:lnTo>
                  <a:lnTo>
                    <a:pt x="103" y="53"/>
                  </a:lnTo>
                  <a:lnTo>
                    <a:pt x="99" y="61"/>
                  </a:lnTo>
                  <a:lnTo>
                    <a:pt x="97" y="63"/>
                  </a:lnTo>
                  <a:lnTo>
                    <a:pt x="95" y="67"/>
                  </a:lnTo>
                  <a:lnTo>
                    <a:pt x="92" y="69"/>
                  </a:lnTo>
                  <a:lnTo>
                    <a:pt x="89" y="71"/>
                  </a:lnTo>
                  <a:lnTo>
                    <a:pt x="86" y="74"/>
                  </a:lnTo>
                  <a:lnTo>
                    <a:pt x="81" y="76"/>
                  </a:lnTo>
                  <a:lnTo>
                    <a:pt x="77" y="77"/>
                  </a:lnTo>
                  <a:lnTo>
                    <a:pt x="73" y="78"/>
                  </a:lnTo>
                  <a:lnTo>
                    <a:pt x="111" y="131"/>
                  </a:lnTo>
                </a:path>
              </a:pathLst>
            </a:custGeom>
            <a:solidFill>
              <a:schemeClr val="tx1"/>
            </a:solidFill>
            <a:ln w="0">
              <a:solidFill>
                <a:srgbClr val="000000"/>
              </a:solidFill>
              <a:prstDash val="solid"/>
              <a:round/>
              <a:headEnd/>
              <a:tailEnd/>
            </a:ln>
          </p:spPr>
          <p:txBody>
            <a:bodyPr/>
            <a:lstStyle/>
            <a:p>
              <a:endParaRPr lang="he-IL"/>
            </a:p>
          </p:txBody>
        </p:sp>
        <p:sp>
          <p:nvSpPr>
            <p:cNvPr id="236591" name="Freeform 47"/>
            <p:cNvSpPr>
              <a:spLocks/>
            </p:cNvSpPr>
            <p:nvPr/>
          </p:nvSpPr>
          <p:spPr bwMode="auto">
            <a:xfrm>
              <a:off x="1814" y="2264"/>
              <a:ext cx="108" cy="134"/>
            </a:xfrm>
            <a:custGeom>
              <a:avLst/>
              <a:gdLst>
                <a:gd name="T0" fmla="*/ 84 w 112"/>
                <a:gd name="T1" fmla="*/ 139 h 132"/>
                <a:gd name="T2" fmla="*/ 84 w 112"/>
                <a:gd name="T3" fmla="*/ 22 h 132"/>
                <a:gd name="T4" fmla="*/ 84 w 112"/>
                <a:gd name="T5" fmla="*/ 19 h 132"/>
                <a:gd name="T6" fmla="*/ 83 w 112"/>
                <a:gd name="T7" fmla="*/ 18 h 132"/>
                <a:gd name="T8" fmla="*/ 81 w 112"/>
                <a:gd name="T9" fmla="*/ 17 h 132"/>
                <a:gd name="T10" fmla="*/ 79 w 112"/>
                <a:gd name="T11" fmla="*/ 16 h 132"/>
                <a:gd name="T12" fmla="*/ 33 w 112"/>
                <a:gd name="T13" fmla="*/ 16 h 132"/>
                <a:gd name="T14" fmla="*/ 33 w 112"/>
                <a:gd name="T15" fmla="*/ 122 h 132"/>
                <a:gd name="T16" fmla="*/ 33 w 112"/>
                <a:gd name="T17" fmla="*/ 126 h 132"/>
                <a:gd name="T18" fmla="*/ 32 w 112"/>
                <a:gd name="T19" fmla="*/ 129 h 132"/>
                <a:gd name="T20" fmla="*/ 32 w 112"/>
                <a:gd name="T21" fmla="*/ 130 h 132"/>
                <a:gd name="T22" fmla="*/ 31 w 112"/>
                <a:gd name="T23" fmla="*/ 133 h 132"/>
                <a:gd name="T24" fmla="*/ 30 w 112"/>
                <a:gd name="T25" fmla="*/ 134 h 132"/>
                <a:gd name="T26" fmla="*/ 26 w 112"/>
                <a:gd name="T27" fmla="*/ 137 h 132"/>
                <a:gd name="T28" fmla="*/ 21 w 112"/>
                <a:gd name="T29" fmla="*/ 138 h 132"/>
                <a:gd name="T30" fmla="*/ 19 w 112"/>
                <a:gd name="T31" fmla="*/ 139 h 132"/>
                <a:gd name="T32" fmla="*/ 14 w 112"/>
                <a:gd name="T33" fmla="*/ 140 h 132"/>
                <a:gd name="T34" fmla="*/ 13 w 112"/>
                <a:gd name="T35" fmla="*/ 140 h 132"/>
                <a:gd name="T36" fmla="*/ 10 w 112"/>
                <a:gd name="T37" fmla="*/ 140 h 132"/>
                <a:gd name="T38" fmla="*/ 7 w 112"/>
                <a:gd name="T39" fmla="*/ 140 h 132"/>
                <a:gd name="T40" fmla="*/ 5 w 112"/>
                <a:gd name="T41" fmla="*/ 140 h 132"/>
                <a:gd name="T42" fmla="*/ 1 w 112"/>
                <a:gd name="T43" fmla="*/ 140 h 132"/>
                <a:gd name="T44" fmla="*/ 0 w 112"/>
                <a:gd name="T45" fmla="*/ 124 h 132"/>
                <a:gd name="T46" fmla="*/ 17 w 112"/>
                <a:gd name="T47" fmla="*/ 16 h 132"/>
                <a:gd name="T48" fmla="*/ 1 w 112"/>
                <a:gd name="T49" fmla="*/ 2 h 132"/>
                <a:gd name="T50" fmla="*/ 1 w 112"/>
                <a:gd name="T51" fmla="*/ 2 h 132"/>
                <a:gd name="T52" fmla="*/ 1 w 112"/>
                <a:gd name="T53" fmla="*/ 1 h 132"/>
                <a:gd name="T54" fmla="*/ 1 w 112"/>
                <a:gd name="T55" fmla="*/ 1 h 132"/>
                <a:gd name="T56" fmla="*/ 2 w 112"/>
                <a:gd name="T57" fmla="*/ 0 h 132"/>
                <a:gd name="T58" fmla="*/ 4 w 112"/>
                <a:gd name="T59" fmla="*/ 0 h 132"/>
                <a:gd name="T60" fmla="*/ 78 w 112"/>
                <a:gd name="T61" fmla="*/ 0 h 132"/>
                <a:gd name="T62" fmla="*/ 83 w 112"/>
                <a:gd name="T63" fmla="*/ 0 h 132"/>
                <a:gd name="T64" fmla="*/ 89 w 112"/>
                <a:gd name="T65" fmla="*/ 0 h 132"/>
                <a:gd name="T66" fmla="*/ 92 w 112"/>
                <a:gd name="T67" fmla="*/ 1 h 132"/>
                <a:gd name="T68" fmla="*/ 95 w 112"/>
                <a:gd name="T69" fmla="*/ 5 h 132"/>
                <a:gd name="T70" fmla="*/ 96 w 112"/>
                <a:gd name="T71" fmla="*/ 12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132">
                  <a:moveTo>
                    <a:pt x="112" y="131"/>
                  </a:moveTo>
                  <a:lnTo>
                    <a:pt x="96" y="131"/>
                  </a:lnTo>
                  <a:lnTo>
                    <a:pt x="96" y="22"/>
                  </a:lnTo>
                  <a:lnTo>
                    <a:pt x="96" y="20"/>
                  </a:lnTo>
                  <a:lnTo>
                    <a:pt x="96" y="19"/>
                  </a:lnTo>
                  <a:lnTo>
                    <a:pt x="95" y="19"/>
                  </a:lnTo>
                  <a:lnTo>
                    <a:pt x="95" y="18"/>
                  </a:lnTo>
                  <a:lnTo>
                    <a:pt x="93" y="17"/>
                  </a:lnTo>
                  <a:lnTo>
                    <a:pt x="92" y="17"/>
                  </a:lnTo>
                  <a:lnTo>
                    <a:pt x="91" y="16"/>
                  </a:lnTo>
                  <a:lnTo>
                    <a:pt x="37" y="16"/>
                  </a:lnTo>
                  <a:lnTo>
                    <a:pt x="37" y="114"/>
                  </a:lnTo>
                  <a:lnTo>
                    <a:pt x="37" y="116"/>
                  </a:lnTo>
                  <a:lnTo>
                    <a:pt x="37" y="118"/>
                  </a:lnTo>
                  <a:lnTo>
                    <a:pt x="36" y="120"/>
                  </a:lnTo>
                  <a:lnTo>
                    <a:pt x="36" y="121"/>
                  </a:lnTo>
                  <a:lnTo>
                    <a:pt x="36" y="122"/>
                  </a:lnTo>
                  <a:lnTo>
                    <a:pt x="35" y="123"/>
                  </a:lnTo>
                  <a:lnTo>
                    <a:pt x="35" y="125"/>
                  </a:lnTo>
                  <a:lnTo>
                    <a:pt x="34" y="126"/>
                  </a:lnTo>
                  <a:lnTo>
                    <a:pt x="31" y="128"/>
                  </a:lnTo>
                  <a:lnTo>
                    <a:pt x="30" y="129"/>
                  </a:lnTo>
                  <a:lnTo>
                    <a:pt x="28" y="130"/>
                  </a:lnTo>
                  <a:lnTo>
                    <a:pt x="25" y="130"/>
                  </a:lnTo>
                  <a:lnTo>
                    <a:pt x="23" y="131"/>
                  </a:lnTo>
                  <a:lnTo>
                    <a:pt x="20" y="131"/>
                  </a:lnTo>
                  <a:lnTo>
                    <a:pt x="16" y="132"/>
                  </a:lnTo>
                  <a:lnTo>
                    <a:pt x="13" y="132"/>
                  </a:lnTo>
                  <a:lnTo>
                    <a:pt x="12" y="132"/>
                  </a:lnTo>
                  <a:lnTo>
                    <a:pt x="10" y="132"/>
                  </a:lnTo>
                  <a:lnTo>
                    <a:pt x="8" y="132"/>
                  </a:lnTo>
                  <a:lnTo>
                    <a:pt x="7" y="132"/>
                  </a:lnTo>
                  <a:lnTo>
                    <a:pt x="5" y="132"/>
                  </a:lnTo>
                  <a:lnTo>
                    <a:pt x="2" y="132"/>
                  </a:lnTo>
                  <a:lnTo>
                    <a:pt x="1" y="132"/>
                  </a:lnTo>
                  <a:lnTo>
                    <a:pt x="0" y="132"/>
                  </a:lnTo>
                  <a:lnTo>
                    <a:pt x="0" y="116"/>
                  </a:lnTo>
                  <a:lnTo>
                    <a:pt x="21" y="116"/>
                  </a:lnTo>
                  <a:lnTo>
                    <a:pt x="21" y="16"/>
                  </a:lnTo>
                  <a:lnTo>
                    <a:pt x="1" y="16"/>
                  </a:lnTo>
                  <a:lnTo>
                    <a:pt x="1" y="2"/>
                  </a:lnTo>
                  <a:lnTo>
                    <a:pt x="1" y="1"/>
                  </a:lnTo>
                  <a:lnTo>
                    <a:pt x="2" y="0"/>
                  </a:lnTo>
                  <a:lnTo>
                    <a:pt x="4" y="0"/>
                  </a:lnTo>
                  <a:lnTo>
                    <a:pt x="85" y="0"/>
                  </a:lnTo>
                  <a:lnTo>
                    <a:pt x="90" y="0"/>
                  </a:lnTo>
                  <a:lnTo>
                    <a:pt x="95" y="0"/>
                  </a:lnTo>
                  <a:lnTo>
                    <a:pt x="99" y="0"/>
                  </a:lnTo>
                  <a:lnTo>
                    <a:pt x="103" y="0"/>
                  </a:lnTo>
                  <a:lnTo>
                    <a:pt x="106" y="1"/>
                  </a:lnTo>
                  <a:lnTo>
                    <a:pt x="108" y="3"/>
                  </a:lnTo>
                  <a:lnTo>
                    <a:pt x="111" y="5"/>
                  </a:lnTo>
                  <a:lnTo>
                    <a:pt x="112" y="9"/>
                  </a:lnTo>
                  <a:lnTo>
                    <a:pt x="112" y="12"/>
                  </a:lnTo>
                  <a:lnTo>
                    <a:pt x="112" y="131"/>
                  </a:lnTo>
                </a:path>
              </a:pathLst>
            </a:custGeom>
            <a:solidFill>
              <a:schemeClr val="tx1"/>
            </a:solidFill>
            <a:ln w="0">
              <a:solidFill>
                <a:srgbClr val="000000"/>
              </a:solidFill>
              <a:prstDash val="solid"/>
              <a:round/>
              <a:headEnd/>
              <a:tailEnd/>
            </a:ln>
          </p:spPr>
          <p:txBody>
            <a:bodyPr/>
            <a:lstStyle/>
            <a:p>
              <a:endParaRPr lang="he-IL"/>
            </a:p>
          </p:txBody>
        </p:sp>
        <p:sp>
          <p:nvSpPr>
            <p:cNvPr id="236592" name="Freeform 48"/>
            <p:cNvSpPr>
              <a:spLocks/>
            </p:cNvSpPr>
            <p:nvPr/>
          </p:nvSpPr>
          <p:spPr bwMode="auto">
            <a:xfrm>
              <a:off x="1949" y="2264"/>
              <a:ext cx="47" cy="132"/>
            </a:xfrm>
            <a:custGeom>
              <a:avLst/>
              <a:gdLst>
                <a:gd name="T0" fmla="*/ 44 w 48"/>
                <a:gd name="T1" fmla="*/ 133 h 131"/>
                <a:gd name="T2" fmla="*/ 43 w 48"/>
                <a:gd name="T3" fmla="*/ 135 h 131"/>
                <a:gd name="T4" fmla="*/ 30 w 48"/>
                <a:gd name="T5" fmla="*/ 135 h 131"/>
                <a:gd name="T6" fmla="*/ 29 w 48"/>
                <a:gd name="T7" fmla="*/ 133 h 131"/>
                <a:gd name="T8" fmla="*/ 29 w 48"/>
                <a:gd name="T9" fmla="*/ 18 h 131"/>
                <a:gd name="T10" fmla="*/ 29 w 48"/>
                <a:gd name="T11" fmla="*/ 18 h 131"/>
                <a:gd name="T12" fmla="*/ 29 w 48"/>
                <a:gd name="T13" fmla="*/ 18 h 131"/>
                <a:gd name="T14" fmla="*/ 28 w 48"/>
                <a:gd name="T15" fmla="*/ 17 h 131"/>
                <a:gd name="T16" fmla="*/ 27 w 48"/>
                <a:gd name="T17" fmla="*/ 17 h 131"/>
                <a:gd name="T18" fmla="*/ 25 w 48"/>
                <a:gd name="T19" fmla="*/ 16 h 131"/>
                <a:gd name="T20" fmla="*/ 1 w 48"/>
                <a:gd name="T21" fmla="*/ 16 h 131"/>
                <a:gd name="T22" fmla="*/ 1 w 48"/>
                <a:gd name="T23" fmla="*/ 16 h 131"/>
                <a:gd name="T24" fmla="*/ 1 w 48"/>
                <a:gd name="T25" fmla="*/ 14 h 131"/>
                <a:gd name="T26" fmla="*/ 1 w 48"/>
                <a:gd name="T27" fmla="*/ 11 h 131"/>
                <a:gd name="T28" fmla="*/ 0 w 48"/>
                <a:gd name="T29" fmla="*/ 10 h 131"/>
                <a:gd name="T30" fmla="*/ 0 w 48"/>
                <a:gd name="T31" fmla="*/ 8 h 131"/>
                <a:gd name="T32" fmla="*/ 0 w 48"/>
                <a:gd name="T33" fmla="*/ 8 h 131"/>
                <a:gd name="T34" fmla="*/ 0 w 48"/>
                <a:gd name="T35" fmla="*/ 7 h 131"/>
                <a:gd name="T36" fmla="*/ 0 w 48"/>
                <a:gd name="T37" fmla="*/ 5 h 131"/>
                <a:gd name="T38" fmla="*/ 0 w 48"/>
                <a:gd name="T39" fmla="*/ 5 h 131"/>
                <a:gd name="T40" fmla="*/ 0 w 48"/>
                <a:gd name="T41" fmla="*/ 4 h 131"/>
                <a:gd name="T42" fmla="*/ 0 w 48"/>
                <a:gd name="T43" fmla="*/ 4 h 131"/>
                <a:gd name="T44" fmla="*/ 0 w 48"/>
                <a:gd name="T45" fmla="*/ 3 h 131"/>
                <a:gd name="T46" fmla="*/ 1 w 48"/>
                <a:gd name="T47" fmla="*/ 2 h 131"/>
                <a:gd name="T48" fmla="*/ 1 w 48"/>
                <a:gd name="T49" fmla="*/ 1 h 131"/>
                <a:gd name="T50" fmla="*/ 1 w 48"/>
                <a:gd name="T51" fmla="*/ 0 h 131"/>
                <a:gd name="T52" fmla="*/ 36 w 48"/>
                <a:gd name="T53" fmla="*/ 0 h 131"/>
                <a:gd name="T54" fmla="*/ 36 w 48"/>
                <a:gd name="T55" fmla="*/ 0 h 131"/>
                <a:gd name="T56" fmla="*/ 37 w 48"/>
                <a:gd name="T57" fmla="*/ 0 h 131"/>
                <a:gd name="T58" fmla="*/ 39 w 48"/>
                <a:gd name="T59" fmla="*/ 1 h 131"/>
                <a:gd name="T60" fmla="*/ 40 w 48"/>
                <a:gd name="T61" fmla="*/ 2 h 131"/>
                <a:gd name="T62" fmla="*/ 42 w 48"/>
                <a:gd name="T63" fmla="*/ 3 h 131"/>
                <a:gd name="T64" fmla="*/ 42 w 48"/>
                <a:gd name="T65" fmla="*/ 3 h 131"/>
                <a:gd name="T66" fmla="*/ 43 w 48"/>
                <a:gd name="T67" fmla="*/ 5 h 131"/>
                <a:gd name="T68" fmla="*/ 43 w 48"/>
                <a:gd name="T69" fmla="*/ 7 h 131"/>
                <a:gd name="T70" fmla="*/ 44 w 48"/>
                <a:gd name="T71" fmla="*/ 9 h 131"/>
                <a:gd name="T72" fmla="*/ 44 w 48"/>
                <a:gd name="T73" fmla="*/ 11 h 131"/>
                <a:gd name="T74" fmla="*/ 44 w 48"/>
                <a:gd name="T75" fmla="*/ 133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 h="131">
                  <a:moveTo>
                    <a:pt x="48" y="129"/>
                  </a:moveTo>
                  <a:lnTo>
                    <a:pt x="47" y="131"/>
                  </a:lnTo>
                  <a:lnTo>
                    <a:pt x="34" y="131"/>
                  </a:lnTo>
                  <a:lnTo>
                    <a:pt x="33" y="129"/>
                  </a:lnTo>
                  <a:lnTo>
                    <a:pt x="33" y="18"/>
                  </a:lnTo>
                  <a:lnTo>
                    <a:pt x="32" y="17"/>
                  </a:lnTo>
                  <a:lnTo>
                    <a:pt x="31" y="17"/>
                  </a:lnTo>
                  <a:lnTo>
                    <a:pt x="29" y="16"/>
                  </a:lnTo>
                  <a:lnTo>
                    <a:pt x="1" y="16"/>
                  </a:lnTo>
                  <a:lnTo>
                    <a:pt x="1" y="14"/>
                  </a:lnTo>
                  <a:lnTo>
                    <a:pt x="1" y="11"/>
                  </a:lnTo>
                  <a:lnTo>
                    <a:pt x="0" y="10"/>
                  </a:lnTo>
                  <a:lnTo>
                    <a:pt x="0" y="8"/>
                  </a:lnTo>
                  <a:lnTo>
                    <a:pt x="0" y="7"/>
                  </a:lnTo>
                  <a:lnTo>
                    <a:pt x="0" y="5"/>
                  </a:lnTo>
                  <a:lnTo>
                    <a:pt x="0" y="4"/>
                  </a:lnTo>
                  <a:lnTo>
                    <a:pt x="0" y="3"/>
                  </a:lnTo>
                  <a:lnTo>
                    <a:pt x="1" y="2"/>
                  </a:lnTo>
                  <a:lnTo>
                    <a:pt x="1" y="1"/>
                  </a:lnTo>
                  <a:lnTo>
                    <a:pt x="1" y="0"/>
                  </a:lnTo>
                  <a:lnTo>
                    <a:pt x="40" y="0"/>
                  </a:lnTo>
                  <a:lnTo>
                    <a:pt x="41" y="0"/>
                  </a:lnTo>
                  <a:lnTo>
                    <a:pt x="43" y="1"/>
                  </a:lnTo>
                  <a:lnTo>
                    <a:pt x="44" y="2"/>
                  </a:lnTo>
                  <a:lnTo>
                    <a:pt x="46" y="3"/>
                  </a:lnTo>
                  <a:lnTo>
                    <a:pt x="47" y="5"/>
                  </a:lnTo>
                  <a:lnTo>
                    <a:pt x="47" y="7"/>
                  </a:lnTo>
                  <a:lnTo>
                    <a:pt x="48" y="9"/>
                  </a:lnTo>
                  <a:lnTo>
                    <a:pt x="48" y="11"/>
                  </a:lnTo>
                  <a:lnTo>
                    <a:pt x="48" y="129"/>
                  </a:lnTo>
                </a:path>
              </a:pathLst>
            </a:custGeom>
            <a:solidFill>
              <a:schemeClr val="tx1"/>
            </a:solidFill>
            <a:ln w="0">
              <a:solidFill>
                <a:srgbClr val="000000"/>
              </a:solidFill>
              <a:prstDash val="solid"/>
              <a:round/>
              <a:headEnd/>
              <a:tailEnd/>
            </a:ln>
          </p:spPr>
          <p:txBody>
            <a:bodyPr/>
            <a:lstStyle/>
            <a:p>
              <a:endParaRPr lang="he-IL"/>
            </a:p>
          </p:txBody>
        </p:sp>
        <p:sp>
          <p:nvSpPr>
            <p:cNvPr id="236593" name="Freeform 49"/>
            <p:cNvSpPr>
              <a:spLocks/>
            </p:cNvSpPr>
            <p:nvPr/>
          </p:nvSpPr>
          <p:spPr bwMode="auto">
            <a:xfrm>
              <a:off x="2023" y="2264"/>
              <a:ext cx="101" cy="132"/>
            </a:xfrm>
            <a:custGeom>
              <a:avLst/>
              <a:gdLst>
                <a:gd name="T0" fmla="*/ 95 w 103"/>
                <a:gd name="T1" fmla="*/ 92 h 131"/>
                <a:gd name="T2" fmla="*/ 94 w 103"/>
                <a:gd name="T3" fmla="*/ 104 h 131"/>
                <a:gd name="T4" fmla="*/ 88 w 103"/>
                <a:gd name="T5" fmla="*/ 117 h 131"/>
                <a:gd name="T6" fmla="*/ 84 w 103"/>
                <a:gd name="T7" fmla="*/ 121 h 131"/>
                <a:gd name="T8" fmla="*/ 75 w 103"/>
                <a:gd name="T9" fmla="*/ 128 h 131"/>
                <a:gd name="T10" fmla="*/ 72 w 103"/>
                <a:gd name="T11" fmla="*/ 130 h 131"/>
                <a:gd name="T12" fmla="*/ 61 w 103"/>
                <a:gd name="T13" fmla="*/ 133 h 131"/>
                <a:gd name="T14" fmla="*/ 51 w 103"/>
                <a:gd name="T15" fmla="*/ 134 h 131"/>
                <a:gd name="T16" fmla="*/ 45 w 103"/>
                <a:gd name="T17" fmla="*/ 135 h 131"/>
                <a:gd name="T18" fmla="*/ 32 w 103"/>
                <a:gd name="T19" fmla="*/ 135 h 131"/>
                <a:gd name="T20" fmla="*/ 25 w 103"/>
                <a:gd name="T21" fmla="*/ 135 h 131"/>
                <a:gd name="T22" fmla="*/ 20 w 103"/>
                <a:gd name="T23" fmla="*/ 135 h 131"/>
                <a:gd name="T24" fmla="*/ 18 w 103"/>
                <a:gd name="T25" fmla="*/ 135 h 131"/>
                <a:gd name="T26" fmla="*/ 15 w 103"/>
                <a:gd name="T27" fmla="*/ 135 h 131"/>
                <a:gd name="T28" fmla="*/ 12 w 103"/>
                <a:gd name="T29" fmla="*/ 135 h 131"/>
                <a:gd name="T30" fmla="*/ 8 w 103"/>
                <a:gd name="T31" fmla="*/ 135 h 131"/>
                <a:gd name="T32" fmla="*/ 3 w 103"/>
                <a:gd name="T33" fmla="*/ 135 h 131"/>
                <a:gd name="T34" fmla="*/ 0 w 103"/>
                <a:gd name="T35" fmla="*/ 134 h 131"/>
                <a:gd name="T36" fmla="*/ 1 w 103"/>
                <a:gd name="T37" fmla="*/ 120 h 131"/>
                <a:gd name="T38" fmla="*/ 24 w 103"/>
                <a:gd name="T39" fmla="*/ 18 h 131"/>
                <a:gd name="T40" fmla="*/ 1 w 103"/>
                <a:gd name="T41" fmla="*/ 16 h 131"/>
                <a:gd name="T42" fmla="*/ 1 w 103"/>
                <a:gd name="T43" fmla="*/ 15 h 131"/>
                <a:gd name="T44" fmla="*/ 1 w 103"/>
                <a:gd name="T45" fmla="*/ 15 h 131"/>
                <a:gd name="T46" fmla="*/ 1 w 103"/>
                <a:gd name="T47" fmla="*/ 15 h 131"/>
                <a:gd name="T48" fmla="*/ 0 w 103"/>
                <a:gd name="T49" fmla="*/ 15 h 131"/>
                <a:gd name="T50" fmla="*/ 0 w 103"/>
                <a:gd name="T51" fmla="*/ 15 h 131"/>
                <a:gd name="T52" fmla="*/ 1 w 103"/>
                <a:gd name="T53" fmla="*/ 0 h 131"/>
                <a:gd name="T54" fmla="*/ 27 w 103"/>
                <a:gd name="T55" fmla="*/ 0 h 131"/>
                <a:gd name="T56" fmla="*/ 30 w 103"/>
                <a:gd name="T57" fmla="*/ 1 h 131"/>
                <a:gd name="T58" fmla="*/ 32 w 103"/>
                <a:gd name="T59" fmla="*/ 3 h 131"/>
                <a:gd name="T60" fmla="*/ 34 w 103"/>
                <a:gd name="T61" fmla="*/ 5 h 131"/>
                <a:gd name="T62" fmla="*/ 35 w 103"/>
                <a:gd name="T63" fmla="*/ 9 h 131"/>
                <a:gd name="T64" fmla="*/ 36 w 103"/>
                <a:gd name="T65" fmla="*/ 120 h 131"/>
                <a:gd name="T66" fmla="*/ 44 w 103"/>
                <a:gd name="T67" fmla="*/ 120 h 131"/>
                <a:gd name="T68" fmla="*/ 57 w 103"/>
                <a:gd name="T69" fmla="*/ 119 h 131"/>
                <a:gd name="T70" fmla="*/ 61 w 103"/>
                <a:gd name="T71" fmla="*/ 118 h 131"/>
                <a:gd name="T72" fmla="*/ 72 w 103"/>
                <a:gd name="T73" fmla="*/ 113 h 131"/>
                <a:gd name="T74" fmla="*/ 75 w 103"/>
                <a:gd name="T75" fmla="*/ 107 h 131"/>
                <a:gd name="T76" fmla="*/ 76 w 103"/>
                <a:gd name="T77" fmla="*/ 103 h 131"/>
                <a:gd name="T78" fmla="*/ 78 w 103"/>
                <a:gd name="T79" fmla="*/ 96 h 131"/>
                <a:gd name="T80" fmla="*/ 78 w 103"/>
                <a:gd name="T81" fmla="*/ 92 h 131"/>
                <a:gd name="T82" fmla="*/ 79 w 103"/>
                <a:gd name="T83" fmla="*/ 85 h 131"/>
                <a:gd name="T84" fmla="*/ 79 w 103"/>
                <a:gd name="T85" fmla="*/ 77 h 131"/>
                <a:gd name="T86" fmla="*/ 79 w 103"/>
                <a:gd name="T87" fmla="*/ 18 h 131"/>
                <a:gd name="T88" fmla="*/ 64 w 103"/>
                <a:gd name="T89" fmla="*/ 16 h 131"/>
                <a:gd name="T90" fmla="*/ 62 w 103"/>
                <a:gd name="T91" fmla="*/ 1 h 131"/>
                <a:gd name="T92" fmla="*/ 90 w 103"/>
                <a:gd name="T93" fmla="*/ 0 h 131"/>
                <a:gd name="T94" fmla="*/ 91 w 103"/>
                <a:gd name="T95" fmla="*/ 0 h 131"/>
                <a:gd name="T96" fmla="*/ 93 w 103"/>
                <a:gd name="T97" fmla="*/ 2 h 131"/>
                <a:gd name="T98" fmla="*/ 94 w 103"/>
                <a:gd name="T99" fmla="*/ 3 h 131"/>
                <a:gd name="T100" fmla="*/ 95 w 103"/>
                <a:gd name="T101" fmla="*/ 7 h 131"/>
                <a:gd name="T102" fmla="*/ 95 w 103"/>
                <a:gd name="T103" fmla="*/ 11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3" h="131">
                  <a:moveTo>
                    <a:pt x="103" y="88"/>
                  </a:moveTo>
                  <a:lnTo>
                    <a:pt x="103" y="88"/>
                  </a:lnTo>
                  <a:lnTo>
                    <a:pt x="103" y="94"/>
                  </a:lnTo>
                  <a:lnTo>
                    <a:pt x="102" y="100"/>
                  </a:lnTo>
                  <a:lnTo>
                    <a:pt x="100" y="107"/>
                  </a:lnTo>
                  <a:lnTo>
                    <a:pt x="96" y="113"/>
                  </a:lnTo>
                  <a:lnTo>
                    <a:pt x="92" y="117"/>
                  </a:lnTo>
                  <a:lnTo>
                    <a:pt x="87" y="121"/>
                  </a:lnTo>
                  <a:lnTo>
                    <a:pt x="81" y="124"/>
                  </a:lnTo>
                  <a:lnTo>
                    <a:pt x="76" y="126"/>
                  </a:lnTo>
                  <a:lnTo>
                    <a:pt x="71" y="128"/>
                  </a:lnTo>
                  <a:lnTo>
                    <a:pt x="65" y="129"/>
                  </a:lnTo>
                  <a:lnTo>
                    <a:pt x="61" y="130"/>
                  </a:lnTo>
                  <a:lnTo>
                    <a:pt x="55" y="130"/>
                  </a:lnTo>
                  <a:lnTo>
                    <a:pt x="49" y="131"/>
                  </a:lnTo>
                  <a:lnTo>
                    <a:pt x="43" y="131"/>
                  </a:lnTo>
                  <a:lnTo>
                    <a:pt x="36" y="131"/>
                  </a:lnTo>
                  <a:lnTo>
                    <a:pt x="30" y="131"/>
                  </a:lnTo>
                  <a:lnTo>
                    <a:pt x="26" y="131"/>
                  </a:lnTo>
                  <a:lnTo>
                    <a:pt x="24" y="131"/>
                  </a:lnTo>
                  <a:lnTo>
                    <a:pt x="20" y="131"/>
                  </a:lnTo>
                  <a:lnTo>
                    <a:pt x="18" y="131"/>
                  </a:lnTo>
                  <a:lnTo>
                    <a:pt x="17" y="131"/>
                  </a:lnTo>
                  <a:lnTo>
                    <a:pt x="15" y="131"/>
                  </a:lnTo>
                  <a:lnTo>
                    <a:pt x="12" y="131"/>
                  </a:lnTo>
                  <a:lnTo>
                    <a:pt x="10" y="131"/>
                  </a:lnTo>
                  <a:lnTo>
                    <a:pt x="8" y="131"/>
                  </a:lnTo>
                  <a:lnTo>
                    <a:pt x="5" y="131"/>
                  </a:lnTo>
                  <a:lnTo>
                    <a:pt x="3" y="131"/>
                  </a:lnTo>
                  <a:lnTo>
                    <a:pt x="1" y="131"/>
                  </a:lnTo>
                  <a:lnTo>
                    <a:pt x="0" y="130"/>
                  </a:lnTo>
                  <a:lnTo>
                    <a:pt x="0" y="118"/>
                  </a:lnTo>
                  <a:lnTo>
                    <a:pt x="1" y="116"/>
                  </a:lnTo>
                  <a:lnTo>
                    <a:pt x="24" y="116"/>
                  </a:lnTo>
                  <a:lnTo>
                    <a:pt x="24" y="18"/>
                  </a:lnTo>
                  <a:lnTo>
                    <a:pt x="21" y="16"/>
                  </a:lnTo>
                  <a:lnTo>
                    <a:pt x="1" y="16"/>
                  </a:lnTo>
                  <a:lnTo>
                    <a:pt x="1" y="15"/>
                  </a:lnTo>
                  <a:lnTo>
                    <a:pt x="0" y="15"/>
                  </a:lnTo>
                  <a:lnTo>
                    <a:pt x="0" y="1"/>
                  </a:lnTo>
                  <a:lnTo>
                    <a:pt x="1" y="0"/>
                  </a:lnTo>
                  <a:lnTo>
                    <a:pt x="31" y="0"/>
                  </a:lnTo>
                  <a:lnTo>
                    <a:pt x="32" y="0"/>
                  </a:lnTo>
                  <a:lnTo>
                    <a:pt x="34" y="1"/>
                  </a:lnTo>
                  <a:lnTo>
                    <a:pt x="35" y="2"/>
                  </a:lnTo>
                  <a:lnTo>
                    <a:pt x="36" y="3"/>
                  </a:lnTo>
                  <a:lnTo>
                    <a:pt x="38" y="5"/>
                  </a:lnTo>
                  <a:lnTo>
                    <a:pt x="39" y="7"/>
                  </a:lnTo>
                  <a:lnTo>
                    <a:pt x="39" y="9"/>
                  </a:lnTo>
                  <a:lnTo>
                    <a:pt x="40" y="11"/>
                  </a:lnTo>
                  <a:lnTo>
                    <a:pt x="40" y="116"/>
                  </a:lnTo>
                  <a:lnTo>
                    <a:pt x="48" y="116"/>
                  </a:lnTo>
                  <a:lnTo>
                    <a:pt x="55" y="116"/>
                  </a:lnTo>
                  <a:lnTo>
                    <a:pt x="61" y="115"/>
                  </a:lnTo>
                  <a:lnTo>
                    <a:pt x="65" y="114"/>
                  </a:lnTo>
                  <a:lnTo>
                    <a:pt x="71" y="111"/>
                  </a:lnTo>
                  <a:lnTo>
                    <a:pt x="76" y="109"/>
                  </a:lnTo>
                  <a:lnTo>
                    <a:pt x="79" y="107"/>
                  </a:lnTo>
                  <a:lnTo>
                    <a:pt x="81" y="103"/>
                  </a:lnTo>
                  <a:lnTo>
                    <a:pt x="84" y="99"/>
                  </a:lnTo>
                  <a:lnTo>
                    <a:pt x="85" y="95"/>
                  </a:lnTo>
                  <a:lnTo>
                    <a:pt x="86" y="92"/>
                  </a:lnTo>
                  <a:lnTo>
                    <a:pt x="86" y="88"/>
                  </a:lnTo>
                  <a:lnTo>
                    <a:pt x="86" y="85"/>
                  </a:lnTo>
                  <a:lnTo>
                    <a:pt x="87" y="81"/>
                  </a:lnTo>
                  <a:lnTo>
                    <a:pt x="87" y="78"/>
                  </a:lnTo>
                  <a:lnTo>
                    <a:pt x="87" y="73"/>
                  </a:lnTo>
                  <a:lnTo>
                    <a:pt x="87" y="64"/>
                  </a:lnTo>
                  <a:lnTo>
                    <a:pt x="87" y="18"/>
                  </a:lnTo>
                  <a:lnTo>
                    <a:pt x="86" y="16"/>
                  </a:lnTo>
                  <a:lnTo>
                    <a:pt x="68" y="16"/>
                  </a:lnTo>
                  <a:lnTo>
                    <a:pt x="66" y="14"/>
                  </a:lnTo>
                  <a:lnTo>
                    <a:pt x="66" y="1"/>
                  </a:lnTo>
                  <a:lnTo>
                    <a:pt x="68" y="0"/>
                  </a:lnTo>
                  <a:lnTo>
                    <a:pt x="98" y="0"/>
                  </a:lnTo>
                  <a:lnTo>
                    <a:pt x="99" y="0"/>
                  </a:lnTo>
                  <a:lnTo>
                    <a:pt x="100" y="1"/>
                  </a:lnTo>
                  <a:lnTo>
                    <a:pt x="101" y="2"/>
                  </a:lnTo>
                  <a:lnTo>
                    <a:pt x="102" y="3"/>
                  </a:lnTo>
                  <a:lnTo>
                    <a:pt x="103" y="5"/>
                  </a:lnTo>
                  <a:lnTo>
                    <a:pt x="103" y="7"/>
                  </a:lnTo>
                  <a:lnTo>
                    <a:pt x="103" y="9"/>
                  </a:lnTo>
                  <a:lnTo>
                    <a:pt x="103" y="11"/>
                  </a:lnTo>
                  <a:lnTo>
                    <a:pt x="103" y="88"/>
                  </a:lnTo>
                </a:path>
              </a:pathLst>
            </a:custGeom>
            <a:solidFill>
              <a:schemeClr val="tx1"/>
            </a:solidFill>
            <a:ln w="0">
              <a:solidFill>
                <a:srgbClr val="000000"/>
              </a:solidFill>
              <a:prstDash val="solid"/>
              <a:round/>
              <a:headEnd/>
              <a:tailEnd/>
            </a:ln>
          </p:spPr>
          <p:txBody>
            <a:bodyPr/>
            <a:lstStyle/>
            <a:p>
              <a:endParaRPr lang="he-IL"/>
            </a:p>
          </p:txBody>
        </p:sp>
        <p:sp>
          <p:nvSpPr>
            <p:cNvPr id="236594" name="Freeform 50"/>
            <p:cNvSpPr>
              <a:spLocks/>
            </p:cNvSpPr>
            <p:nvPr/>
          </p:nvSpPr>
          <p:spPr bwMode="auto">
            <a:xfrm>
              <a:off x="2156" y="2264"/>
              <a:ext cx="44" cy="132"/>
            </a:xfrm>
            <a:custGeom>
              <a:avLst/>
              <a:gdLst>
                <a:gd name="T0" fmla="*/ 38 w 46"/>
                <a:gd name="T1" fmla="*/ 124 h 131"/>
                <a:gd name="T2" fmla="*/ 36 w 46"/>
                <a:gd name="T3" fmla="*/ 126 h 131"/>
                <a:gd name="T4" fmla="*/ 35 w 46"/>
                <a:gd name="T5" fmla="*/ 129 h 131"/>
                <a:gd name="T6" fmla="*/ 34 w 46"/>
                <a:gd name="T7" fmla="*/ 130 h 131"/>
                <a:gd name="T8" fmla="*/ 32 w 46"/>
                <a:gd name="T9" fmla="*/ 133 h 131"/>
                <a:gd name="T10" fmla="*/ 29 w 46"/>
                <a:gd name="T11" fmla="*/ 135 h 131"/>
                <a:gd name="T12" fmla="*/ 1 w 46"/>
                <a:gd name="T13" fmla="*/ 135 h 131"/>
                <a:gd name="T14" fmla="*/ 0 w 46"/>
                <a:gd name="T15" fmla="*/ 133 h 131"/>
                <a:gd name="T16" fmla="*/ 0 w 46"/>
                <a:gd name="T17" fmla="*/ 128 h 131"/>
                <a:gd name="T18" fmla="*/ 0 w 46"/>
                <a:gd name="T19" fmla="*/ 126 h 131"/>
                <a:gd name="T20" fmla="*/ 0 w 46"/>
                <a:gd name="T21" fmla="*/ 122 h 131"/>
                <a:gd name="T22" fmla="*/ 14 w 46"/>
                <a:gd name="T23" fmla="*/ 120 h 131"/>
                <a:gd name="T24" fmla="*/ 16 w 46"/>
                <a:gd name="T25" fmla="*/ 120 h 131"/>
                <a:gd name="T26" fmla="*/ 20 w 46"/>
                <a:gd name="T27" fmla="*/ 120 h 131"/>
                <a:gd name="T28" fmla="*/ 21 w 46"/>
                <a:gd name="T29" fmla="*/ 120 h 131"/>
                <a:gd name="T30" fmla="*/ 23 w 46"/>
                <a:gd name="T31" fmla="*/ 118 h 131"/>
                <a:gd name="T32" fmla="*/ 26 w 46"/>
                <a:gd name="T33" fmla="*/ 117 h 131"/>
                <a:gd name="T34" fmla="*/ 26 w 46"/>
                <a:gd name="T35" fmla="*/ 19 h 131"/>
                <a:gd name="T36" fmla="*/ 23 w 46"/>
                <a:gd name="T37" fmla="*/ 18 h 131"/>
                <a:gd name="T38" fmla="*/ 20 w 46"/>
                <a:gd name="T39" fmla="*/ 17 h 131"/>
                <a:gd name="T40" fmla="*/ 17 w 46"/>
                <a:gd name="T41" fmla="*/ 17 h 131"/>
                <a:gd name="T42" fmla="*/ 14 w 46"/>
                <a:gd name="T43" fmla="*/ 16 h 131"/>
                <a:gd name="T44" fmla="*/ 13 w 46"/>
                <a:gd name="T45" fmla="*/ 16 h 131"/>
                <a:gd name="T46" fmla="*/ 11 w 46"/>
                <a:gd name="T47" fmla="*/ 16 h 131"/>
                <a:gd name="T48" fmla="*/ 11 w 46"/>
                <a:gd name="T49" fmla="*/ 16 h 131"/>
                <a:gd name="T50" fmla="*/ 10 w 46"/>
                <a:gd name="T51" fmla="*/ 16 h 131"/>
                <a:gd name="T52" fmla="*/ 6 w 46"/>
                <a:gd name="T53" fmla="*/ 16 h 131"/>
                <a:gd name="T54" fmla="*/ 5 w 46"/>
                <a:gd name="T55" fmla="*/ 16 h 131"/>
                <a:gd name="T56" fmla="*/ 5 w 46"/>
                <a:gd name="T57" fmla="*/ 12 h 131"/>
                <a:gd name="T58" fmla="*/ 4 w 46"/>
                <a:gd name="T59" fmla="*/ 7 h 131"/>
                <a:gd name="T60" fmla="*/ 4 w 46"/>
                <a:gd name="T61" fmla="*/ 4 h 131"/>
                <a:gd name="T62" fmla="*/ 5 w 46"/>
                <a:gd name="T63" fmla="*/ 1 h 131"/>
                <a:gd name="T64" fmla="*/ 29 w 46"/>
                <a:gd name="T65" fmla="*/ 0 h 131"/>
                <a:gd name="T66" fmla="*/ 30 w 46"/>
                <a:gd name="T67" fmla="*/ 0 h 131"/>
                <a:gd name="T68" fmla="*/ 32 w 46"/>
                <a:gd name="T69" fmla="*/ 1 h 131"/>
                <a:gd name="T70" fmla="*/ 32 w 46"/>
                <a:gd name="T71" fmla="*/ 1 h 131"/>
                <a:gd name="T72" fmla="*/ 33 w 46"/>
                <a:gd name="T73" fmla="*/ 3 h 131"/>
                <a:gd name="T74" fmla="*/ 35 w 46"/>
                <a:gd name="T75" fmla="*/ 7 h 131"/>
                <a:gd name="T76" fmla="*/ 38 w 46"/>
                <a:gd name="T77" fmla="*/ 124 h 1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 h="131">
                  <a:moveTo>
                    <a:pt x="46" y="120"/>
                  </a:moveTo>
                  <a:lnTo>
                    <a:pt x="46" y="120"/>
                  </a:lnTo>
                  <a:lnTo>
                    <a:pt x="46" y="121"/>
                  </a:lnTo>
                  <a:lnTo>
                    <a:pt x="44" y="122"/>
                  </a:lnTo>
                  <a:lnTo>
                    <a:pt x="44" y="124"/>
                  </a:lnTo>
                  <a:lnTo>
                    <a:pt x="43" y="125"/>
                  </a:lnTo>
                  <a:lnTo>
                    <a:pt x="42" y="126"/>
                  </a:lnTo>
                  <a:lnTo>
                    <a:pt x="41" y="128"/>
                  </a:lnTo>
                  <a:lnTo>
                    <a:pt x="39" y="129"/>
                  </a:lnTo>
                  <a:lnTo>
                    <a:pt x="38" y="130"/>
                  </a:lnTo>
                  <a:lnTo>
                    <a:pt x="33" y="131"/>
                  </a:lnTo>
                  <a:lnTo>
                    <a:pt x="1" y="131"/>
                  </a:lnTo>
                  <a:lnTo>
                    <a:pt x="0" y="130"/>
                  </a:lnTo>
                  <a:lnTo>
                    <a:pt x="0" y="129"/>
                  </a:lnTo>
                  <a:lnTo>
                    <a:pt x="0" y="126"/>
                  </a:lnTo>
                  <a:lnTo>
                    <a:pt x="0" y="124"/>
                  </a:lnTo>
                  <a:lnTo>
                    <a:pt x="0" y="122"/>
                  </a:lnTo>
                  <a:lnTo>
                    <a:pt x="0" y="120"/>
                  </a:lnTo>
                  <a:lnTo>
                    <a:pt x="0" y="118"/>
                  </a:lnTo>
                  <a:lnTo>
                    <a:pt x="1" y="116"/>
                  </a:lnTo>
                  <a:lnTo>
                    <a:pt x="18" y="116"/>
                  </a:lnTo>
                  <a:lnTo>
                    <a:pt x="20" y="116"/>
                  </a:lnTo>
                  <a:lnTo>
                    <a:pt x="21" y="116"/>
                  </a:lnTo>
                  <a:lnTo>
                    <a:pt x="24" y="116"/>
                  </a:lnTo>
                  <a:lnTo>
                    <a:pt x="25" y="116"/>
                  </a:lnTo>
                  <a:lnTo>
                    <a:pt x="26" y="115"/>
                  </a:lnTo>
                  <a:lnTo>
                    <a:pt x="27" y="114"/>
                  </a:lnTo>
                  <a:lnTo>
                    <a:pt x="28" y="114"/>
                  </a:lnTo>
                  <a:lnTo>
                    <a:pt x="30" y="113"/>
                  </a:lnTo>
                  <a:lnTo>
                    <a:pt x="30" y="19"/>
                  </a:lnTo>
                  <a:lnTo>
                    <a:pt x="28" y="18"/>
                  </a:lnTo>
                  <a:lnTo>
                    <a:pt x="27" y="18"/>
                  </a:lnTo>
                  <a:lnTo>
                    <a:pt x="25" y="17"/>
                  </a:lnTo>
                  <a:lnTo>
                    <a:pt x="24" y="17"/>
                  </a:lnTo>
                  <a:lnTo>
                    <a:pt x="21" y="17"/>
                  </a:lnTo>
                  <a:lnTo>
                    <a:pt x="20" y="16"/>
                  </a:lnTo>
                  <a:lnTo>
                    <a:pt x="18" y="16"/>
                  </a:lnTo>
                  <a:lnTo>
                    <a:pt x="17" y="16"/>
                  </a:lnTo>
                  <a:lnTo>
                    <a:pt x="16" y="16"/>
                  </a:lnTo>
                  <a:lnTo>
                    <a:pt x="13" y="16"/>
                  </a:lnTo>
                  <a:lnTo>
                    <a:pt x="12" y="16"/>
                  </a:lnTo>
                  <a:lnTo>
                    <a:pt x="11" y="16"/>
                  </a:lnTo>
                  <a:lnTo>
                    <a:pt x="10" y="16"/>
                  </a:lnTo>
                  <a:lnTo>
                    <a:pt x="9" y="16"/>
                  </a:lnTo>
                  <a:lnTo>
                    <a:pt x="6" y="16"/>
                  </a:lnTo>
                  <a:lnTo>
                    <a:pt x="5" y="16"/>
                  </a:lnTo>
                  <a:lnTo>
                    <a:pt x="5" y="14"/>
                  </a:lnTo>
                  <a:lnTo>
                    <a:pt x="5" y="12"/>
                  </a:lnTo>
                  <a:lnTo>
                    <a:pt x="4" y="10"/>
                  </a:lnTo>
                  <a:lnTo>
                    <a:pt x="4" y="7"/>
                  </a:lnTo>
                  <a:lnTo>
                    <a:pt x="4" y="4"/>
                  </a:lnTo>
                  <a:lnTo>
                    <a:pt x="5" y="2"/>
                  </a:lnTo>
                  <a:lnTo>
                    <a:pt x="5" y="1"/>
                  </a:lnTo>
                  <a:lnTo>
                    <a:pt x="5" y="0"/>
                  </a:lnTo>
                  <a:lnTo>
                    <a:pt x="33" y="0"/>
                  </a:lnTo>
                  <a:lnTo>
                    <a:pt x="34" y="0"/>
                  </a:lnTo>
                  <a:lnTo>
                    <a:pt x="35" y="0"/>
                  </a:lnTo>
                  <a:lnTo>
                    <a:pt x="38" y="1"/>
                  </a:lnTo>
                  <a:lnTo>
                    <a:pt x="39" y="1"/>
                  </a:lnTo>
                  <a:lnTo>
                    <a:pt x="40" y="2"/>
                  </a:lnTo>
                  <a:lnTo>
                    <a:pt x="41" y="3"/>
                  </a:lnTo>
                  <a:lnTo>
                    <a:pt x="42" y="5"/>
                  </a:lnTo>
                  <a:lnTo>
                    <a:pt x="43" y="7"/>
                  </a:lnTo>
                  <a:lnTo>
                    <a:pt x="46" y="12"/>
                  </a:lnTo>
                  <a:lnTo>
                    <a:pt x="46" y="120"/>
                  </a:lnTo>
                </a:path>
              </a:pathLst>
            </a:custGeom>
            <a:solidFill>
              <a:schemeClr val="tx1"/>
            </a:solidFill>
            <a:ln w="0">
              <a:solidFill>
                <a:srgbClr val="000000"/>
              </a:solidFill>
              <a:prstDash val="solid"/>
              <a:round/>
              <a:headEnd/>
              <a:tailEnd/>
            </a:ln>
          </p:spPr>
          <p:txBody>
            <a:bodyPr/>
            <a:lstStyle/>
            <a:p>
              <a:endParaRPr lang="he-IL"/>
            </a:p>
          </p:txBody>
        </p:sp>
        <p:sp>
          <p:nvSpPr>
            <p:cNvPr id="236595" name="Freeform 51"/>
            <p:cNvSpPr>
              <a:spLocks/>
            </p:cNvSpPr>
            <p:nvPr/>
          </p:nvSpPr>
          <p:spPr bwMode="auto">
            <a:xfrm>
              <a:off x="2230" y="2264"/>
              <a:ext cx="46" cy="132"/>
            </a:xfrm>
            <a:custGeom>
              <a:avLst/>
              <a:gdLst>
                <a:gd name="T0" fmla="*/ 40 w 48"/>
                <a:gd name="T1" fmla="*/ 133 h 131"/>
                <a:gd name="T2" fmla="*/ 39 w 48"/>
                <a:gd name="T3" fmla="*/ 135 h 131"/>
                <a:gd name="T4" fmla="*/ 30 w 48"/>
                <a:gd name="T5" fmla="*/ 135 h 131"/>
                <a:gd name="T6" fmla="*/ 29 w 48"/>
                <a:gd name="T7" fmla="*/ 133 h 131"/>
                <a:gd name="T8" fmla="*/ 29 w 48"/>
                <a:gd name="T9" fmla="*/ 18 h 131"/>
                <a:gd name="T10" fmla="*/ 29 w 48"/>
                <a:gd name="T11" fmla="*/ 18 h 131"/>
                <a:gd name="T12" fmla="*/ 29 w 48"/>
                <a:gd name="T13" fmla="*/ 18 h 131"/>
                <a:gd name="T14" fmla="*/ 28 w 48"/>
                <a:gd name="T15" fmla="*/ 17 h 131"/>
                <a:gd name="T16" fmla="*/ 27 w 48"/>
                <a:gd name="T17" fmla="*/ 17 h 131"/>
                <a:gd name="T18" fmla="*/ 26 w 48"/>
                <a:gd name="T19" fmla="*/ 16 h 131"/>
                <a:gd name="T20" fmla="*/ 1 w 48"/>
                <a:gd name="T21" fmla="*/ 16 h 131"/>
                <a:gd name="T22" fmla="*/ 1 w 48"/>
                <a:gd name="T23" fmla="*/ 16 h 131"/>
                <a:gd name="T24" fmla="*/ 0 w 48"/>
                <a:gd name="T25" fmla="*/ 14 h 131"/>
                <a:gd name="T26" fmla="*/ 0 w 48"/>
                <a:gd name="T27" fmla="*/ 11 h 131"/>
                <a:gd name="T28" fmla="*/ 0 w 48"/>
                <a:gd name="T29" fmla="*/ 10 h 131"/>
                <a:gd name="T30" fmla="*/ 0 w 48"/>
                <a:gd name="T31" fmla="*/ 8 h 131"/>
                <a:gd name="T32" fmla="*/ 0 w 48"/>
                <a:gd name="T33" fmla="*/ 8 h 131"/>
                <a:gd name="T34" fmla="*/ 0 w 48"/>
                <a:gd name="T35" fmla="*/ 7 h 131"/>
                <a:gd name="T36" fmla="*/ 0 w 48"/>
                <a:gd name="T37" fmla="*/ 5 h 131"/>
                <a:gd name="T38" fmla="*/ 0 w 48"/>
                <a:gd name="T39" fmla="*/ 5 h 131"/>
                <a:gd name="T40" fmla="*/ 0 w 48"/>
                <a:gd name="T41" fmla="*/ 4 h 131"/>
                <a:gd name="T42" fmla="*/ 0 w 48"/>
                <a:gd name="T43" fmla="*/ 4 h 131"/>
                <a:gd name="T44" fmla="*/ 0 w 48"/>
                <a:gd name="T45" fmla="*/ 3 h 131"/>
                <a:gd name="T46" fmla="*/ 0 w 48"/>
                <a:gd name="T47" fmla="*/ 2 h 131"/>
                <a:gd name="T48" fmla="*/ 0 w 48"/>
                <a:gd name="T49" fmla="*/ 1 h 131"/>
                <a:gd name="T50" fmla="*/ 1 w 48"/>
                <a:gd name="T51" fmla="*/ 0 h 131"/>
                <a:gd name="T52" fmla="*/ 33 w 48"/>
                <a:gd name="T53" fmla="*/ 0 h 131"/>
                <a:gd name="T54" fmla="*/ 33 w 48"/>
                <a:gd name="T55" fmla="*/ 0 h 131"/>
                <a:gd name="T56" fmla="*/ 34 w 48"/>
                <a:gd name="T57" fmla="*/ 0 h 131"/>
                <a:gd name="T58" fmla="*/ 35 w 48"/>
                <a:gd name="T59" fmla="*/ 1 h 131"/>
                <a:gd name="T60" fmla="*/ 37 w 48"/>
                <a:gd name="T61" fmla="*/ 2 h 131"/>
                <a:gd name="T62" fmla="*/ 38 w 48"/>
                <a:gd name="T63" fmla="*/ 3 h 131"/>
                <a:gd name="T64" fmla="*/ 38 w 48"/>
                <a:gd name="T65" fmla="*/ 3 h 131"/>
                <a:gd name="T66" fmla="*/ 39 w 48"/>
                <a:gd name="T67" fmla="*/ 5 h 131"/>
                <a:gd name="T68" fmla="*/ 39 w 48"/>
                <a:gd name="T69" fmla="*/ 7 h 131"/>
                <a:gd name="T70" fmla="*/ 40 w 48"/>
                <a:gd name="T71" fmla="*/ 9 h 131"/>
                <a:gd name="T72" fmla="*/ 40 w 48"/>
                <a:gd name="T73" fmla="*/ 11 h 131"/>
                <a:gd name="T74" fmla="*/ 40 w 48"/>
                <a:gd name="T75" fmla="*/ 133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 h="131">
                  <a:moveTo>
                    <a:pt x="48" y="129"/>
                  </a:moveTo>
                  <a:lnTo>
                    <a:pt x="47" y="131"/>
                  </a:lnTo>
                  <a:lnTo>
                    <a:pt x="34" y="131"/>
                  </a:lnTo>
                  <a:lnTo>
                    <a:pt x="33" y="129"/>
                  </a:lnTo>
                  <a:lnTo>
                    <a:pt x="33" y="18"/>
                  </a:lnTo>
                  <a:lnTo>
                    <a:pt x="32" y="17"/>
                  </a:lnTo>
                  <a:lnTo>
                    <a:pt x="31" y="17"/>
                  </a:lnTo>
                  <a:lnTo>
                    <a:pt x="30" y="16"/>
                  </a:lnTo>
                  <a:lnTo>
                    <a:pt x="1" y="16"/>
                  </a:lnTo>
                  <a:lnTo>
                    <a:pt x="0" y="14"/>
                  </a:lnTo>
                  <a:lnTo>
                    <a:pt x="0" y="11"/>
                  </a:lnTo>
                  <a:lnTo>
                    <a:pt x="0" y="10"/>
                  </a:lnTo>
                  <a:lnTo>
                    <a:pt x="0" y="8"/>
                  </a:lnTo>
                  <a:lnTo>
                    <a:pt x="0" y="7"/>
                  </a:lnTo>
                  <a:lnTo>
                    <a:pt x="0" y="5"/>
                  </a:lnTo>
                  <a:lnTo>
                    <a:pt x="0" y="4"/>
                  </a:lnTo>
                  <a:lnTo>
                    <a:pt x="0" y="3"/>
                  </a:lnTo>
                  <a:lnTo>
                    <a:pt x="0" y="2"/>
                  </a:lnTo>
                  <a:lnTo>
                    <a:pt x="0" y="1"/>
                  </a:lnTo>
                  <a:lnTo>
                    <a:pt x="1" y="0"/>
                  </a:lnTo>
                  <a:lnTo>
                    <a:pt x="39" y="0"/>
                  </a:lnTo>
                  <a:lnTo>
                    <a:pt x="41" y="0"/>
                  </a:lnTo>
                  <a:lnTo>
                    <a:pt x="43" y="1"/>
                  </a:lnTo>
                  <a:lnTo>
                    <a:pt x="45" y="2"/>
                  </a:lnTo>
                  <a:lnTo>
                    <a:pt x="46" y="3"/>
                  </a:lnTo>
                  <a:lnTo>
                    <a:pt x="47" y="5"/>
                  </a:lnTo>
                  <a:lnTo>
                    <a:pt x="47" y="7"/>
                  </a:lnTo>
                  <a:lnTo>
                    <a:pt x="48" y="9"/>
                  </a:lnTo>
                  <a:lnTo>
                    <a:pt x="48" y="11"/>
                  </a:lnTo>
                  <a:lnTo>
                    <a:pt x="48" y="129"/>
                  </a:lnTo>
                </a:path>
              </a:pathLst>
            </a:custGeom>
            <a:solidFill>
              <a:schemeClr val="tx1"/>
            </a:solidFill>
            <a:ln w="0">
              <a:solidFill>
                <a:srgbClr val="000000"/>
              </a:solidFill>
              <a:prstDash val="solid"/>
              <a:round/>
              <a:headEnd/>
              <a:tailEnd/>
            </a:ln>
          </p:spPr>
          <p:txBody>
            <a:bodyPr/>
            <a:lstStyle/>
            <a:p>
              <a:endParaRPr lang="he-IL"/>
            </a:p>
          </p:txBody>
        </p:sp>
        <p:sp>
          <p:nvSpPr>
            <p:cNvPr id="236596" name="Freeform 52"/>
            <p:cNvSpPr>
              <a:spLocks/>
            </p:cNvSpPr>
            <p:nvPr/>
          </p:nvSpPr>
          <p:spPr bwMode="auto">
            <a:xfrm>
              <a:off x="2304" y="2262"/>
              <a:ext cx="101" cy="136"/>
            </a:xfrm>
            <a:custGeom>
              <a:avLst/>
              <a:gdLst>
                <a:gd name="T0" fmla="*/ 88 w 105"/>
                <a:gd name="T1" fmla="*/ 126 h 136"/>
                <a:gd name="T2" fmla="*/ 87 w 105"/>
                <a:gd name="T3" fmla="*/ 130 h 136"/>
                <a:gd name="T4" fmla="*/ 85 w 105"/>
                <a:gd name="T5" fmla="*/ 133 h 136"/>
                <a:gd name="T6" fmla="*/ 52 w 105"/>
                <a:gd name="T7" fmla="*/ 135 h 136"/>
                <a:gd name="T8" fmla="*/ 51 w 105"/>
                <a:gd name="T9" fmla="*/ 133 h 136"/>
                <a:gd name="T10" fmla="*/ 51 w 105"/>
                <a:gd name="T11" fmla="*/ 129 h 136"/>
                <a:gd name="T12" fmla="*/ 51 w 105"/>
                <a:gd name="T13" fmla="*/ 124 h 136"/>
                <a:gd name="T14" fmla="*/ 75 w 105"/>
                <a:gd name="T15" fmla="*/ 120 h 136"/>
                <a:gd name="T16" fmla="*/ 77 w 105"/>
                <a:gd name="T17" fmla="*/ 32 h 136"/>
                <a:gd name="T18" fmla="*/ 76 w 105"/>
                <a:gd name="T19" fmla="*/ 27 h 136"/>
                <a:gd name="T20" fmla="*/ 74 w 105"/>
                <a:gd name="T21" fmla="*/ 24 h 136"/>
                <a:gd name="T22" fmla="*/ 70 w 105"/>
                <a:gd name="T23" fmla="*/ 20 h 136"/>
                <a:gd name="T24" fmla="*/ 65 w 105"/>
                <a:gd name="T25" fmla="*/ 16 h 136"/>
                <a:gd name="T26" fmla="*/ 60 w 105"/>
                <a:gd name="T27" fmla="*/ 16 h 136"/>
                <a:gd name="T28" fmla="*/ 52 w 105"/>
                <a:gd name="T29" fmla="*/ 18 h 136"/>
                <a:gd name="T30" fmla="*/ 46 w 105"/>
                <a:gd name="T31" fmla="*/ 22 h 136"/>
                <a:gd name="T32" fmla="*/ 36 w 105"/>
                <a:gd name="T33" fmla="*/ 34 h 136"/>
                <a:gd name="T34" fmla="*/ 33 w 105"/>
                <a:gd name="T35" fmla="*/ 45 h 136"/>
                <a:gd name="T36" fmla="*/ 32 w 105"/>
                <a:gd name="T37" fmla="*/ 135 h 136"/>
                <a:gd name="T38" fmla="*/ 30 w 105"/>
                <a:gd name="T39" fmla="*/ 136 h 136"/>
                <a:gd name="T40" fmla="*/ 25 w 105"/>
                <a:gd name="T41" fmla="*/ 136 h 136"/>
                <a:gd name="T42" fmla="*/ 18 w 105"/>
                <a:gd name="T43" fmla="*/ 136 h 136"/>
                <a:gd name="T44" fmla="*/ 17 w 105"/>
                <a:gd name="T45" fmla="*/ 22 h 136"/>
                <a:gd name="T46" fmla="*/ 13 w 105"/>
                <a:gd name="T47" fmla="*/ 21 h 136"/>
                <a:gd name="T48" fmla="*/ 13 w 105"/>
                <a:gd name="T49" fmla="*/ 20 h 136"/>
                <a:gd name="T50" fmla="*/ 11 w 105"/>
                <a:gd name="T51" fmla="*/ 20 h 136"/>
                <a:gd name="T52" fmla="*/ 6 w 105"/>
                <a:gd name="T53" fmla="*/ 20 h 136"/>
                <a:gd name="T54" fmla="*/ 3 w 105"/>
                <a:gd name="T55" fmla="*/ 20 h 136"/>
                <a:gd name="T56" fmla="*/ 2 w 105"/>
                <a:gd name="T57" fmla="*/ 18 h 136"/>
                <a:gd name="T58" fmla="*/ 0 w 105"/>
                <a:gd name="T59" fmla="*/ 15 h 136"/>
                <a:gd name="T60" fmla="*/ 0 w 105"/>
                <a:gd name="T61" fmla="*/ 9 h 136"/>
                <a:gd name="T62" fmla="*/ 0 w 105"/>
                <a:gd name="T63" fmla="*/ 7 h 136"/>
                <a:gd name="T64" fmla="*/ 0 w 105"/>
                <a:gd name="T65" fmla="*/ 5 h 136"/>
                <a:gd name="T66" fmla="*/ 2 w 105"/>
                <a:gd name="T67" fmla="*/ 4 h 136"/>
                <a:gd name="T68" fmla="*/ 3 w 105"/>
                <a:gd name="T69" fmla="*/ 4 h 136"/>
                <a:gd name="T70" fmla="*/ 6 w 105"/>
                <a:gd name="T71" fmla="*/ 4 h 136"/>
                <a:gd name="T72" fmla="*/ 9 w 105"/>
                <a:gd name="T73" fmla="*/ 4 h 136"/>
                <a:gd name="T74" fmla="*/ 13 w 105"/>
                <a:gd name="T75" fmla="*/ 3 h 136"/>
                <a:gd name="T76" fmla="*/ 16 w 105"/>
                <a:gd name="T77" fmla="*/ 3 h 136"/>
                <a:gd name="T78" fmla="*/ 20 w 105"/>
                <a:gd name="T79" fmla="*/ 3 h 136"/>
                <a:gd name="T80" fmla="*/ 25 w 105"/>
                <a:gd name="T81" fmla="*/ 4 h 136"/>
                <a:gd name="T82" fmla="*/ 28 w 105"/>
                <a:gd name="T83" fmla="*/ 6 h 136"/>
                <a:gd name="T84" fmla="*/ 30 w 105"/>
                <a:gd name="T85" fmla="*/ 8 h 136"/>
                <a:gd name="T86" fmla="*/ 32 w 105"/>
                <a:gd name="T87" fmla="*/ 14 h 136"/>
                <a:gd name="T88" fmla="*/ 32 w 105"/>
                <a:gd name="T89" fmla="*/ 20 h 136"/>
                <a:gd name="T90" fmla="*/ 32 w 105"/>
                <a:gd name="T91" fmla="*/ 24 h 136"/>
                <a:gd name="T92" fmla="*/ 36 w 105"/>
                <a:gd name="T93" fmla="*/ 15 h 136"/>
                <a:gd name="T94" fmla="*/ 42 w 105"/>
                <a:gd name="T95" fmla="*/ 8 h 136"/>
                <a:gd name="T96" fmla="*/ 55 w 105"/>
                <a:gd name="T97" fmla="*/ 1 h 136"/>
                <a:gd name="T98" fmla="*/ 62 w 105"/>
                <a:gd name="T99" fmla="*/ 0 h 136"/>
                <a:gd name="T100" fmla="*/ 74 w 105"/>
                <a:gd name="T101" fmla="*/ 4 h 136"/>
                <a:gd name="T102" fmla="*/ 81 w 105"/>
                <a:gd name="T103" fmla="*/ 7 h 136"/>
                <a:gd name="T104" fmla="*/ 85 w 105"/>
                <a:gd name="T105" fmla="*/ 13 h 136"/>
                <a:gd name="T106" fmla="*/ 87 w 105"/>
                <a:gd name="T107" fmla="*/ 18 h 136"/>
                <a:gd name="T108" fmla="*/ 88 w 105"/>
                <a:gd name="T109" fmla="*/ 21 h 136"/>
                <a:gd name="T110" fmla="*/ 89 w 105"/>
                <a:gd name="T111" fmla="*/ 27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 h="136">
                  <a:moveTo>
                    <a:pt x="105" y="125"/>
                  </a:moveTo>
                  <a:lnTo>
                    <a:pt x="105" y="125"/>
                  </a:lnTo>
                  <a:lnTo>
                    <a:pt x="104" y="126"/>
                  </a:lnTo>
                  <a:lnTo>
                    <a:pt x="104" y="127"/>
                  </a:lnTo>
                  <a:lnTo>
                    <a:pt x="103" y="129"/>
                  </a:lnTo>
                  <a:lnTo>
                    <a:pt x="102" y="130"/>
                  </a:lnTo>
                  <a:lnTo>
                    <a:pt x="101" y="132"/>
                  </a:lnTo>
                  <a:lnTo>
                    <a:pt x="100" y="133"/>
                  </a:lnTo>
                  <a:lnTo>
                    <a:pt x="97" y="134"/>
                  </a:lnTo>
                  <a:lnTo>
                    <a:pt x="96" y="135"/>
                  </a:lnTo>
                  <a:lnTo>
                    <a:pt x="60" y="135"/>
                  </a:lnTo>
                  <a:lnTo>
                    <a:pt x="59" y="134"/>
                  </a:lnTo>
                  <a:lnTo>
                    <a:pt x="59" y="133"/>
                  </a:lnTo>
                  <a:lnTo>
                    <a:pt x="59" y="132"/>
                  </a:lnTo>
                  <a:lnTo>
                    <a:pt x="59" y="129"/>
                  </a:lnTo>
                  <a:lnTo>
                    <a:pt x="59" y="127"/>
                  </a:lnTo>
                  <a:lnTo>
                    <a:pt x="59" y="126"/>
                  </a:lnTo>
                  <a:lnTo>
                    <a:pt x="59" y="124"/>
                  </a:lnTo>
                  <a:lnTo>
                    <a:pt x="59" y="122"/>
                  </a:lnTo>
                  <a:lnTo>
                    <a:pt x="62" y="120"/>
                  </a:lnTo>
                  <a:lnTo>
                    <a:pt x="87" y="120"/>
                  </a:lnTo>
                  <a:lnTo>
                    <a:pt x="89" y="117"/>
                  </a:lnTo>
                  <a:lnTo>
                    <a:pt x="89" y="32"/>
                  </a:lnTo>
                  <a:lnTo>
                    <a:pt x="89" y="30"/>
                  </a:lnTo>
                  <a:lnTo>
                    <a:pt x="88" y="29"/>
                  </a:lnTo>
                  <a:lnTo>
                    <a:pt x="88" y="27"/>
                  </a:lnTo>
                  <a:lnTo>
                    <a:pt x="87" y="26"/>
                  </a:lnTo>
                  <a:lnTo>
                    <a:pt x="86" y="24"/>
                  </a:lnTo>
                  <a:lnTo>
                    <a:pt x="85" y="23"/>
                  </a:lnTo>
                  <a:lnTo>
                    <a:pt x="83" y="21"/>
                  </a:lnTo>
                  <a:lnTo>
                    <a:pt x="82" y="20"/>
                  </a:lnTo>
                  <a:lnTo>
                    <a:pt x="80" y="18"/>
                  </a:lnTo>
                  <a:lnTo>
                    <a:pt x="77" y="16"/>
                  </a:lnTo>
                  <a:lnTo>
                    <a:pt x="73" y="16"/>
                  </a:lnTo>
                  <a:lnTo>
                    <a:pt x="70" y="16"/>
                  </a:lnTo>
                  <a:lnTo>
                    <a:pt x="66" y="16"/>
                  </a:lnTo>
                  <a:lnTo>
                    <a:pt x="63" y="16"/>
                  </a:lnTo>
                  <a:lnTo>
                    <a:pt x="60" y="18"/>
                  </a:lnTo>
                  <a:lnTo>
                    <a:pt x="58" y="20"/>
                  </a:lnTo>
                  <a:lnTo>
                    <a:pt x="54" y="22"/>
                  </a:lnTo>
                  <a:lnTo>
                    <a:pt x="49" y="26"/>
                  </a:lnTo>
                  <a:lnTo>
                    <a:pt x="45" y="29"/>
                  </a:lnTo>
                  <a:lnTo>
                    <a:pt x="42" y="34"/>
                  </a:lnTo>
                  <a:lnTo>
                    <a:pt x="40" y="39"/>
                  </a:lnTo>
                  <a:lnTo>
                    <a:pt x="37" y="45"/>
                  </a:lnTo>
                  <a:lnTo>
                    <a:pt x="36" y="51"/>
                  </a:lnTo>
                  <a:lnTo>
                    <a:pt x="36" y="58"/>
                  </a:lnTo>
                  <a:lnTo>
                    <a:pt x="36" y="135"/>
                  </a:lnTo>
                  <a:lnTo>
                    <a:pt x="35" y="136"/>
                  </a:lnTo>
                  <a:lnTo>
                    <a:pt x="34" y="136"/>
                  </a:lnTo>
                  <a:lnTo>
                    <a:pt x="32" y="136"/>
                  </a:lnTo>
                  <a:lnTo>
                    <a:pt x="29" y="136"/>
                  </a:lnTo>
                  <a:lnTo>
                    <a:pt x="26" y="136"/>
                  </a:lnTo>
                  <a:lnTo>
                    <a:pt x="24" y="136"/>
                  </a:lnTo>
                  <a:lnTo>
                    <a:pt x="22" y="136"/>
                  </a:lnTo>
                  <a:lnTo>
                    <a:pt x="21" y="135"/>
                  </a:lnTo>
                  <a:lnTo>
                    <a:pt x="21" y="22"/>
                  </a:lnTo>
                  <a:lnTo>
                    <a:pt x="20" y="21"/>
                  </a:lnTo>
                  <a:lnTo>
                    <a:pt x="19" y="21"/>
                  </a:lnTo>
                  <a:lnTo>
                    <a:pt x="17" y="21"/>
                  </a:lnTo>
                  <a:lnTo>
                    <a:pt x="15" y="21"/>
                  </a:lnTo>
                  <a:lnTo>
                    <a:pt x="14" y="20"/>
                  </a:lnTo>
                  <a:lnTo>
                    <a:pt x="13" y="20"/>
                  </a:lnTo>
                  <a:lnTo>
                    <a:pt x="12" y="20"/>
                  </a:lnTo>
                  <a:lnTo>
                    <a:pt x="11" y="20"/>
                  </a:lnTo>
                  <a:lnTo>
                    <a:pt x="9" y="20"/>
                  </a:lnTo>
                  <a:lnTo>
                    <a:pt x="6" y="20"/>
                  </a:lnTo>
                  <a:lnTo>
                    <a:pt x="4" y="20"/>
                  </a:lnTo>
                  <a:lnTo>
                    <a:pt x="3" y="20"/>
                  </a:lnTo>
                  <a:lnTo>
                    <a:pt x="3" y="19"/>
                  </a:lnTo>
                  <a:lnTo>
                    <a:pt x="3" y="18"/>
                  </a:lnTo>
                  <a:lnTo>
                    <a:pt x="2" y="18"/>
                  </a:lnTo>
                  <a:lnTo>
                    <a:pt x="2" y="16"/>
                  </a:lnTo>
                  <a:lnTo>
                    <a:pt x="0" y="15"/>
                  </a:lnTo>
                  <a:lnTo>
                    <a:pt x="0" y="13"/>
                  </a:lnTo>
                  <a:lnTo>
                    <a:pt x="0" y="12"/>
                  </a:lnTo>
                  <a:lnTo>
                    <a:pt x="0" y="9"/>
                  </a:lnTo>
                  <a:lnTo>
                    <a:pt x="0" y="8"/>
                  </a:lnTo>
                  <a:lnTo>
                    <a:pt x="0" y="7"/>
                  </a:lnTo>
                  <a:lnTo>
                    <a:pt x="0" y="6"/>
                  </a:lnTo>
                  <a:lnTo>
                    <a:pt x="0" y="5"/>
                  </a:lnTo>
                  <a:lnTo>
                    <a:pt x="2" y="4"/>
                  </a:lnTo>
                  <a:lnTo>
                    <a:pt x="3" y="4"/>
                  </a:lnTo>
                  <a:lnTo>
                    <a:pt x="4" y="4"/>
                  </a:lnTo>
                  <a:lnTo>
                    <a:pt x="5" y="4"/>
                  </a:lnTo>
                  <a:lnTo>
                    <a:pt x="6" y="4"/>
                  </a:lnTo>
                  <a:lnTo>
                    <a:pt x="7" y="4"/>
                  </a:lnTo>
                  <a:lnTo>
                    <a:pt x="9" y="4"/>
                  </a:lnTo>
                  <a:lnTo>
                    <a:pt x="11" y="4"/>
                  </a:lnTo>
                  <a:lnTo>
                    <a:pt x="14" y="3"/>
                  </a:lnTo>
                  <a:lnTo>
                    <a:pt x="17" y="3"/>
                  </a:lnTo>
                  <a:lnTo>
                    <a:pt x="19" y="3"/>
                  </a:lnTo>
                  <a:lnTo>
                    <a:pt x="20" y="3"/>
                  </a:lnTo>
                  <a:lnTo>
                    <a:pt x="21" y="3"/>
                  </a:lnTo>
                  <a:lnTo>
                    <a:pt x="24" y="3"/>
                  </a:lnTo>
                  <a:lnTo>
                    <a:pt x="26" y="3"/>
                  </a:lnTo>
                  <a:lnTo>
                    <a:pt x="27" y="3"/>
                  </a:lnTo>
                  <a:lnTo>
                    <a:pt x="29" y="4"/>
                  </a:lnTo>
                  <a:lnTo>
                    <a:pt x="30" y="5"/>
                  </a:lnTo>
                  <a:lnTo>
                    <a:pt x="32" y="6"/>
                  </a:lnTo>
                  <a:lnTo>
                    <a:pt x="33" y="7"/>
                  </a:lnTo>
                  <a:lnTo>
                    <a:pt x="34" y="8"/>
                  </a:lnTo>
                  <a:lnTo>
                    <a:pt x="35" y="11"/>
                  </a:lnTo>
                  <a:lnTo>
                    <a:pt x="35" y="12"/>
                  </a:lnTo>
                  <a:lnTo>
                    <a:pt x="36" y="14"/>
                  </a:lnTo>
                  <a:lnTo>
                    <a:pt x="36" y="16"/>
                  </a:lnTo>
                  <a:lnTo>
                    <a:pt x="36" y="20"/>
                  </a:lnTo>
                  <a:lnTo>
                    <a:pt x="36" y="22"/>
                  </a:lnTo>
                  <a:lnTo>
                    <a:pt x="36" y="23"/>
                  </a:lnTo>
                  <a:lnTo>
                    <a:pt x="36" y="24"/>
                  </a:lnTo>
                  <a:lnTo>
                    <a:pt x="39" y="20"/>
                  </a:lnTo>
                  <a:lnTo>
                    <a:pt x="42" y="15"/>
                  </a:lnTo>
                  <a:lnTo>
                    <a:pt x="45" y="12"/>
                  </a:lnTo>
                  <a:lnTo>
                    <a:pt x="50" y="8"/>
                  </a:lnTo>
                  <a:lnTo>
                    <a:pt x="55" y="6"/>
                  </a:lnTo>
                  <a:lnTo>
                    <a:pt x="58" y="4"/>
                  </a:lnTo>
                  <a:lnTo>
                    <a:pt x="63" y="1"/>
                  </a:lnTo>
                  <a:lnTo>
                    <a:pt x="67" y="0"/>
                  </a:lnTo>
                  <a:lnTo>
                    <a:pt x="73" y="0"/>
                  </a:lnTo>
                  <a:lnTo>
                    <a:pt x="78" y="1"/>
                  </a:lnTo>
                  <a:lnTo>
                    <a:pt x="82" y="3"/>
                  </a:lnTo>
                  <a:lnTo>
                    <a:pt x="86" y="4"/>
                  </a:lnTo>
                  <a:lnTo>
                    <a:pt x="90" y="5"/>
                  </a:lnTo>
                  <a:lnTo>
                    <a:pt x="94" y="7"/>
                  </a:lnTo>
                  <a:lnTo>
                    <a:pt x="97" y="9"/>
                  </a:lnTo>
                  <a:lnTo>
                    <a:pt x="100" y="13"/>
                  </a:lnTo>
                  <a:lnTo>
                    <a:pt x="101" y="14"/>
                  </a:lnTo>
                  <a:lnTo>
                    <a:pt x="102" y="16"/>
                  </a:lnTo>
                  <a:lnTo>
                    <a:pt x="102" y="18"/>
                  </a:lnTo>
                  <a:lnTo>
                    <a:pt x="103" y="20"/>
                  </a:lnTo>
                  <a:lnTo>
                    <a:pt x="104" y="21"/>
                  </a:lnTo>
                  <a:lnTo>
                    <a:pt x="104" y="23"/>
                  </a:lnTo>
                  <a:lnTo>
                    <a:pt x="105" y="24"/>
                  </a:lnTo>
                  <a:lnTo>
                    <a:pt x="105" y="27"/>
                  </a:lnTo>
                  <a:lnTo>
                    <a:pt x="105" y="125"/>
                  </a:lnTo>
                </a:path>
              </a:pathLst>
            </a:custGeom>
            <a:solidFill>
              <a:schemeClr val="tx1"/>
            </a:solidFill>
            <a:ln w="0">
              <a:solidFill>
                <a:srgbClr val="000000"/>
              </a:solidFill>
              <a:prstDash val="solid"/>
              <a:round/>
              <a:headEnd/>
              <a:tailEnd/>
            </a:ln>
          </p:spPr>
          <p:txBody>
            <a:bodyPr/>
            <a:lstStyle/>
            <a:p>
              <a:endParaRPr lang="he-IL"/>
            </a:p>
          </p:txBody>
        </p:sp>
        <p:sp>
          <p:nvSpPr>
            <p:cNvPr id="236597" name="Freeform 53"/>
            <p:cNvSpPr>
              <a:spLocks/>
            </p:cNvSpPr>
            <p:nvPr/>
          </p:nvSpPr>
          <p:spPr bwMode="auto">
            <a:xfrm>
              <a:off x="2171" y="2498"/>
              <a:ext cx="90" cy="132"/>
            </a:xfrm>
            <a:custGeom>
              <a:avLst/>
              <a:gdLst>
                <a:gd name="T0" fmla="*/ 79 w 93"/>
                <a:gd name="T1" fmla="*/ 66 h 133"/>
                <a:gd name="T2" fmla="*/ 74 w 93"/>
                <a:gd name="T3" fmla="*/ 71 h 133"/>
                <a:gd name="T4" fmla="*/ 71 w 93"/>
                <a:gd name="T5" fmla="*/ 77 h 133"/>
                <a:gd name="T6" fmla="*/ 50 w 93"/>
                <a:gd name="T7" fmla="*/ 104 h 133"/>
                <a:gd name="T8" fmla="*/ 49 w 93"/>
                <a:gd name="T9" fmla="*/ 105 h 133"/>
                <a:gd name="T10" fmla="*/ 49 w 93"/>
                <a:gd name="T11" fmla="*/ 107 h 133"/>
                <a:gd name="T12" fmla="*/ 49 w 93"/>
                <a:gd name="T13" fmla="*/ 110 h 133"/>
                <a:gd name="T14" fmla="*/ 49 w 93"/>
                <a:gd name="T15" fmla="*/ 113 h 133"/>
                <a:gd name="T16" fmla="*/ 51 w 93"/>
                <a:gd name="T17" fmla="*/ 114 h 133"/>
                <a:gd name="T18" fmla="*/ 54 w 93"/>
                <a:gd name="T19" fmla="*/ 114 h 133"/>
                <a:gd name="T20" fmla="*/ 62 w 93"/>
                <a:gd name="T21" fmla="*/ 115 h 133"/>
                <a:gd name="T22" fmla="*/ 65 w 93"/>
                <a:gd name="T23" fmla="*/ 115 h 133"/>
                <a:gd name="T24" fmla="*/ 66 w 93"/>
                <a:gd name="T25" fmla="*/ 115 h 133"/>
                <a:gd name="T26" fmla="*/ 68 w 93"/>
                <a:gd name="T27" fmla="*/ 120 h 133"/>
                <a:gd name="T28" fmla="*/ 68 w 93"/>
                <a:gd name="T29" fmla="*/ 122 h 133"/>
                <a:gd name="T30" fmla="*/ 68 w 93"/>
                <a:gd name="T31" fmla="*/ 124 h 133"/>
                <a:gd name="T32" fmla="*/ 68 w 93"/>
                <a:gd name="T33" fmla="*/ 127 h 133"/>
                <a:gd name="T34" fmla="*/ 66 w 93"/>
                <a:gd name="T35" fmla="*/ 129 h 133"/>
                <a:gd name="T36" fmla="*/ 64 w 93"/>
                <a:gd name="T37" fmla="*/ 129 h 133"/>
                <a:gd name="T38" fmla="*/ 61 w 93"/>
                <a:gd name="T39" fmla="*/ 129 h 133"/>
                <a:gd name="T40" fmla="*/ 56 w 93"/>
                <a:gd name="T41" fmla="*/ 129 h 133"/>
                <a:gd name="T42" fmla="*/ 54 w 93"/>
                <a:gd name="T43" fmla="*/ 129 h 133"/>
                <a:gd name="T44" fmla="*/ 49 w 93"/>
                <a:gd name="T45" fmla="*/ 129 h 133"/>
                <a:gd name="T46" fmla="*/ 44 w 93"/>
                <a:gd name="T47" fmla="*/ 129 h 133"/>
                <a:gd name="T48" fmla="*/ 43 w 93"/>
                <a:gd name="T49" fmla="*/ 128 h 133"/>
                <a:gd name="T50" fmla="*/ 39 w 93"/>
                <a:gd name="T51" fmla="*/ 124 h 133"/>
                <a:gd name="T52" fmla="*/ 38 w 93"/>
                <a:gd name="T53" fmla="*/ 121 h 133"/>
                <a:gd name="T54" fmla="*/ 38 w 93"/>
                <a:gd name="T55" fmla="*/ 115 h 133"/>
                <a:gd name="T56" fmla="*/ 38 w 93"/>
                <a:gd name="T57" fmla="*/ 109 h 133"/>
                <a:gd name="T58" fmla="*/ 37 w 93"/>
                <a:gd name="T59" fmla="*/ 108 h 133"/>
                <a:gd name="T60" fmla="*/ 38 w 93"/>
                <a:gd name="T61" fmla="*/ 102 h 133"/>
                <a:gd name="T62" fmla="*/ 38 w 93"/>
                <a:gd name="T63" fmla="*/ 99 h 133"/>
                <a:gd name="T64" fmla="*/ 42 w 93"/>
                <a:gd name="T65" fmla="*/ 93 h 133"/>
                <a:gd name="T66" fmla="*/ 44 w 93"/>
                <a:gd name="T67" fmla="*/ 87 h 133"/>
                <a:gd name="T68" fmla="*/ 51 w 93"/>
                <a:gd name="T69" fmla="*/ 77 h 133"/>
                <a:gd name="T70" fmla="*/ 65 w 93"/>
                <a:gd name="T71" fmla="*/ 64 h 133"/>
                <a:gd name="T72" fmla="*/ 66 w 93"/>
                <a:gd name="T73" fmla="*/ 17 h 133"/>
                <a:gd name="T74" fmla="*/ 2 w 93"/>
                <a:gd name="T75" fmla="*/ 17 h 133"/>
                <a:gd name="T76" fmla="*/ 1 w 93"/>
                <a:gd name="T77" fmla="*/ 15 h 133"/>
                <a:gd name="T78" fmla="*/ 1 w 93"/>
                <a:gd name="T79" fmla="*/ 14 h 133"/>
                <a:gd name="T80" fmla="*/ 0 w 93"/>
                <a:gd name="T81" fmla="*/ 14 h 133"/>
                <a:gd name="T82" fmla="*/ 0 w 93"/>
                <a:gd name="T83" fmla="*/ 12 h 133"/>
                <a:gd name="T84" fmla="*/ 0 w 93"/>
                <a:gd name="T85" fmla="*/ 10 h 133"/>
                <a:gd name="T86" fmla="*/ 0 w 93"/>
                <a:gd name="T87" fmla="*/ 7 h 133"/>
                <a:gd name="T88" fmla="*/ 0 w 93"/>
                <a:gd name="T89" fmla="*/ 3 h 133"/>
                <a:gd name="T90" fmla="*/ 64 w 93"/>
                <a:gd name="T91" fmla="*/ 0 h 133"/>
                <a:gd name="T92" fmla="*/ 70 w 93"/>
                <a:gd name="T93" fmla="*/ 2 h 133"/>
                <a:gd name="T94" fmla="*/ 73 w 93"/>
                <a:gd name="T95" fmla="*/ 4 h 133"/>
                <a:gd name="T96" fmla="*/ 77 w 93"/>
                <a:gd name="T97" fmla="*/ 8 h 133"/>
                <a:gd name="T98" fmla="*/ 81 w 93"/>
                <a:gd name="T99" fmla="*/ 63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33">
                  <a:moveTo>
                    <a:pt x="93" y="63"/>
                  </a:moveTo>
                  <a:lnTo>
                    <a:pt x="93" y="63"/>
                  </a:lnTo>
                  <a:lnTo>
                    <a:pt x="91" y="66"/>
                  </a:lnTo>
                  <a:lnTo>
                    <a:pt x="89" y="68"/>
                  </a:lnTo>
                  <a:lnTo>
                    <a:pt x="87" y="72"/>
                  </a:lnTo>
                  <a:lnTo>
                    <a:pt x="85" y="75"/>
                  </a:lnTo>
                  <a:lnTo>
                    <a:pt x="82" y="78"/>
                  </a:lnTo>
                  <a:lnTo>
                    <a:pt x="80" y="81"/>
                  </a:lnTo>
                  <a:lnTo>
                    <a:pt x="77" y="85"/>
                  </a:lnTo>
                  <a:lnTo>
                    <a:pt x="74" y="88"/>
                  </a:lnTo>
                  <a:lnTo>
                    <a:pt x="58" y="108"/>
                  </a:lnTo>
                  <a:lnTo>
                    <a:pt x="57" y="109"/>
                  </a:lnTo>
                  <a:lnTo>
                    <a:pt x="57" y="110"/>
                  </a:lnTo>
                  <a:lnTo>
                    <a:pt x="57" y="111"/>
                  </a:lnTo>
                  <a:lnTo>
                    <a:pt x="57" y="112"/>
                  </a:lnTo>
                  <a:lnTo>
                    <a:pt x="57" y="113"/>
                  </a:lnTo>
                  <a:lnTo>
                    <a:pt x="57" y="114"/>
                  </a:lnTo>
                  <a:lnTo>
                    <a:pt x="57" y="116"/>
                  </a:lnTo>
                  <a:lnTo>
                    <a:pt x="57" y="117"/>
                  </a:lnTo>
                  <a:lnTo>
                    <a:pt x="58" y="117"/>
                  </a:lnTo>
                  <a:lnTo>
                    <a:pt x="59" y="118"/>
                  </a:lnTo>
                  <a:lnTo>
                    <a:pt x="61" y="118"/>
                  </a:lnTo>
                  <a:lnTo>
                    <a:pt x="62" y="118"/>
                  </a:lnTo>
                  <a:lnTo>
                    <a:pt x="64" y="119"/>
                  </a:lnTo>
                  <a:lnTo>
                    <a:pt x="65" y="119"/>
                  </a:lnTo>
                  <a:lnTo>
                    <a:pt x="70" y="119"/>
                  </a:lnTo>
                  <a:lnTo>
                    <a:pt x="71" y="119"/>
                  </a:lnTo>
                  <a:lnTo>
                    <a:pt x="73" y="119"/>
                  </a:lnTo>
                  <a:lnTo>
                    <a:pt x="74" y="119"/>
                  </a:lnTo>
                  <a:lnTo>
                    <a:pt x="76" y="120"/>
                  </a:lnTo>
                  <a:lnTo>
                    <a:pt x="76" y="121"/>
                  </a:lnTo>
                  <a:lnTo>
                    <a:pt x="76" y="124"/>
                  </a:lnTo>
                  <a:lnTo>
                    <a:pt x="76" y="125"/>
                  </a:lnTo>
                  <a:lnTo>
                    <a:pt x="76" y="126"/>
                  </a:lnTo>
                  <a:lnTo>
                    <a:pt x="76" y="127"/>
                  </a:lnTo>
                  <a:lnTo>
                    <a:pt x="76" y="128"/>
                  </a:lnTo>
                  <a:lnTo>
                    <a:pt x="76" y="129"/>
                  </a:lnTo>
                  <a:lnTo>
                    <a:pt x="76" y="131"/>
                  </a:lnTo>
                  <a:lnTo>
                    <a:pt x="76" y="132"/>
                  </a:lnTo>
                  <a:lnTo>
                    <a:pt x="74" y="133"/>
                  </a:lnTo>
                  <a:lnTo>
                    <a:pt x="73" y="133"/>
                  </a:lnTo>
                  <a:lnTo>
                    <a:pt x="72" y="133"/>
                  </a:lnTo>
                  <a:lnTo>
                    <a:pt x="70" y="133"/>
                  </a:lnTo>
                  <a:lnTo>
                    <a:pt x="69" y="133"/>
                  </a:lnTo>
                  <a:lnTo>
                    <a:pt x="68" y="133"/>
                  </a:lnTo>
                  <a:lnTo>
                    <a:pt x="66" y="133"/>
                  </a:lnTo>
                  <a:lnTo>
                    <a:pt x="64" y="133"/>
                  </a:lnTo>
                  <a:lnTo>
                    <a:pt x="63" y="133"/>
                  </a:lnTo>
                  <a:lnTo>
                    <a:pt x="62" y="133"/>
                  </a:lnTo>
                  <a:lnTo>
                    <a:pt x="59" y="133"/>
                  </a:lnTo>
                  <a:lnTo>
                    <a:pt x="58" y="133"/>
                  </a:lnTo>
                  <a:lnTo>
                    <a:pt x="57" y="133"/>
                  </a:lnTo>
                  <a:lnTo>
                    <a:pt x="55" y="133"/>
                  </a:lnTo>
                  <a:lnTo>
                    <a:pt x="51" y="133"/>
                  </a:lnTo>
                  <a:lnTo>
                    <a:pt x="49" y="133"/>
                  </a:lnTo>
                  <a:lnTo>
                    <a:pt x="48" y="132"/>
                  </a:lnTo>
                  <a:lnTo>
                    <a:pt x="47" y="131"/>
                  </a:lnTo>
                  <a:lnTo>
                    <a:pt x="44" y="129"/>
                  </a:lnTo>
                  <a:lnTo>
                    <a:pt x="43" y="128"/>
                  </a:lnTo>
                  <a:lnTo>
                    <a:pt x="42" y="127"/>
                  </a:lnTo>
                  <a:lnTo>
                    <a:pt x="42" y="125"/>
                  </a:lnTo>
                  <a:lnTo>
                    <a:pt x="42" y="124"/>
                  </a:lnTo>
                  <a:lnTo>
                    <a:pt x="42" y="121"/>
                  </a:lnTo>
                  <a:lnTo>
                    <a:pt x="42" y="119"/>
                  </a:lnTo>
                  <a:lnTo>
                    <a:pt x="42" y="116"/>
                  </a:lnTo>
                  <a:lnTo>
                    <a:pt x="42" y="113"/>
                  </a:lnTo>
                  <a:lnTo>
                    <a:pt x="41" y="112"/>
                  </a:lnTo>
                  <a:lnTo>
                    <a:pt x="41" y="110"/>
                  </a:lnTo>
                  <a:lnTo>
                    <a:pt x="42" y="108"/>
                  </a:lnTo>
                  <a:lnTo>
                    <a:pt x="42" y="106"/>
                  </a:lnTo>
                  <a:lnTo>
                    <a:pt x="42" y="104"/>
                  </a:lnTo>
                  <a:lnTo>
                    <a:pt x="42" y="103"/>
                  </a:lnTo>
                  <a:lnTo>
                    <a:pt x="43" y="101"/>
                  </a:lnTo>
                  <a:lnTo>
                    <a:pt x="44" y="99"/>
                  </a:lnTo>
                  <a:lnTo>
                    <a:pt x="46" y="97"/>
                  </a:lnTo>
                  <a:lnTo>
                    <a:pt x="48" y="95"/>
                  </a:lnTo>
                  <a:lnTo>
                    <a:pt x="51" y="91"/>
                  </a:lnTo>
                  <a:lnTo>
                    <a:pt x="55" y="87"/>
                  </a:lnTo>
                  <a:lnTo>
                    <a:pt x="59" y="81"/>
                  </a:lnTo>
                  <a:lnTo>
                    <a:pt x="65" y="74"/>
                  </a:lnTo>
                  <a:lnTo>
                    <a:pt x="70" y="68"/>
                  </a:lnTo>
                  <a:lnTo>
                    <a:pt x="73" y="64"/>
                  </a:lnTo>
                  <a:lnTo>
                    <a:pt x="77" y="58"/>
                  </a:lnTo>
                  <a:lnTo>
                    <a:pt x="77" y="20"/>
                  </a:lnTo>
                  <a:lnTo>
                    <a:pt x="74" y="17"/>
                  </a:lnTo>
                  <a:lnTo>
                    <a:pt x="3" y="17"/>
                  </a:lnTo>
                  <a:lnTo>
                    <a:pt x="2" y="17"/>
                  </a:lnTo>
                  <a:lnTo>
                    <a:pt x="1" y="15"/>
                  </a:lnTo>
                  <a:lnTo>
                    <a:pt x="1" y="14"/>
                  </a:lnTo>
                  <a:lnTo>
                    <a:pt x="0" y="14"/>
                  </a:lnTo>
                  <a:lnTo>
                    <a:pt x="0" y="13"/>
                  </a:lnTo>
                  <a:lnTo>
                    <a:pt x="0" y="12"/>
                  </a:lnTo>
                  <a:lnTo>
                    <a:pt x="0" y="11"/>
                  </a:lnTo>
                  <a:lnTo>
                    <a:pt x="0" y="10"/>
                  </a:lnTo>
                  <a:lnTo>
                    <a:pt x="0" y="8"/>
                  </a:lnTo>
                  <a:lnTo>
                    <a:pt x="0" y="7"/>
                  </a:lnTo>
                  <a:lnTo>
                    <a:pt x="0" y="5"/>
                  </a:lnTo>
                  <a:lnTo>
                    <a:pt x="0" y="3"/>
                  </a:lnTo>
                  <a:lnTo>
                    <a:pt x="0" y="2"/>
                  </a:lnTo>
                  <a:lnTo>
                    <a:pt x="1" y="0"/>
                  </a:lnTo>
                  <a:lnTo>
                    <a:pt x="72" y="0"/>
                  </a:lnTo>
                  <a:lnTo>
                    <a:pt x="76" y="2"/>
                  </a:lnTo>
                  <a:lnTo>
                    <a:pt x="79" y="2"/>
                  </a:lnTo>
                  <a:lnTo>
                    <a:pt x="81" y="3"/>
                  </a:lnTo>
                  <a:lnTo>
                    <a:pt x="84" y="4"/>
                  </a:lnTo>
                  <a:lnTo>
                    <a:pt x="86" y="5"/>
                  </a:lnTo>
                  <a:lnTo>
                    <a:pt x="88" y="6"/>
                  </a:lnTo>
                  <a:lnTo>
                    <a:pt x="89" y="8"/>
                  </a:lnTo>
                  <a:lnTo>
                    <a:pt x="92" y="10"/>
                  </a:lnTo>
                  <a:lnTo>
                    <a:pt x="93" y="15"/>
                  </a:lnTo>
                  <a:lnTo>
                    <a:pt x="93" y="63"/>
                  </a:lnTo>
                </a:path>
              </a:pathLst>
            </a:custGeom>
            <a:solidFill>
              <a:schemeClr val="tx1"/>
            </a:solidFill>
            <a:ln w="0">
              <a:solidFill>
                <a:srgbClr val="000000"/>
              </a:solidFill>
              <a:prstDash val="solid"/>
              <a:round/>
              <a:headEnd/>
              <a:tailEnd/>
            </a:ln>
          </p:spPr>
          <p:txBody>
            <a:bodyPr/>
            <a:lstStyle/>
            <a:p>
              <a:endParaRPr lang="he-IL"/>
            </a:p>
          </p:txBody>
        </p:sp>
        <p:sp>
          <p:nvSpPr>
            <p:cNvPr id="236598" name="Freeform 54"/>
            <p:cNvSpPr>
              <a:spLocks/>
            </p:cNvSpPr>
            <p:nvPr/>
          </p:nvSpPr>
          <p:spPr bwMode="auto">
            <a:xfrm>
              <a:off x="2179" y="2536"/>
              <a:ext cx="14" cy="122"/>
            </a:xfrm>
            <a:custGeom>
              <a:avLst/>
              <a:gdLst>
                <a:gd name="T0" fmla="*/ 11 w 15"/>
                <a:gd name="T1" fmla="*/ 119 h 122"/>
                <a:gd name="T2" fmla="*/ 11 w 15"/>
                <a:gd name="T3" fmla="*/ 119 h 122"/>
                <a:gd name="T4" fmla="*/ 11 w 15"/>
                <a:gd name="T5" fmla="*/ 121 h 122"/>
                <a:gd name="T6" fmla="*/ 9 w 15"/>
                <a:gd name="T7" fmla="*/ 121 h 122"/>
                <a:gd name="T8" fmla="*/ 7 w 15"/>
                <a:gd name="T9" fmla="*/ 122 h 122"/>
                <a:gd name="T10" fmla="*/ 7 w 15"/>
                <a:gd name="T11" fmla="*/ 122 h 122"/>
                <a:gd name="T12" fmla="*/ 7 w 15"/>
                <a:gd name="T13" fmla="*/ 122 h 122"/>
                <a:gd name="T14" fmla="*/ 7 w 15"/>
                <a:gd name="T15" fmla="*/ 122 h 122"/>
                <a:gd name="T16" fmla="*/ 7 w 15"/>
                <a:gd name="T17" fmla="*/ 122 h 122"/>
                <a:gd name="T18" fmla="*/ 5 w 15"/>
                <a:gd name="T19" fmla="*/ 122 h 122"/>
                <a:gd name="T20" fmla="*/ 4 w 15"/>
                <a:gd name="T21" fmla="*/ 122 h 122"/>
                <a:gd name="T22" fmla="*/ 4 w 15"/>
                <a:gd name="T23" fmla="*/ 122 h 122"/>
                <a:gd name="T24" fmla="*/ 3 w 15"/>
                <a:gd name="T25" fmla="*/ 122 h 122"/>
                <a:gd name="T26" fmla="*/ 2 w 15"/>
                <a:gd name="T27" fmla="*/ 122 h 122"/>
                <a:gd name="T28" fmla="*/ 1 w 15"/>
                <a:gd name="T29" fmla="*/ 122 h 122"/>
                <a:gd name="T30" fmla="*/ 1 w 15"/>
                <a:gd name="T31" fmla="*/ 122 h 122"/>
                <a:gd name="T32" fmla="*/ 0 w 15"/>
                <a:gd name="T33" fmla="*/ 119 h 122"/>
                <a:gd name="T34" fmla="*/ 0 w 15"/>
                <a:gd name="T35" fmla="*/ 2 h 122"/>
                <a:gd name="T36" fmla="*/ 0 w 15"/>
                <a:gd name="T37" fmla="*/ 2 h 122"/>
                <a:gd name="T38" fmla="*/ 0 w 15"/>
                <a:gd name="T39" fmla="*/ 1 h 122"/>
                <a:gd name="T40" fmla="*/ 1 w 15"/>
                <a:gd name="T41" fmla="*/ 1 h 122"/>
                <a:gd name="T42" fmla="*/ 3 w 15"/>
                <a:gd name="T43" fmla="*/ 0 h 122"/>
                <a:gd name="T44" fmla="*/ 4 w 15"/>
                <a:gd name="T45" fmla="*/ 0 h 122"/>
                <a:gd name="T46" fmla="*/ 4 w 15"/>
                <a:gd name="T47" fmla="*/ 0 h 122"/>
                <a:gd name="T48" fmla="*/ 5 w 15"/>
                <a:gd name="T49" fmla="*/ 0 h 122"/>
                <a:gd name="T50" fmla="*/ 7 w 15"/>
                <a:gd name="T51" fmla="*/ 0 h 122"/>
                <a:gd name="T52" fmla="*/ 7 w 15"/>
                <a:gd name="T53" fmla="*/ 0 h 122"/>
                <a:gd name="T54" fmla="*/ 7 w 15"/>
                <a:gd name="T55" fmla="*/ 0 h 122"/>
                <a:gd name="T56" fmla="*/ 7 w 15"/>
                <a:gd name="T57" fmla="*/ 0 h 122"/>
                <a:gd name="T58" fmla="*/ 7 w 15"/>
                <a:gd name="T59" fmla="*/ 0 h 122"/>
                <a:gd name="T60" fmla="*/ 8 w 15"/>
                <a:gd name="T61" fmla="*/ 0 h 122"/>
                <a:gd name="T62" fmla="*/ 9 w 15"/>
                <a:gd name="T63" fmla="*/ 0 h 122"/>
                <a:gd name="T64" fmla="*/ 9 w 15"/>
                <a:gd name="T65" fmla="*/ 0 h 122"/>
                <a:gd name="T66" fmla="*/ 11 w 15"/>
                <a:gd name="T67" fmla="*/ 2 h 122"/>
                <a:gd name="T68" fmla="*/ 11 w 15"/>
                <a:gd name="T69" fmla="*/ 119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 h="122">
                  <a:moveTo>
                    <a:pt x="15" y="119"/>
                  </a:moveTo>
                  <a:lnTo>
                    <a:pt x="15" y="119"/>
                  </a:lnTo>
                  <a:lnTo>
                    <a:pt x="15" y="121"/>
                  </a:lnTo>
                  <a:lnTo>
                    <a:pt x="13" y="121"/>
                  </a:lnTo>
                  <a:lnTo>
                    <a:pt x="11" y="122"/>
                  </a:lnTo>
                  <a:lnTo>
                    <a:pt x="10" y="122"/>
                  </a:lnTo>
                  <a:lnTo>
                    <a:pt x="8" y="122"/>
                  </a:lnTo>
                  <a:lnTo>
                    <a:pt x="7" y="122"/>
                  </a:lnTo>
                  <a:lnTo>
                    <a:pt x="5" y="122"/>
                  </a:lnTo>
                  <a:lnTo>
                    <a:pt x="4" y="122"/>
                  </a:lnTo>
                  <a:lnTo>
                    <a:pt x="3" y="122"/>
                  </a:lnTo>
                  <a:lnTo>
                    <a:pt x="2" y="122"/>
                  </a:lnTo>
                  <a:lnTo>
                    <a:pt x="1" y="122"/>
                  </a:lnTo>
                  <a:lnTo>
                    <a:pt x="0" y="119"/>
                  </a:lnTo>
                  <a:lnTo>
                    <a:pt x="0" y="2"/>
                  </a:lnTo>
                  <a:lnTo>
                    <a:pt x="0" y="1"/>
                  </a:lnTo>
                  <a:lnTo>
                    <a:pt x="1" y="1"/>
                  </a:lnTo>
                  <a:lnTo>
                    <a:pt x="3" y="0"/>
                  </a:lnTo>
                  <a:lnTo>
                    <a:pt x="4" y="0"/>
                  </a:lnTo>
                  <a:lnTo>
                    <a:pt x="5" y="0"/>
                  </a:lnTo>
                  <a:lnTo>
                    <a:pt x="7" y="0"/>
                  </a:lnTo>
                  <a:lnTo>
                    <a:pt x="9" y="0"/>
                  </a:lnTo>
                  <a:lnTo>
                    <a:pt x="10" y="0"/>
                  </a:lnTo>
                  <a:lnTo>
                    <a:pt x="11" y="0"/>
                  </a:lnTo>
                  <a:lnTo>
                    <a:pt x="12" y="0"/>
                  </a:lnTo>
                  <a:lnTo>
                    <a:pt x="13" y="0"/>
                  </a:lnTo>
                  <a:lnTo>
                    <a:pt x="15" y="2"/>
                  </a:lnTo>
                  <a:lnTo>
                    <a:pt x="15" y="119"/>
                  </a:lnTo>
                </a:path>
              </a:pathLst>
            </a:custGeom>
            <a:solidFill>
              <a:schemeClr val="tx1"/>
            </a:solidFill>
            <a:ln w="0">
              <a:solidFill>
                <a:srgbClr val="000000"/>
              </a:solidFill>
              <a:prstDash val="solid"/>
              <a:round/>
              <a:headEnd/>
              <a:tailEnd/>
            </a:ln>
          </p:spPr>
          <p:txBody>
            <a:bodyPr/>
            <a:lstStyle/>
            <a:p>
              <a:endParaRPr lang="he-IL"/>
            </a:p>
          </p:txBody>
        </p:sp>
        <p:sp>
          <p:nvSpPr>
            <p:cNvPr id="236599" name="Freeform 55"/>
            <p:cNvSpPr>
              <a:spLocks/>
            </p:cNvSpPr>
            <p:nvPr/>
          </p:nvSpPr>
          <p:spPr bwMode="auto">
            <a:xfrm>
              <a:off x="2286" y="2498"/>
              <a:ext cx="57" cy="134"/>
            </a:xfrm>
            <a:custGeom>
              <a:avLst/>
              <a:gdLst>
                <a:gd name="T0" fmla="*/ 48 w 60"/>
                <a:gd name="T1" fmla="*/ 15 h 134"/>
                <a:gd name="T2" fmla="*/ 47 w 60"/>
                <a:gd name="T3" fmla="*/ 17 h 134"/>
                <a:gd name="T4" fmla="*/ 29 w 60"/>
                <a:gd name="T5" fmla="*/ 17 h 134"/>
                <a:gd name="T6" fmla="*/ 29 w 60"/>
                <a:gd name="T7" fmla="*/ 133 h 134"/>
                <a:gd name="T8" fmla="*/ 29 w 60"/>
                <a:gd name="T9" fmla="*/ 133 h 134"/>
                <a:gd name="T10" fmla="*/ 29 w 60"/>
                <a:gd name="T11" fmla="*/ 133 h 134"/>
                <a:gd name="T12" fmla="*/ 27 w 60"/>
                <a:gd name="T13" fmla="*/ 133 h 134"/>
                <a:gd name="T14" fmla="*/ 26 w 60"/>
                <a:gd name="T15" fmla="*/ 134 h 134"/>
                <a:gd name="T16" fmla="*/ 25 w 60"/>
                <a:gd name="T17" fmla="*/ 134 h 134"/>
                <a:gd name="T18" fmla="*/ 25 w 60"/>
                <a:gd name="T19" fmla="*/ 134 h 134"/>
                <a:gd name="T20" fmla="*/ 23 w 60"/>
                <a:gd name="T21" fmla="*/ 134 h 134"/>
                <a:gd name="T22" fmla="*/ 20 w 60"/>
                <a:gd name="T23" fmla="*/ 133 h 134"/>
                <a:gd name="T24" fmla="*/ 19 w 60"/>
                <a:gd name="T25" fmla="*/ 133 h 134"/>
                <a:gd name="T26" fmla="*/ 17 w 60"/>
                <a:gd name="T27" fmla="*/ 133 h 134"/>
                <a:gd name="T28" fmla="*/ 17 w 60"/>
                <a:gd name="T29" fmla="*/ 17 h 134"/>
                <a:gd name="T30" fmla="*/ 1 w 60"/>
                <a:gd name="T31" fmla="*/ 17 h 134"/>
                <a:gd name="T32" fmla="*/ 0 w 60"/>
                <a:gd name="T33" fmla="*/ 15 h 134"/>
                <a:gd name="T34" fmla="*/ 0 w 60"/>
                <a:gd name="T35" fmla="*/ 2 h 134"/>
                <a:gd name="T36" fmla="*/ 2 w 60"/>
                <a:gd name="T37" fmla="*/ 0 h 134"/>
                <a:gd name="T38" fmla="*/ 47 w 60"/>
                <a:gd name="T39" fmla="*/ 0 h 134"/>
                <a:gd name="T40" fmla="*/ 48 w 60"/>
                <a:gd name="T41" fmla="*/ 2 h 134"/>
                <a:gd name="T42" fmla="*/ 48 w 60"/>
                <a:gd name="T43" fmla="*/ 15 h 1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134">
                  <a:moveTo>
                    <a:pt x="60" y="15"/>
                  </a:moveTo>
                  <a:lnTo>
                    <a:pt x="58" y="17"/>
                  </a:lnTo>
                  <a:lnTo>
                    <a:pt x="37" y="17"/>
                  </a:lnTo>
                  <a:lnTo>
                    <a:pt x="37" y="133"/>
                  </a:lnTo>
                  <a:lnTo>
                    <a:pt x="36" y="133"/>
                  </a:lnTo>
                  <a:lnTo>
                    <a:pt x="33" y="133"/>
                  </a:lnTo>
                  <a:lnTo>
                    <a:pt x="31" y="134"/>
                  </a:lnTo>
                  <a:lnTo>
                    <a:pt x="29" y="134"/>
                  </a:lnTo>
                  <a:lnTo>
                    <a:pt x="27" y="134"/>
                  </a:lnTo>
                  <a:lnTo>
                    <a:pt x="24" y="133"/>
                  </a:lnTo>
                  <a:lnTo>
                    <a:pt x="23" y="133"/>
                  </a:lnTo>
                  <a:lnTo>
                    <a:pt x="21" y="133"/>
                  </a:lnTo>
                  <a:lnTo>
                    <a:pt x="21" y="17"/>
                  </a:lnTo>
                  <a:lnTo>
                    <a:pt x="1" y="17"/>
                  </a:lnTo>
                  <a:lnTo>
                    <a:pt x="0" y="15"/>
                  </a:lnTo>
                  <a:lnTo>
                    <a:pt x="0" y="2"/>
                  </a:lnTo>
                  <a:lnTo>
                    <a:pt x="2" y="0"/>
                  </a:lnTo>
                  <a:lnTo>
                    <a:pt x="58" y="0"/>
                  </a:lnTo>
                  <a:lnTo>
                    <a:pt x="60" y="2"/>
                  </a:lnTo>
                  <a:lnTo>
                    <a:pt x="60" y="15"/>
                  </a:lnTo>
                </a:path>
              </a:pathLst>
            </a:custGeom>
            <a:solidFill>
              <a:schemeClr val="tx1"/>
            </a:solidFill>
            <a:ln w="0">
              <a:solidFill>
                <a:srgbClr val="000000"/>
              </a:solidFill>
              <a:prstDash val="solid"/>
              <a:round/>
              <a:headEnd/>
              <a:tailEnd/>
            </a:ln>
          </p:spPr>
          <p:txBody>
            <a:bodyPr/>
            <a:lstStyle/>
            <a:p>
              <a:endParaRPr lang="he-IL"/>
            </a:p>
          </p:txBody>
        </p:sp>
        <p:sp>
          <p:nvSpPr>
            <p:cNvPr id="236600" name="Freeform 56"/>
            <p:cNvSpPr>
              <a:spLocks/>
            </p:cNvSpPr>
            <p:nvPr/>
          </p:nvSpPr>
          <p:spPr bwMode="auto">
            <a:xfrm>
              <a:off x="2360" y="2498"/>
              <a:ext cx="45" cy="132"/>
            </a:xfrm>
            <a:custGeom>
              <a:avLst/>
              <a:gdLst>
                <a:gd name="T0" fmla="*/ 39 w 47"/>
                <a:gd name="T1" fmla="*/ 117 h 133"/>
                <a:gd name="T2" fmla="*/ 38 w 47"/>
                <a:gd name="T3" fmla="*/ 121 h 133"/>
                <a:gd name="T4" fmla="*/ 37 w 47"/>
                <a:gd name="T5" fmla="*/ 124 h 133"/>
                <a:gd name="T6" fmla="*/ 36 w 47"/>
                <a:gd name="T7" fmla="*/ 124 h 133"/>
                <a:gd name="T8" fmla="*/ 33 w 47"/>
                <a:gd name="T9" fmla="*/ 127 h 133"/>
                <a:gd name="T10" fmla="*/ 30 w 47"/>
                <a:gd name="T11" fmla="*/ 129 h 133"/>
                <a:gd name="T12" fmla="*/ 1 w 47"/>
                <a:gd name="T13" fmla="*/ 129 h 133"/>
                <a:gd name="T14" fmla="*/ 0 w 47"/>
                <a:gd name="T15" fmla="*/ 125 h 133"/>
                <a:gd name="T16" fmla="*/ 0 w 47"/>
                <a:gd name="T17" fmla="*/ 122 h 133"/>
                <a:gd name="T18" fmla="*/ 0 w 47"/>
                <a:gd name="T19" fmla="*/ 120 h 133"/>
                <a:gd name="T20" fmla="*/ 0 w 47"/>
                <a:gd name="T21" fmla="*/ 116 h 133"/>
                <a:gd name="T22" fmla="*/ 15 w 47"/>
                <a:gd name="T23" fmla="*/ 114 h 133"/>
                <a:gd name="T24" fmla="*/ 17 w 47"/>
                <a:gd name="T25" fmla="*/ 114 h 133"/>
                <a:gd name="T26" fmla="*/ 20 w 47"/>
                <a:gd name="T27" fmla="*/ 113 h 133"/>
                <a:gd name="T28" fmla="*/ 23 w 47"/>
                <a:gd name="T29" fmla="*/ 113 h 133"/>
                <a:gd name="T30" fmla="*/ 25 w 47"/>
                <a:gd name="T31" fmla="*/ 112 h 133"/>
                <a:gd name="T32" fmla="*/ 27 w 47"/>
                <a:gd name="T33" fmla="*/ 109 h 133"/>
                <a:gd name="T34" fmla="*/ 27 w 47"/>
                <a:gd name="T35" fmla="*/ 21 h 133"/>
                <a:gd name="T36" fmla="*/ 25 w 47"/>
                <a:gd name="T37" fmla="*/ 19 h 133"/>
                <a:gd name="T38" fmla="*/ 21 w 47"/>
                <a:gd name="T39" fmla="*/ 18 h 133"/>
                <a:gd name="T40" fmla="*/ 19 w 47"/>
                <a:gd name="T41" fmla="*/ 18 h 133"/>
                <a:gd name="T42" fmla="*/ 16 w 47"/>
                <a:gd name="T43" fmla="*/ 17 h 133"/>
                <a:gd name="T44" fmla="*/ 13 w 47"/>
                <a:gd name="T45" fmla="*/ 17 h 133"/>
                <a:gd name="T46" fmla="*/ 11 w 47"/>
                <a:gd name="T47" fmla="*/ 17 h 133"/>
                <a:gd name="T48" fmla="*/ 11 w 47"/>
                <a:gd name="T49" fmla="*/ 17 h 133"/>
                <a:gd name="T50" fmla="*/ 10 w 47"/>
                <a:gd name="T51" fmla="*/ 17 h 133"/>
                <a:gd name="T52" fmla="*/ 7 w 47"/>
                <a:gd name="T53" fmla="*/ 17 h 133"/>
                <a:gd name="T54" fmla="*/ 6 w 47"/>
                <a:gd name="T55" fmla="*/ 17 h 133"/>
                <a:gd name="T56" fmla="*/ 6 w 47"/>
                <a:gd name="T57" fmla="*/ 13 h 133"/>
                <a:gd name="T58" fmla="*/ 5 w 47"/>
                <a:gd name="T59" fmla="*/ 8 h 133"/>
                <a:gd name="T60" fmla="*/ 5 w 47"/>
                <a:gd name="T61" fmla="*/ 6 h 133"/>
                <a:gd name="T62" fmla="*/ 6 w 47"/>
                <a:gd name="T63" fmla="*/ 2 h 133"/>
                <a:gd name="T64" fmla="*/ 30 w 47"/>
                <a:gd name="T65" fmla="*/ 0 h 133"/>
                <a:gd name="T66" fmla="*/ 31 w 47"/>
                <a:gd name="T67" fmla="*/ 0 h 133"/>
                <a:gd name="T68" fmla="*/ 33 w 47"/>
                <a:gd name="T69" fmla="*/ 2 h 133"/>
                <a:gd name="T70" fmla="*/ 33 w 47"/>
                <a:gd name="T71" fmla="*/ 3 h 133"/>
                <a:gd name="T72" fmla="*/ 35 w 47"/>
                <a:gd name="T73" fmla="*/ 5 h 133"/>
                <a:gd name="T74" fmla="*/ 37 w 47"/>
                <a:gd name="T75" fmla="*/ 7 h 133"/>
                <a:gd name="T76" fmla="*/ 39 w 47"/>
                <a:gd name="T77" fmla="*/ 117 h 1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 h="133">
                  <a:moveTo>
                    <a:pt x="47" y="121"/>
                  </a:moveTo>
                  <a:lnTo>
                    <a:pt x="47" y="121"/>
                  </a:lnTo>
                  <a:lnTo>
                    <a:pt x="47" y="123"/>
                  </a:lnTo>
                  <a:lnTo>
                    <a:pt x="46" y="125"/>
                  </a:lnTo>
                  <a:lnTo>
                    <a:pt x="46" y="126"/>
                  </a:lnTo>
                  <a:lnTo>
                    <a:pt x="45" y="128"/>
                  </a:lnTo>
                  <a:lnTo>
                    <a:pt x="44" y="128"/>
                  </a:lnTo>
                  <a:lnTo>
                    <a:pt x="43" y="129"/>
                  </a:lnTo>
                  <a:lnTo>
                    <a:pt x="40" y="131"/>
                  </a:lnTo>
                  <a:lnTo>
                    <a:pt x="39" y="131"/>
                  </a:lnTo>
                  <a:lnTo>
                    <a:pt x="34" y="133"/>
                  </a:lnTo>
                  <a:lnTo>
                    <a:pt x="1" y="133"/>
                  </a:lnTo>
                  <a:lnTo>
                    <a:pt x="0" y="131"/>
                  </a:lnTo>
                  <a:lnTo>
                    <a:pt x="0" y="129"/>
                  </a:lnTo>
                  <a:lnTo>
                    <a:pt x="0" y="127"/>
                  </a:lnTo>
                  <a:lnTo>
                    <a:pt x="0" y="126"/>
                  </a:lnTo>
                  <a:lnTo>
                    <a:pt x="0" y="124"/>
                  </a:lnTo>
                  <a:lnTo>
                    <a:pt x="0" y="121"/>
                  </a:lnTo>
                  <a:lnTo>
                    <a:pt x="0" y="120"/>
                  </a:lnTo>
                  <a:lnTo>
                    <a:pt x="1" y="118"/>
                  </a:lnTo>
                  <a:lnTo>
                    <a:pt x="19" y="118"/>
                  </a:lnTo>
                  <a:lnTo>
                    <a:pt x="21" y="118"/>
                  </a:lnTo>
                  <a:lnTo>
                    <a:pt x="23" y="117"/>
                  </a:lnTo>
                  <a:lnTo>
                    <a:pt x="24" y="117"/>
                  </a:lnTo>
                  <a:lnTo>
                    <a:pt x="27" y="117"/>
                  </a:lnTo>
                  <a:lnTo>
                    <a:pt x="28" y="117"/>
                  </a:lnTo>
                  <a:lnTo>
                    <a:pt x="29" y="116"/>
                  </a:lnTo>
                  <a:lnTo>
                    <a:pt x="30" y="114"/>
                  </a:lnTo>
                  <a:lnTo>
                    <a:pt x="31" y="113"/>
                  </a:lnTo>
                  <a:lnTo>
                    <a:pt x="31" y="21"/>
                  </a:lnTo>
                  <a:lnTo>
                    <a:pt x="30" y="20"/>
                  </a:lnTo>
                  <a:lnTo>
                    <a:pt x="29" y="19"/>
                  </a:lnTo>
                  <a:lnTo>
                    <a:pt x="27" y="19"/>
                  </a:lnTo>
                  <a:lnTo>
                    <a:pt x="25" y="18"/>
                  </a:lnTo>
                  <a:lnTo>
                    <a:pt x="23" y="18"/>
                  </a:lnTo>
                  <a:lnTo>
                    <a:pt x="21" y="17"/>
                  </a:lnTo>
                  <a:lnTo>
                    <a:pt x="20" y="17"/>
                  </a:lnTo>
                  <a:lnTo>
                    <a:pt x="17" y="17"/>
                  </a:lnTo>
                  <a:lnTo>
                    <a:pt x="16" y="17"/>
                  </a:lnTo>
                  <a:lnTo>
                    <a:pt x="14" y="17"/>
                  </a:lnTo>
                  <a:lnTo>
                    <a:pt x="13" y="17"/>
                  </a:lnTo>
                  <a:lnTo>
                    <a:pt x="12" y="17"/>
                  </a:lnTo>
                  <a:lnTo>
                    <a:pt x="10" y="17"/>
                  </a:lnTo>
                  <a:lnTo>
                    <a:pt x="9" y="17"/>
                  </a:lnTo>
                  <a:lnTo>
                    <a:pt x="7" y="17"/>
                  </a:lnTo>
                  <a:lnTo>
                    <a:pt x="6" y="17"/>
                  </a:lnTo>
                  <a:lnTo>
                    <a:pt x="6" y="15"/>
                  </a:lnTo>
                  <a:lnTo>
                    <a:pt x="6" y="13"/>
                  </a:lnTo>
                  <a:lnTo>
                    <a:pt x="5" y="11"/>
                  </a:lnTo>
                  <a:lnTo>
                    <a:pt x="5" y="8"/>
                  </a:lnTo>
                  <a:lnTo>
                    <a:pt x="5" y="6"/>
                  </a:lnTo>
                  <a:lnTo>
                    <a:pt x="6" y="4"/>
                  </a:lnTo>
                  <a:lnTo>
                    <a:pt x="6" y="2"/>
                  </a:lnTo>
                  <a:lnTo>
                    <a:pt x="6" y="0"/>
                  </a:lnTo>
                  <a:lnTo>
                    <a:pt x="34" y="0"/>
                  </a:lnTo>
                  <a:lnTo>
                    <a:pt x="36" y="0"/>
                  </a:lnTo>
                  <a:lnTo>
                    <a:pt x="37" y="2"/>
                  </a:lnTo>
                  <a:lnTo>
                    <a:pt x="39" y="2"/>
                  </a:lnTo>
                  <a:lnTo>
                    <a:pt x="40" y="3"/>
                  </a:lnTo>
                  <a:lnTo>
                    <a:pt x="42" y="4"/>
                  </a:lnTo>
                  <a:lnTo>
                    <a:pt x="43" y="5"/>
                  </a:lnTo>
                  <a:lnTo>
                    <a:pt x="44" y="6"/>
                  </a:lnTo>
                  <a:lnTo>
                    <a:pt x="45" y="7"/>
                  </a:lnTo>
                  <a:lnTo>
                    <a:pt x="47" y="13"/>
                  </a:lnTo>
                  <a:lnTo>
                    <a:pt x="47" y="121"/>
                  </a:lnTo>
                </a:path>
              </a:pathLst>
            </a:custGeom>
            <a:solidFill>
              <a:schemeClr val="tx1"/>
            </a:solidFill>
            <a:ln w="0">
              <a:solidFill>
                <a:srgbClr val="000000"/>
              </a:solidFill>
              <a:prstDash val="solid"/>
              <a:round/>
              <a:headEnd/>
              <a:tailEnd/>
            </a:ln>
          </p:spPr>
          <p:txBody>
            <a:bodyPr/>
            <a:lstStyle/>
            <a:p>
              <a:endParaRPr lang="he-IL"/>
            </a:p>
          </p:txBody>
        </p:sp>
        <p:sp>
          <p:nvSpPr>
            <p:cNvPr id="236601" name="Freeform 57"/>
            <p:cNvSpPr>
              <a:spLocks/>
            </p:cNvSpPr>
            <p:nvPr/>
          </p:nvSpPr>
          <p:spPr bwMode="auto">
            <a:xfrm>
              <a:off x="1776" y="2732"/>
              <a:ext cx="109" cy="132"/>
            </a:xfrm>
            <a:custGeom>
              <a:avLst/>
              <a:gdLst>
                <a:gd name="T0" fmla="*/ 85 w 113"/>
                <a:gd name="T1" fmla="*/ 125 h 134"/>
                <a:gd name="T2" fmla="*/ 85 w 113"/>
                <a:gd name="T3" fmla="*/ 22 h 134"/>
                <a:gd name="T4" fmla="*/ 85 w 113"/>
                <a:gd name="T5" fmla="*/ 20 h 134"/>
                <a:gd name="T6" fmla="*/ 84 w 113"/>
                <a:gd name="T7" fmla="*/ 19 h 134"/>
                <a:gd name="T8" fmla="*/ 82 w 113"/>
                <a:gd name="T9" fmla="*/ 18 h 134"/>
                <a:gd name="T10" fmla="*/ 80 w 113"/>
                <a:gd name="T11" fmla="*/ 16 h 134"/>
                <a:gd name="T12" fmla="*/ 33 w 113"/>
                <a:gd name="T13" fmla="*/ 16 h 134"/>
                <a:gd name="T14" fmla="*/ 33 w 113"/>
                <a:gd name="T15" fmla="*/ 108 h 134"/>
                <a:gd name="T16" fmla="*/ 33 w 113"/>
                <a:gd name="T17" fmla="*/ 111 h 134"/>
                <a:gd name="T18" fmla="*/ 32 w 113"/>
                <a:gd name="T19" fmla="*/ 114 h 134"/>
                <a:gd name="T20" fmla="*/ 32 w 113"/>
                <a:gd name="T21" fmla="*/ 116 h 134"/>
                <a:gd name="T22" fmla="*/ 30 w 113"/>
                <a:gd name="T23" fmla="*/ 119 h 134"/>
                <a:gd name="T24" fmla="*/ 29 w 113"/>
                <a:gd name="T25" fmla="*/ 120 h 134"/>
                <a:gd name="T26" fmla="*/ 26 w 113"/>
                <a:gd name="T27" fmla="*/ 122 h 134"/>
                <a:gd name="T28" fmla="*/ 22 w 113"/>
                <a:gd name="T29" fmla="*/ 124 h 134"/>
                <a:gd name="T30" fmla="*/ 20 w 113"/>
                <a:gd name="T31" fmla="*/ 125 h 134"/>
                <a:gd name="T32" fmla="*/ 14 w 113"/>
                <a:gd name="T33" fmla="*/ 126 h 134"/>
                <a:gd name="T34" fmla="*/ 14 w 113"/>
                <a:gd name="T35" fmla="*/ 126 h 134"/>
                <a:gd name="T36" fmla="*/ 11 w 113"/>
                <a:gd name="T37" fmla="*/ 126 h 134"/>
                <a:gd name="T38" fmla="*/ 8 w 113"/>
                <a:gd name="T39" fmla="*/ 126 h 134"/>
                <a:gd name="T40" fmla="*/ 6 w 113"/>
                <a:gd name="T41" fmla="*/ 126 h 134"/>
                <a:gd name="T42" fmla="*/ 1 w 113"/>
                <a:gd name="T43" fmla="*/ 126 h 134"/>
                <a:gd name="T44" fmla="*/ 0 w 113"/>
                <a:gd name="T45" fmla="*/ 109 h 134"/>
                <a:gd name="T46" fmla="*/ 17 w 113"/>
                <a:gd name="T47" fmla="*/ 16 h 134"/>
                <a:gd name="T48" fmla="*/ 2 w 113"/>
                <a:gd name="T49" fmla="*/ 3 h 134"/>
                <a:gd name="T50" fmla="*/ 2 w 113"/>
                <a:gd name="T51" fmla="*/ 3 h 134"/>
                <a:gd name="T52" fmla="*/ 2 w 113"/>
                <a:gd name="T53" fmla="*/ 3 h 134"/>
                <a:gd name="T54" fmla="*/ 2 w 113"/>
                <a:gd name="T55" fmla="*/ 1 h 134"/>
                <a:gd name="T56" fmla="*/ 3 w 113"/>
                <a:gd name="T57" fmla="*/ 0 h 134"/>
                <a:gd name="T58" fmla="*/ 5 w 113"/>
                <a:gd name="T59" fmla="*/ 0 h 134"/>
                <a:gd name="T60" fmla="*/ 79 w 113"/>
                <a:gd name="T61" fmla="*/ 0 h 134"/>
                <a:gd name="T62" fmla="*/ 84 w 113"/>
                <a:gd name="T63" fmla="*/ 0 h 134"/>
                <a:gd name="T64" fmla="*/ 90 w 113"/>
                <a:gd name="T65" fmla="*/ 1 h 134"/>
                <a:gd name="T66" fmla="*/ 92 w 113"/>
                <a:gd name="T67" fmla="*/ 3 h 134"/>
                <a:gd name="T68" fmla="*/ 96 w 113"/>
                <a:gd name="T69" fmla="*/ 6 h 134"/>
                <a:gd name="T70" fmla="*/ 97 w 113"/>
                <a:gd name="T71" fmla="*/ 13 h 1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34">
                  <a:moveTo>
                    <a:pt x="113" y="133"/>
                  </a:moveTo>
                  <a:lnTo>
                    <a:pt x="97" y="133"/>
                  </a:lnTo>
                  <a:lnTo>
                    <a:pt x="97" y="22"/>
                  </a:lnTo>
                  <a:lnTo>
                    <a:pt x="97" y="21"/>
                  </a:lnTo>
                  <a:lnTo>
                    <a:pt x="97" y="20"/>
                  </a:lnTo>
                  <a:lnTo>
                    <a:pt x="96" y="20"/>
                  </a:lnTo>
                  <a:lnTo>
                    <a:pt x="96" y="19"/>
                  </a:lnTo>
                  <a:lnTo>
                    <a:pt x="94" y="18"/>
                  </a:lnTo>
                  <a:lnTo>
                    <a:pt x="93" y="18"/>
                  </a:lnTo>
                  <a:lnTo>
                    <a:pt x="92" y="16"/>
                  </a:lnTo>
                  <a:lnTo>
                    <a:pt x="91" y="16"/>
                  </a:lnTo>
                  <a:lnTo>
                    <a:pt x="37" y="16"/>
                  </a:lnTo>
                  <a:lnTo>
                    <a:pt x="37" y="116"/>
                  </a:lnTo>
                  <a:lnTo>
                    <a:pt x="37" y="118"/>
                  </a:lnTo>
                  <a:lnTo>
                    <a:pt x="37" y="119"/>
                  </a:lnTo>
                  <a:lnTo>
                    <a:pt x="36" y="121"/>
                  </a:lnTo>
                  <a:lnTo>
                    <a:pt x="36" y="122"/>
                  </a:lnTo>
                  <a:lnTo>
                    <a:pt x="36" y="124"/>
                  </a:lnTo>
                  <a:lnTo>
                    <a:pt x="34" y="125"/>
                  </a:lnTo>
                  <a:lnTo>
                    <a:pt x="34" y="127"/>
                  </a:lnTo>
                  <a:lnTo>
                    <a:pt x="33" y="128"/>
                  </a:lnTo>
                  <a:lnTo>
                    <a:pt x="32" y="129"/>
                  </a:lnTo>
                  <a:lnTo>
                    <a:pt x="30" y="130"/>
                  </a:lnTo>
                  <a:lnTo>
                    <a:pt x="29" y="132"/>
                  </a:lnTo>
                  <a:lnTo>
                    <a:pt x="26" y="132"/>
                  </a:lnTo>
                  <a:lnTo>
                    <a:pt x="24" y="133"/>
                  </a:lnTo>
                  <a:lnTo>
                    <a:pt x="21" y="133"/>
                  </a:lnTo>
                  <a:lnTo>
                    <a:pt x="17" y="134"/>
                  </a:lnTo>
                  <a:lnTo>
                    <a:pt x="14" y="134"/>
                  </a:lnTo>
                  <a:lnTo>
                    <a:pt x="13" y="134"/>
                  </a:lnTo>
                  <a:lnTo>
                    <a:pt x="11" y="134"/>
                  </a:lnTo>
                  <a:lnTo>
                    <a:pt x="9" y="134"/>
                  </a:lnTo>
                  <a:lnTo>
                    <a:pt x="8" y="134"/>
                  </a:lnTo>
                  <a:lnTo>
                    <a:pt x="6" y="134"/>
                  </a:lnTo>
                  <a:lnTo>
                    <a:pt x="3" y="134"/>
                  </a:lnTo>
                  <a:lnTo>
                    <a:pt x="1" y="134"/>
                  </a:lnTo>
                  <a:lnTo>
                    <a:pt x="0" y="134"/>
                  </a:lnTo>
                  <a:lnTo>
                    <a:pt x="0" y="117"/>
                  </a:lnTo>
                  <a:lnTo>
                    <a:pt x="21" y="117"/>
                  </a:lnTo>
                  <a:lnTo>
                    <a:pt x="21" y="16"/>
                  </a:lnTo>
                  <a:lnTo>
                    <a:pt x="2" y="16"/>
                  </a:lnTo>
                  <a:lnTo>
                    <a:pt x="2" y="3"/>
                  </a:lnTo>
                  <a:lnTo>
                    <a:pt x="2" y="1"/>
                  </a:lnTo>
                  <a:lnTo>
                    <a:pt x="3" y="0"/>
                  </a:lnTo>
                  <a:lnTo>
                    <a:pt x="5" y="0"/>
                  </a:lnTo>
                  <a:lnTo>
                    <a:pt x="86" y="0"/>
                  </a:lnTo>
                  <a:lnTo>
                    <a:pt x="91" y="0"/>
                  </a:lnTo>
                  <a:lnTo>
                    <a:pt x="96" y="0"/>
                  </a:lnTo>
                  <a:lnTo>
                    <a:pt x="99" y="0"/>
                  </a:lnTo>
                  <a:lnTo>
                    <a:pt x="104" y="1"/>
                  </a:lnTo>
                  <a:lnTo>
                    <a:pt x="107" y="3"/>
                  </a:lnTo>
                  <a:lnTo>
                    <a:pt x="109" y="4"/>
                  </a:lnTo>
                  <a:lnTo>
                    <a:pt x="112" y="6"/>
                  </a:lnTo>
                  <a:lnTo>
                    <a:pt x="113" y="10"/>
                  </a:lnTo>
                  <a:lnTo>
                    <a:pt x="113" y="13"/>
                  </a:lnTo>
                  <a:lnTo>
                    <a:pt x="113" y="133"/>
                  </a:lnTo>
                </a:path>
              </a:pathLst>
            </a:custGeom>
            <a:solidFill>
              <a:schemeClr val="tx1"/>
            </a:solidFill>
            <a:ln w="0">
              <a:solidFill>
                <a:srgbClr val="000000"/>
              </a:solidFill>
              <a:prstDash val="solid"/>
              <a:round/>
              <a:headEnd/>
              <a:tailEnd/>
            </a:ln>
          </p:spPr>
          <p:txBody>
            <a:bodyPr/>
            <a:lstStyle/>
            <a:p>
              <a:endParaRPr lang="he-IL"/>
            </a:p>
          </p:txBody>
        </p:sp>
        <p:sp>
          <p:nvSpPr>
            <p:cNvPr id="236602" name="Freeform 58"/>
            <p:cNvSpPr>
              <a:spLocks/>
            </p:cNvSpPr>
            <p:nvPr/>
          </p:nvSpPr>
          <p:spPr bwMode="auto">
            <a:xfrm>
              <a:off x="1912" y="2732"/>
              <a:ext cx="47" cy="132"/>
            </a:xfrm>
            <a:custGeom>
              <a:avLst/>
              <a:gdLst>
                <a:gd name="T0" fmla="*/ 39 w 50"/>
                <a:gd name="T1" fmla="*/ 126 h 133"/>
                <a:gd name="T2" fmla="*/ 38 w 50"/>
                <a:gd name="T3" fmla="*/ 129 h 133"/>
                <a:gd name="T4" fmla="*/ 27 w 50"/>
                <a:gd name="T5" fmla="*/ 129 h 133"/>
                <a:gd name="T6" fmla="*/ 26 w 50"/>
                <a:gd name="T7" fmla="*/ 126 h 133"/>
                <a:gd name="T8" fmla="*/ 26 w 50"/>
                <a:gd name="T9" fmla="*/ 19 h 133"/>
                <a:gd name="T10" fmla="*/ 26 w 50"/>
                <a:gd name="T11" fmla="*/ 19 h 133"/>
                <a:gd name="T12" fmla="*/ 26 w 50"/>
                <a:gd name="T13" fmla="*/ 19 h 133"/>
                <a:gd name="T14" fmla="*/ 25 w 50"/>
                <a:gd name="T15" fmla="*/ 18 h 133"/>
                <a:gd name="T16" fmla="*/ 24 w 50"/>
                <a:gd name="T17" fmla="*/ 18 h 133"/>
                <a:gd name="T18" fmla="*/ 23 w 50"/>
                <a:gd name="T19" fmla="*/ 16 h 133"/>
                <a:gd name="T20" fmla="*/ 2 w 50"/>
                <a:gd name="T21" fmla="*/ 16 h 133"/>
                <a:gd name="T22" fmla="*/ 2 w 50"/>
                <a:gd name="T23" fmla="*/ 16 h 133"/>
                <a:gd name="T24" fmla="*/ 0 w 50"/>
                <a:gd name="T25" fmla="*/ 14 h 133"/>
                <a:gd name="T26" fmla="*/ 0 w 50"/>
                <a:gd name="T27" fmla="*/ 12 h 133"/>
                <a:gd name="T28" fmla="*/ 0 w 50"/>
                <a:gd name="T29" fmla="*/ 11 h 133"/>
                <a:gd name="T30" fmla="*/ 0 w 50"/>
                <a:gd name="T31" fmla="*/ 8 h 133"/>
                <a:gd name="T32" fmla="*/ 0 w 50"/>
                <a:gd name="T33" fmla="*/ 8 h 133"/>
                <a:gd name="T34" fmla="*/ 0 w 50"/>
                <a:gd name="T35" fmla="*/ 7 h 133"/>
                <a:gd name="T36" fmla="*/ 0 w 50"/>
                <a:gd name="T37" fmla="*/ 6 h 133"/>
                <a:gd name="T38" fmla="*/ 0 w 50"/>
                <a:gd name="T39" fmla="*/ 6 h 133"/>
                <a:gd name="T40" fmla="*/ 0 w 50"/>
                <a:gd name="T41" fmla="*/ 5 h 133"/>
                <a:gd name="T42" fmla="*/ 0 w 50"/>
                <a:gd name="T43" fmla="*/ 5 h 133"/>
                <a:gd name="T44" fmla="*/ 0 w 50"/>
                <a:gd name="T45" fmla="*/ 4 h 133"/>
                <a:gd name="T46" fmla="*/ 0 w 50"/>
                <a:gd name="T47" fmla="*/ 3 h 133"/>
                <a:gd name="T48" fmla="*/ 0 w 50"/>
                <a:gd name="T49" fmla="*/ 1 h 133"/>
                <a:gd name="T50" fmla="*/ 2 w 50"/>
                <a:gd name="T51" fmla="*/ 0 h 133"/>
                <a:gd name="T52" fmla="*/ 33 w 50"/>
                <a:gd name="T53" fmla="*/ 0 h 133"/>
                <a:gd name="T54" fmla="*/ 33 w 50"/>
                <a:gd name="T55" fmla="*/ 0 h 133"/>
                <a:gd name="T56" fmla="*/ 34 w 50"/>
                <a:gd name="T57" fmla="*/ 0 h 133"/>
                <a:gd name="T58" fmla="*/ 35 w 50"/>
                <a:gd name="T59" fmla="*/ 1 h 133"/>
                <a:gd name="T60" fmla="*/ 36 w 50"/>
                <a:gd name="T61" fmla="*/ 3 h 133"/>
                <a:gd name="T62" fmla="*/ 37 w 50"/>
                <a:gd name="T63" fmla="*/ 4 h 133"/>
                <a:gd name="T64" fmla="*/ 37 w 50"/>
                <a:gd name="T65" fmla="*/ 4 h 133"/>
                <a:gd name="T66" fmla="*/ 38 w 50"/>
                <a:gd name="T67" fmla="*/ 6 h 133"/>
                <a:gd name="T68" fmla="*/ 38 w 50"/>
                <a:gd name="T69" fmla="*/ 7 h 133"/>
                <a:gd name="T70" fmla="*/ 39 w 50"/>
                <a:gd name="T71" fmla="*/ 10 h 133"/>
                <a:gd name="T72" fmla="*/ 39 w 50"/>
                <a:gd name="T73" fmla="*/ 12 h 133"/>
                <a:gd name="T74" fmla="*/ 39 w 50"/>
                <a:gd name="T75" fmla="*/ 126 h 1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133">
                  <a:moveTo>
                    <a:pt x="50" y="130"/>
                  </a:moveTo>
                  <a:lnTo>
                    <a:pt x="49" y="133"/>
                  </a:lnTo>
                  <a:lnTo>
                    <a:pt x="35" y="133"/>
                  </a:lnTo>
                  <a:lnTo>
                    <a:pt x="34" y="130"/>
                  </a:lnTo>
                  <a:lnTo>
                    <a:pt x="34" y="19"/>
                  </a:lnTo>
                  <a:lnTo>
                    <a:pt x="33" y="18"/>
                  </a:lnTo>
                  <a:lnTo>
                    <a:pt x="31" y="18"/>
                  </a:lnTo>
                  <a:lnTo>
                    <a:pt x="30" y="16"/>
                  </a:lnTo>
                  <a:lnTo>
                    <a:pt x="2" y="16"/>
                  </a:lnTo>
                  <a:lnTo>
                    <a:pt x="0" y="14"/>
                  </a:lnTo>
                  <a:lnTo>
                    <a:pt x="0" y="12"/>
                  </a:lnTo>
                  <a:lnTo>
                    <a:pt x="0" y="11"/>
                  </a:lnTo>
                  <a:lnTo>
                    <a:pt x="0" y="8"/>
                  </a:lnTo>
                  <a:lnTo>
                    <a:pt x="0" y="7"/>
                  </a:lnTo>
                  <a:lnTo>
                    <a:pt x="0" y="6"/>
                  </a:lnTo>
                  <a:lnTo>
                    <a:pt x="0" y="5"/>
                  </a:lnTo>
                  <a:lnTo>
                    <a:pt x="0" y="4"/>
                  </a:lnTo>
                  <a:lnTo>
                    <a:pt x="0" y="3"/>
                  </a:lnTo>
                  <a:lnTo>
                    <a:pt x="0" y="1"/>
                  </a:lnTo>
                  <a:lnTo>
                    <a:pt x="2" y="0"/>
                  </a:lnTo>
                  <a:lnTo>
                    <a:pt x="41" y="0"/>
                  </a:lnTo>
                  <a:lnTo>
                    <a:pt x="43" y="0"/>
                  </a:lnTo>
                  <a:lnTo>
                    <a:pt x="45" y="1"/>
                  </a:lnTo>
                  <a:lnTo>
                    <a:pt x="46" y="3"/>
                  </a:lnTo>
                  <a:lnTo>
                    <a:pt x="48" y="4"/>
                  </a:lnTo>
                  <a:lnTo>
                    <a:pt x="49" y="6"/>
                  </a:lnTo>
                  <a:lnTo>
                    <a:pt x="49" y="7"/>
                  </a:lnTo>
                  <a:lnTo>
                    <a:pt x="50" y="10"/>
                  </a:lnTo>
                  <a:lnTo>
                    <a:pt x="50" y="12"/>
                  </a:lnTo>
                  <a:lnTo>
                    <a:pt x="50" y="130"/>
                  </a:lnTo>
                </a:path>
              </a:pathLst>
            </a:custGeom>
            <a:solidFill>
              <a:schemeClr val="tx1"/>
            </a:solidFill>
            <a:ln w="0">
              <a:solidFill>
                <a:srgbClr val="000000"/>
              </a:solidFill>
              <a:prstDash val="solid"/>
              <a:round/>
              <a:headEnd/>
              <a:tailEnd/>
            </a:ln>
          </p:spPr>
          <p:txBody>
            <a:bodyPr/>
            <a:lstStyle/>
            <a:p>
              <a:endParaRPr lang="he-IL"/>
            </a:p>
          </p:txBody>
        </p:sp>
        <p:sp>
          <p:nvSpPr>
            <p:cNvPr id="236603" name="Freeform 59"/>
            <p:cNvSpPr>
              <a:spLocks/>
            </p:cNvSpPr>
            <p:nvPr/>
          </p:nvSpPr>
          <p:spPr bwMode="auto">
            <a:xfrm>
              <a:off x="1986" y="2732"/>
              <a:ext cx="82" cy="132"/>
            </a:xfrm>
            <a:custGeom>
              <a:avLst/>
              <a:gdLst>
                <a:gd name="T0" fmla="*/ 71 w 86"/>
                <a:gd name="T1" fmla="*/ 125 h 134"/>
                <a:gd name="T2" fmla="*/ 71 w 86"/>
                <a:gd name="T3" fmla="*/ 125 h 134"/>
                <a:gd name="T4" fmla="*/ 70 w 86"/>
                <a:gd name="T5" fmla="*/ 126 h 134"/>
                <a:gd name="T6" fmla="*/ 68 w 86"/>
                <a:gd name="T7" fmla="*/ 126 h 134"/>
                <a:gd name="T8" fmla="*/ 67 w 86"/>
                <a:gd name="T9" fmla="*/ 126 h 134"/>
                <a:gd name="T10" fmla="*/ 66 w 86"/>
                <a:gd name="T11" fmla="*/ 126 h 134"/>
                <a:gd name="T12" fmla="*/ 66 w 86"/>
                <a:gd name="T13" fmla="*/ 126 h 134"/>
                <a:gd name="T14" fmla="*/ 63 w 86"/>
                <a:gd name="T15" fmla="*/ 126 h 134"/>
                <a:gd name="T16" fmla="*/ 62 w 86"/>
                <a:gd name="T17" fmla="*/ 126 h 134"/>
                <a:gd name="T18" fmla="*/ 60 w 86"/>
                <a:gd name="T19" fmla="*/ 126 h 134"/>
                <a:gd name="T20" fmla="*/ 58 w 86"/>
                <a:gd name="T21" fmla="*/ 125 h 134"/>
                <a:gd name="T22" fmla="*/ 58 w 86"/>
                <a:gd name="T23" fmla="*/ 21 h 134"/>
                <a:gd name="T24" fmla="*/ 55 w 86"/>
                <a:gd name="T25" fmla="*/ 16 h 134"/>
                <a:gd name="T26" fmla="*/ 2 w 86"/>
                <a:gd name="T27" fmla="*/ 16 h 134"/>
                <a:gd name="T28" fmla="*/ 0 w 86"/>
                <a:gd name="T29" fmla="*/ 14 h 134"/>
                <a:gd name="T30" fmla="*/ 0 w 86"/>
                <a:gd name="T31" fmla="*/ 1 h 134"/>
                <a:gd name="T32" fmla="*/ 2 w 86"/>
                <a:gd name="T33" fmla="*/ 0 h 134"/>
                <a:gd name="T34" fmla="*/ 42 w 86"/>
                <a:gd name="T35" fmla="*/ 0 h 134"/>
                <a:gd name="T36" fmla="*/ 42 w 86"/>
                <a:gd name="T37" fmla="*/ 0 h 134"/>
                <a:gd name="T38" fmla="*/ 48 w 86"/>
                <a:gd name="T39" fmla="*/ 0 h 134"/>
                <a:gd name="T40" fmla="*/ 53 w 86"/>
                <a:gd name="T41" fmla="*/ 0 h 134"/>
                <a:gd name="T42" fmla="*/ 59 w 86"/>
                <a:gd name="T43" fmla="*/ 0 h 134"/>
                <a:gd name="T44" fmla="*/ 63 w 86"/>
                <a:gd name="T45" fmla="*/ 0 h 134"/>
                <a:gd name="T46" fmla="*/ 63 w 86"/>
                <a:gd name="T47" fmla="*/ 0 h 134"/>
                <a:gd name="T48" fmla="*/ 66 w 86"/>
                <a:gd name="T49" fmla="*/ 1 h 134"/>
                <a:gd name="T50" fmla="*/ 68 w 86"/>
                <a:gd name="T51" fmla="*/ 4 h 134"/>
                <a:gd name="T52" fmla="*/ 70 w 86"/>
                <a:gd name="T53" fmla="*/ 7 h 134"/>
                <a:gd name="T54" fmla="*/ 71 w 86"/>
                <a:gd name="T55" fmla="*/ 12 h 134"/>
                <a:gd name="T56" fmla="*/ 71 w 86"/>
                <a:gd name="T57" fmla="*/ 125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134">
                  <a:moveTo>
                    <a:pt x="86" y="133"/>
                  </a:moveTo>
                  <a:lnTo>
                    <a:pt x="86" y="133"/>
                  </a:lnTo>
                  <a:lnTo>
                    <a:pt x="85" y="134"/>
                  </a:lnTo>
                  <a:lnTo>
                    <a:pt x="82" y="134"/>
                  </a:lnTo>
                  <a:lnTo>
                    <a:pt x="81" y="134"/>
                  </a:lnTo>
                  <a:lnTo>
                    <a:pt x="79" y="134"/>
                  </a:lnTo>
                  <a:lnTo>
                    <a:pt x="76" y="134"/>
                  </a:lnTo>
                  <a:lnTo>
                    <a:pt x="74" y="134"/>
                  </a:lnTo>
                  <a:lnTo>
                    <a:pt x="72" y="134"/>
                  </a:lnTo>
                  <a:lnTo>
                    <a:pt x="70" y="133"/>
                  </a:lnTo>
                  <a:lnTo>
                    <a:pt x="70" y="21"/>
                  </a:lnTo>
                  <a:lnTo>
                    <a:pt x="67" y="16"/>
                  </a:lnTo>
                  <a:lnTo>
                    <a:pt x="2" y="16"/>
                  </a:lnTo>
                  <a:lnTo>
                    <a:pt x="0" y="14"/>
                  </a:lnTo>
                  <a:lnTo>
                    <a:pt x="0" y="1"/>
                  </a:lnTo>
                  <a:lnTo>
                    <a:pt x="2" y="0"/>
                  </a:lnTo>
                  <a:lnTo>
                    <a:pt x="50" y="0"/>
                  </a:lnTo>
                  <a:lnTo>
                    <a:pt x="58" y="0"/>
                  </a:lnTo>
                  <a:lnTo>
                    <a:pt x="65" y="0"/>
                  </a:lnTo>
                  <a:lnTo>
                    <a:pt x="71" y="0"/>
                  </a:lnTo>
                  <a:lnTo>
                    <a:pt x="75" y="0"/>
                  </a:lnTo>
                  <a:lnTo>
                    <a:pt x="79" y="1"/>
                  </a:lnTo>
                  <a:lnTo>
                    <a:pt x="82" y="4"/>
                  </a:lnTo>
                  <a:lnTo>
                    <a:pt x="85" y="7"/>
                  </a:lnTo>
                  <a:lnTo>
                    <a:pt x="86" y="12"/>
                  </a:lnTo>
                  <a:lnTo>
                    <a:pt x="86" y="133"/>
                  </a:lnTo>
                </a:path>
              </a:pathLst>
            </a:custGeom>
            <a:solidFill>
              <a:schemeClr val="tx1"/>
            </a:solidFill>
            <a:ln w="0">
              <a:solidFill>
                <a:srgbClr val="000000"/>
              </a:solidFill>
              <a:prstDash val="solid"/>
              <a:round/>
              <a:headEnd/>
              <a:tailEnd/>
            </a:ln>
          </p:spPr>
          <p:txBody>
            <a:bodyPr/>
            <a:lstStyle/>
            <a:p>
              <a:endParaRPr lang="he-IL"/>
            </a:p>
          </p:txBody>
        </p:sp>
        <p:sp>
          <p:nvSpPr>
            <p:cNvPr id="236604" name="Freeform 60"/>
            <p:cNvSpPr>
              <a:spLocks/>
            </p:cNvSpPr>
            <p:nvPr/>
          </p:nvSpPr>
          <p:spPr bwMode="auto">
            <a:xfrm>
              <a:off x="2093" y="2732"/>
              <a:ext cx="109" cy="132"/>
            </a:xfrm>
            <a:custGeom>
              <a:avLst/>
              <a:gdLst>
                <a:gd name="T0" fmla="*/ 85 w 113"/>
                <a:gd name="T1" fmla="*/ 125 h 134"/>
                <a:gd name="T2" fmla="*/ 85 w 113"/>
                <a:gd name="T3" fmla="*/ 22 h 134"/>
                <a:gd name="T4" fmla="*/ 85 w 113"/>
                <a:gd name="T5" fmla="*/ 20 h 134"/>
                <a:gd name="T6" fmla="*/ 84 w 113"/>
                <a:gd name="T7" fmla="*/ 19 h 134"/>
                <a:gd name="T8" fmla="*/ 83 w 113"/>
                <a:gd name="T9" fmla="*/ 18 h 134"/>
                <a:gd name="T10" fmla="*/ 80 w 113"/>
                <a:gd name="T11" fmla="*/ 16 h 134"/>
                <a:gd name="T12" fmla="*/ 34 w 113"/>
                <a:gd name="T13" fmla="*/ 16 h 134"/>
                <a:gd name="T14" fmla="*/ 34 w 113"/>
                <a:gd name="T15" fmla="*/ 108 h 134"/>
                <a:gd name="T16" fmla="*/ 34 w 113"/>
                <a:gd name="T17" fmla="*/ 111 h 134"/>
                <a:gd name="T18" fmla="*/ 33 w 113"/>
                <a:gd name="T19" fmla="*/ 114 h 134"/>
                <a:gd name="T20" fmla="*/ 33 w 113"/>
                <a:gd name="T21" fmla="*/ 116 h 134"/>
                <a:gd name="T22" fmla="*/ 32 w 113"/>
                <a:gd name="T23" fmla="*/ 119 h 134"/>
                <a:gd name="T24" fmla="*/ 31 w 113"/>
                <a:gd name="T25" fmla="*/ 120 h 134"/>
                <a:gd name="T26" fmla="*/ 27 w 113"/>
                <a:gd name="T27" fmla="*/ 122 h 134"/>
                <a:gd name="T28" fmla="*/ 23 w 113"/>
                <a:gd name="T29" fmla="*/ 124 h 134"/>
                <a:gd name="T30" fmla="*/ 20 w 113"/>
                <a:gd name="T31" fmla="*/ 125 h 134"/>
                <a:gd name="T32" fmla="*/ 14 w 113"/>
                <a:gd name="T33" fmla="*/ 126 h 134"/>
                <a:gd name="T34" fmla="*/ 14 w 113"/>
                <a:gd name="T35" fmla="*/ 126 h 134"/>
                <a:gd name="T36" fmla="*/ 12 w 113"/>
                <a:gd name="T37" fmla="*/ 126 h 134"/>
                <a:gd name="T38" fmla="*/ 8 w 113"/>
                <a:gd name="T39" fmla="*/ 126 h 134"/>
                <a:gd name="T40" fmla="*/ 6 w 113"/>
                <a:gd name="T41" fmla="*/ 126 h 134"/>
                <a:gd name="T42" fmla="*/ 2 w 113"/>
                <a:gd name="T43" fmla="*/ 126 h 134"/>
                <a:gd name="T44" fmla="*/ 0 w 113"/>
                <a:gd name="T45" fmla="*/ 109 h 134"/>
                <a:gd name="T46" fmla="*/ 17 w 113"/>
                <a:gd name="T47" fmla="*/ 16 h 134"/>
                <a:gd name="T48" fmla="*/ 2 w 113"/>
                <a:gd name="T49" fmla="*/ 3 h 134"/>
                <a:gd name="T50" fmla="*/ 2 w 113"/>
                <a:gd name="T51" fmla="*/ 3 h 134"/>
                <a:gd name="T52" fmla="*/ 2 w 113"/>
                <a:gd name="T53" fmla="*/ 3 h 134"/>
                <a:gd name="T54" fmla="*/ 2 w 113"/>
                <a:gd name="T55" fmla="*/ 1 h 134"/>
                <a:gd name="T56" fmla="*/ 3 w 113"/>
                <a:gd name="T57" fmla="*/ 0 h 134"/>
                <a:gd name="T58" fmla="*/ 5 w 113"/>
                <a:gd name="T59" fmla="*/ 0 h 134"/>
                <a:gd name="T60" fmla="*/ 79 w 113"/>
                <a:gd name="T61" fmla="*/ 0 h 134"/>
                <a:gd name="T62" fmla="*/ 84 w 113"/>
                <a:gd name="T63" fmla="*/ 0 h 134"/>
                <a:gd name="T64" fmla="*/ 90 w 113"/>
                <a:gd name="T65" fmla="*/ 1 h 134"/>
                <a:gd name="T66" fmla="*/ 92 w 113"/>
                <a:gd name="T67" fmla="*/ 3 h 134"/>
                <a:gd name="T68" fmla="*/ 96 w 113"/>
                <a:gd name="T69" fmla="*/ 6 h 134"/>
                <a:gd name="T70" fmla="*/ 97 w 113"/>
                <a:gd name="T71" fmla="*/ 13 h 1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34">
                  <a:moveTo>
                    <a:pt x="113" y="133"/>
                  </a:moveTo>
                  <a:lnTo>
                    <a:pt x="97" y="133"/>
                  </a:lnTo>
                  <a:lnTo>
                    <a:pt x="97" y="22"/>
                  </a:lnTo>
                  <a:lnTo>
                    <a:pt x="97" y="21"/>
                  </a:lnTo>
                  <a:lnTo>
                    <a:pt x="97" y="20"/>
                  </a:lnTo>
                  <a:lnTo>
                    <a:pt x="96" y="20"/>
                  </a:lnTo>
                  <a:lnTo>
                    <a:pt x="96" y="19"/>
                  </a:lnTo>
                  <a:lnTo>
                    <a:pt x="95" y="18"/>
                  </a:lnTo>
                  <a:lnTo>
                    <a:pt x="93" y="18"/>
                  </a:lnTo>
                  <a:lnTo>
                    <a:pt x="92" y="16"/>
                  </a:lnTo>
                  <a:lnTo>
                    <a:pt x="38" y="16"/>
                  </a:lnTo>
                  <a:lnTo>
                    <a:pt x="38" y="116"/>
                  </a:lnTo>
                  <a:lnTo>
                    <a:pt x="38" y="118"/>
                  </a:lnTo>
                  <a:lnTo>
                    <a:pt x="38" y="119"/>
                  </a:lnTo>
                  <a:lnTo>
                    <a:pt x="37" y="121"/>
                  </a:lnTo>
                  <a:lnTo>
                    <a:pt x="37" y="122"/>
                  </a:lnTo>
                  <a:lnTo>
                    <a:pt x="37" y="124"/>
                  </a:lnTo>
                  <a:lnTo>
                    <a:pt x="36" y="125"/>
                  </a:lnTo>
                  <a:lnTo>
                    <a:pt x="36" y="127"/>
                  </a:lnTo>
                  <a:lnTo>
                    <a:pt x="35" y="128"/>
                  </a:lnTo>
                  <a:lnTo>
                    <a:pt x="32" y="129"/>
                  </a:lnTo>
                  <a:lnTo>
                    <a:pt x="31" y="130"/>
                  </a:lnTo>
                  <a:lnTo>
                    <a:pt x="29" y="132"/>
                  </a:lnTo>
                  <a:lnTo>
                    <a:pt x="27" y="132"/>
                  </a:lnTo>
                  <a:lnTo>
                    <a:pt x="24" y="133"/>
                  </a:lnTo>
                  <a:lnTo>
                    <a:pt x="21" y="133"/>
                  </a:lnTo>
                  <a:lnTo>
                    <a:pt x="17" y="134"/>
                  </a:lnTo>
                  <a:lnTo>
                    <a:pt x="14" y="134"/>
                  </a:lnTo>
                  <a:lnTo>
                    <a:pt x="13" y="134"/>
                  </a:lnTo>
                  <a:lnTo>
                    <a:pt x="12" y="134"/>
                  </a:lnTo>
                  <a:lnTo>
                    <a:pt x="9" y="134"/>
                  </a:lnTo>
                  <a:lnTo>
                    <a:pt x="8" y="134"/>
                  </a:lnTo>
                  <a:lnTo>
                    <a:pt x="6" y="134"/>
                  </a:lnTo>
                  <a:lnTo>
                    <a:pt x="3" y="134"/>
                  </a:lnTo>
                  <a:lnTo>
                    <a:pt x="2" y="134"/>
                  </a:lnTo>
                  <a:lnTo>
                    <a:pt x="0" y="134"/>
                  </a:lnTo>
                  <a:lnTo>
                    <a:pt x="0" y="117"/>
                  </a:lnTo>
                  <a:lnTo>
                    <a:pt x="21" y="117"/>
                  </a:lnTo>
                  <a:lnTo>
                    <a:pt x="21" y="16"/>
                  </a:lnTo>
                  <a:lnTo>
                    <a:pt x="2" y="16"/>
                  </a:lnTo>
                  <a:lnTo>
                    <a:pt x="2" y="3"/>
                  </a:lnTo>
                  <a:lnTo>
                    <a:pt x="2" y="1"/>
                  </a:lnTo>
                  <a:lnTo>
                    <a:pt x="3" y="0"/>
                  </a:lnTo>
                  <a:lnTo>
                    <a:pt x="5" y="0"/>
                  </a:lnTo>
                  <a:lnTo>
                    <a:pt x="86" y="0"/>
                  </a:lnTo>
                  <a:lnTo>
                    <a:pt x="91" y="0"/>
                  </a:lnTo>
                  <a:lnTo>
                    <a:pt x="96" y="0"/>
                  </a:lnTo>
                  <a:lnTo>
                    <a:pt x="100" y="0"/>
                  </a:lnTo>
                  <a:lnTo>
                    <a:pt x="104" y="1"/>
                  </a:lnTo>
                  <a:lnTo>
                    <a:pt x="107" y="3"/>
                  </a:lnTo>
                  <a:lnTo>
                    <a:pt x="109" y="4"/>
                  </a:lnTo>
                  <a:lnTo>
                    <a:pt x="112" y="6"/>
                  </a:lnTo>
                  <a:lnTo>
                    <a:pt x="113" y="10"/>
                  </a:lnTo>
                  <a:lnTo>
                    <a:pt x="113" y="13"/>
                  </a:lnTo>
                  <a:lnTo>
                    <a:pt x="113" y="133"/>
                  </a:lnTo>
                </a:path>
              </a:pathLst>
            </a:custGeom>
            <a:solidFill>
              <a:schemeClr val="tx1"/>
            </a:solidFill>
            <a:ln w="0">
              <a:solidFill>
                <a:srgbClr val="000000"/>
              </a:solidFill>
              <a:prstDash val="solid"/>
              <a:round/>
              <a:headEnd/>
              <a:tailEnd/>
            </a:ln>
          </p:spPr>
          <p:txBody>
            <a:bodyPr/>
            <a:lstStyle/>
            <a:p>
              <a:endParaRPr lang="he-IL"/>
            </a:p>
          </p:txBody>
        </p:sp>
        <p:sp>
          <p:nvSpPr>
            <p:cNvPr id="236605" name="Freeform 61"/>
            <p:cNvSpPr>
              <a:spLocks/>
            </p:cNvSpPr>
            <p:nvPr/>
          </p:nvSpPr>
          <p:spPr bwMode="auto">
            <a:xfrm>
              <a:off x="2230" y="2732"/>
              <a:ext cx="46" cy="132"/>
            </a:xfrm>
            <a:custGeom>
              <a:avLst/>
              <a:gdLst>
                <a:gd name="T0" fmla="*/ 40 w 48"/>
                <a:gd name="T1" fmla="*/ 126 h 133"/>
                <a:gd name="T2" fmla="*/ 39 w 48"/>
                <a:gd name="T3" fmla="*/ 129 h 133"/>
                <a:gd name="T4" fmla="*/ 30 w 48"/>
                <a:gd name="T5" fmla="*/ 129 h 133"/>
                <a:gd name="T6" fmla="*/ 29 w 48"/>
                <a:gd name="T7" fmla="*/ 126 h 133"/>
                <a:gd name="T8" fmla="*/ 29 w 48"/>
                <a:gd name="T9" fmla="*/ 19 h 133"/>
                <a:gd name="T10" fmla="*/ 29 w 48"/>
                <a:gd name="T11" fmla="*/ 19 h 133"/>
                <a:gd name="T12" fmla="*/ 29 w 48"/>
                <a:gd name="T13" fmla="*/ 19 h 133"/>
                <a:gd name="T14" fmla="*/ 28 w 48"/>
                <a:gd name="T15" fmla="*/ 18 h 133"/>
                <a:gd name="T16" fmla="*/ 27 w 48"/>
                <a:gd name="T17" fmla="*/ 18 h 133"/>
                <a:gd name="T18" fmla="*/ 26 w 48"/>
                <a:gd name="T19" fmla="*/ 16 h 133"/>
                <a:gd name="T20" fmla="*/ 1 w 48"/>
                <a:gd name="T21" fmla="*/ 16 h 133"/>
                <a:gd name="T22" fmla="*/ 1 w 48"/>
                <a:gd name="T23" fmla="*/ 16 h 133"/>
                <a:gd name="T24" fmla="*/ 0 w 48"/>
                <a:gd name="T25" fmla="*/ 14 h 133"/>
                <a:gd name="T26" fmla="*/ 0 w 48"/>
                <a:gd name="T27" fmla="*/ 12 h 133"/>
                <a:gd name="T28" fmla="*/ 0 w 48"/>
                <a:gd name="T29" fmla="*/ 11 h 133"/>
                <a:gd name="T30" fmla="*/ 0 w 48"/>
                <a:gd name="T31" fmla="*/ 8 h 133"/>
                <a:gd name="T32" fmla="*/ 0 w 48"/>
                <a:gd name="T33" fmla="*/ 8 h 133"/>
                <a:gd name="T34" fmla="*/ 0 w 48"/>
                <a:gd name="T35" fmla="*/ 7 h 133"/>
                <a:gd name="T36" fmla="*/ 0 w 48"/>
                <a:gd name="T37" fmla="*/ 6 h 133"/>
                <a:gd name="T38" fmla="*/ 0 w 48"/>
                <a:gd name="T39" fmla="*/ 6 h 133"/>
                <a:gd name="T40" fmla="*/ 0 w 48"/>
                <a:gd name="T41" fmla="*/ 5 h 133"/>
                <a:gd name="T42" fmla="*/ 0 w 48"/>
                <a:gd name="T43" fmla="*/ 5 h 133"/>
                <a:gd name="T44" fmla="*/ 0 w 48"/>
                <a:gd name="T45" fmla="*/ 4 h 133"/>
                <a:gd name="T46" fmla="*/ 0 w 48"/>
                <a:gd name="T47" fmla="*/ 3 h 133"/>
                <a:gd name="T48" fmla="*/ 0 w 48"/>
                <a:gd name="T49" fmla="*/ 1 h 133"/>
                <a:gd name="T50" fmla="*/ 1 w 48"/>
                <a:gd name="T51" fmla="*/ 0 h 133"/>
                <a:gd name="T52" fmla="*/ 33 w 48"/>
                <a:gd name="T53" fmla="*/ 0 h 133"/>
                <a:gd name="T54" fmla="*/ 33 w 48"/>
                <a:gd name="T55" fmla="*/ 0 h 133"/>
                <a:gd name="T56" fmla="*/ 34 w 48"/>
                <a:gd name="T57" fmla="*/ 0 h 133"/>
                <a:gd name="T58" fmla="*/ 35 w 48"/>
                <a:gd name="T59" fmla="*/ 1 h 133"/>
                <a:gd name="T60" fmla="*/ 37 w 48"/>
                <a:gd name="T61" fmla="*/ 3 h 133"/>
                <a:gd name="T62" fmla="*/ 38 w 48"/>
                <a:gd name="T63" fmla="*/ 4 h 133"/>
                <a:gd name="T64" fmla="*/ 38 w 48"/>
                <a:gd name="T65" fmla="*/ 4 h 133"/>
                <a:gd name="T66" fmla="*/ 39 w 48"/>
                <a:gd name="T67" fmla="*/ 6 h 133"/>
                <a:gd name="T68" fmla="*/ 39 w 48"/>
                <a:gd name="T69" fmla="*/ 7 h 133"/>
                <a:gd name="T70" fmla="*/ 40 w 48"/>
                <a:gd name="T71" fmla="*/ 10 h 133"/>
                <a:gd name="T72" fmla="*/ 40 w 48"/>
                <a:gd name="T73" fmla="*/ 12 h 133"/>
                <a:gd name="T74" fmla="*/ 40 w 48"/>
                <a:gd name="T75" fmla="*/ 126 h 1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 h="133">
                  <a:moveTo>
                    <a:pt x="48" y="130"/>
                  </a:moveTo>
                  <a:lnTo>
                    <a:pt x="47" y="133"/>
                  </a:lnTo>
                  <a:lnTo>
                    <a:pt x="34" y="133"/>
                  </a:lnTo>
                  <a:lnTo>
                    <a:pt x="33" y="130"/>
                  </a:lnTo>
                  <a:lnTo>
                    <a:pt x="33" y="19"/>
                  </a:lnTo>
                  <a:lnTo>
                    <a:pt x="32" y="18"/>
                  </a:lnTo>
                  <a:lnTo>
                    <a:pt x="31" y="18"/>
                  </a:lnTo>
                  <a:lnTo>
                    <a:pt x="30" y="16"/>
                  </a:lnTo>
                  <a:lnTo>
                    <a:pt x="1" y="16"/>
                  </a:lnTo>
                  <a:lnTo>
                    <a:pt x="0" y="14"/>
                  </a:lnTo>
                  <a:lnTo>
                    <a:pt x="0" y="12"/>
                  </a:lnTo>
                  <a:lnTo>
                    <a:pt x="0" y="11"/>
                  </a:lnTo>
                  <a:lnTo>
                    <a:pt x="0" y="8"/>
                  </a:lnTo>
                  <a:lnTo>
                    <a:pt x="0" y="7"/>
                  </a:lnTo>
                  <a:lnTo>
                    <a:pt x="0" y="6"/>
                  </a:lnTo>
                  <a:lnTo>
                    <a:pt x="0" y="5"/>
                  </a:lnTo>
                  <a:lnTo>
                    <a:pt x="0" y="4"/>
                  </a:lnTo>
                  <a:lnTo>
                    <a:pt x="0" y="3"/>
                  </a:lnTo>
                  <a:lnTo>
                    <a:pt x="0" y="1"/>
                  </a:lnTo>
                  <a:lnTo>
                    <a:pt x="1" y="0"/>
                  </a:lnTo>
                  <a:lnTo>
                    <a:pt x="39" y="0"/>
                  </a:lnTo>
                  <a:lnTo>
                    <a:pt x="41" y="0"/>
                  </a:lnTo>
                  <a:lnTo>
                    <a:pt x="43" y="1"/>
                  </a:lnTo>
                  <a:lnTo>
                    <a:pt x="45" y="3"/>
                  </a:lnTo>
                  <a:lnTo>
                    <a:pt x="46" y="4"/>
                  </a:lnTo>
                  <a:lnTo>
                    <a:pt x="47" y="6"/>
                  </a:lnTo>
                  <a:lnTo>
                    <a:pt x="47" y="7"/>
                  </a:lnTo>
                  <a:lnTo>
                    <a:pt x="48" y="10"/>
                  </a:lnTo>
                  <a:lnTo>
                    <a:pt x="48" y="12"/>
                  </a:lnTo>
                  <a:lnTo>
                    <a:pt x="48" y="130"/>
                  </a:lnTo>
                </a:path>
              </a:pathLst>
            </a:custGeom>
            <a:solidFill>
              <a:schemeClr val="tx1"/>
            </a:solidFill>
            <a:ln w="0">
              <a:solidFill>
                <a:srgbClr val="000000"/>
              </a:solidFill>
              <a:prstDash val="solid"/>
              <a:round/>
              <a:headEnd/>
              <a:tailEnd/>
            </a:ln>
          </p:spPr>
          <p:txBody>
            <a:bodyPr/>
            <a:lstStyle/>
            <a:p>
              <a:endParaRPr lang="he-IL"/>
            </a:p>
          </p:txBody>
        </p:sp>
        <p:sp>
          <p:nvSpPr>
            <p:cNvPr id="236606" name="Freeform 62"/>
            <p:cNvSpPr>
              <a:spLocks/>
            </p:cNvSpPr>
            <p:nvPr/>
          </p:nvSpPr>
          <p:spPr bwMode="auto">
            <a:xfrm>
              <a:off x="2304" y="2728"/>
              <a:ext cx="101" cy="136"/>
            </a:xfrm>
            <a:custGeom>
              <a:avLst/>
              <a:gdLst>
                <a:gd name="T0" fmla="*/ 88 w 105"/>
                <a:gd name="T1" fmla="*/ 121 h 137"/>
                <a:gd name="T2" fmla="*/ 87 w 105"/>
                <a:gd name="T3" fmla="*/ 127 h 137"/>
                <a:gd name="T4" fmla="*/ 85 w 105"/>
                <a:gd name="T5" fmla="*/ 129 h 137"/>
                <a:gd name="T6" fmla="*/ 52 w 105"/>
                <a:gd name="T7" fmla="*/ 132 h 137"/>
                <a:gd name="T8" fmla="*/ 51 w 105"/>
                <a:gd name="T9" fmla="*/ 129 h 137"/>
                <a:gd name="T10" fmla="*/ 51 w 105"/>
                <a:gd name="T11" fmla="*/ 126 h 137"/>
                <a:gd name="T12" fmla="*/ 51 w 105"/>
                <a:gd name="T13" fmla="*/ 120 h 137"/>
                <a:gd name="T14" fmla="*/ 75 w 105"/>
                <a:gd name="T15" fmla="*/ 116 h 137"/>
                <a:gd name="T16" fmla="*/ 77 w 105"/>
                <a:gd name="T17" fmla="*/ 33 h 137"/>
                <a:gd name="T18" fmla="*/ 76 w 105"/>
                <a:gd name="T19" fmla="*/ 27 h 137"/>
                <a:gd name="T20" fmla="*/ 74 w 105"/>
                <a:gd name="T21" fmla="*/ 24 h 137"/>
                <a:gd name="T22" fmla="*/ 70 w 105"/>
                <a:gd name="T23" fmla="*/ 19 h 137"/>
                <a:gd name="T24" fmla="*/ 65 w 105"/>
                <a:gd name="T25" fmla="*/ 16 h 137"/>
                <a:gd name="T26" fmla="*/ 60 w 105"/>
                <a:gd name="T27" fmla="*/ 16 h 137"/>
                <a:gd name="T28" fmla="*/ 52 w 105"/>
                <a:gd name="T29" fmla="*/ 17 h 137"/>
                <a:gd name="T30" fmla="*/ 46 w 105"/>
                <a:gd name="T31" fmla="*/ 22 h 137"/>
                <a:gd name="T32" fmla="*/ 36 w 105"/>
                <a:gd name="T33" fmla="*/ 34 h 137"/>
                <a:gd name="T34" fmla="*/ 33 w 105"/>
                <a:gd name="T35" fmla="*/ 45 h 137"/>
                <a:gd name="T36" fmla="*/ 32 w 105"/>
                <a:gd name="T37" fmla="*/ 132 h 137"/>
                <a:gd name="T38" fmla="*/ 30 w 105"/>
                <a:gd name="T39" fmla="*/ 133 h 137"/>
                <a:gd name="T40" fmla="*/ 25 w 105"/>
                <a:gd name="T41" fmla="*/ 133 h 137"/>
                <a:gd name="T42" fmla="*/ 18 w 105"/>
                <a:gd name="T43" fmla="*/ 133 h 137"/>
                <a:gd name="T44" fmla="*/ 17 w 105"/>
                <a:gd name="T45" fmla="*/ 22 h 137"/>
                <a:gd name="T46" fmla="*/ 13 w 105"/>
                <a:gd name="T47" fmla="*/ 21 h 137"/>
                <a:gd name="T48" fmla="*/ 13 w 105"/>
                <a:gd name="T49" fmla="*/ 19 h 137"/>
                <a:gd name="T50" fmla="*/ 11 w 105"/>
                <a:gd name="T51" fmla="*/ 19 h 137"/>
                <a:gd name="T52" fmla="*/ 6 w 105"/>
                <a:gd name="T53" fmla="*/ 19 h 137"/>
                <a:gd name="T54" fmla="*/ 3 w 105"/>
                <a:gd name="T55" fmla="*/ 19 h 137"/>
                <a:gd name="T56" fmla="*/ 2 w 105"/>
                <a:gd name="T57" fmla="*/ 17 h 137"/>
                <a:gd name="T58" fmla="*/ 0 w 105"/>
                <a:gd name="T59" fmla="*/ 15 h 137"/>
                <a:gd name="T60" fmla="*/ 0 w 105"/>
                <a:gd name="T61" fmla="*/ 9 h 137"/>
                <a:gd name="T62" fmla="*/ 0 w 105"/>
                <a:gd name="T63" fmla="*/ 7 h 137"/>
                <a:gd name="T64" fmla="*/ 0 w 105"/>
                <a:gd name="T65" fmla="*/ 6 h 137"/>
                <a:gd name="T66" fmla="*/ 2 w 105"/>
                <a:gd name="T67" fmla="*/ 3 h 137"/>
                <a:gd name="T68" fmla="*/ 3 w 105"/>
                <a:gd name="T69" fmla="*/ 3 h 137"/>
                <a:gd name="T70" fmla="*/ 6 w 105"/>
                <a:gd name="T71" fmla="*/ 3 h 137"/>
                <a:gd name="T72" fmla="*/ 9 w 105"/>
                <a:gd name="T73" fmla="*/ 3 h 137"/>
                <a:gd name="T74" fmla="*/ 13 w 105"/>
                <a:gd name="T75" fmla="*/ 2 h 137"/>
                <a:gd name="T76" fmla="*/ 16 w 105"/>
                <a:gd name="T77" fmla="*/ 2 h 137"/>
                <a:gd name="T78" fmla="*/ 20 w 105"/>
                <a:gd name="T79" fmla="*/ 2 h 137"/>
                <a:gd name="T80" fmla="*/ 25 w 105"/>
                <a:gd name="T81" fmla="*/ 3 h 137"/>
                <a:gd name="T82" fmla="*/ 28 w 105"/>
                <a:gd name="T83" fmla="*/ 6 h 137"/>
                <a:gd name="T84" fmla="*/ 30 w 105"/>
                <a:gd name="T85" fmla="*/ 8 h 137"/>
                <a:gd name="T86" fmla="*/ 32 w 105"/>
                <a:gd name="T87" fmla="*/ 14 h 137"/>
                <a:gd name="T88" fmla="*/ 32 w 105"/>
                <a:gd name="T89" fmla="*/ 19 h 137"/>
                <a:gd name="T90" fmla="*/ 32 w 105"/>
                <a:gd name="T91" fmla="*/ 24 h 137"/>
                <a:gd name="T92" fmla="*/ 36 w 105"/>
                <a:gd name="T93" fmla="*/ 15 h 137"/>
                <a:gd name="T94" fmla="*/ 42 w 105"/>
                <a:gd name="T95" fmla="*/ 8 h 137"/>
                <a:gd name="T96" fmla="*/ 55 w 105"/>
                <a:gd name="T97" fmla="*/ 1 h 137"/>
                <a:gd name="T98" fmla="*/ 62 w 105"/>
                <a:gd name="T99" fmla="*/ 0 h 137"/>
                <a:gd name="T100" fmla="*/ 74 w 105"/>
                <a:gd name="T101" fmla="*/ 3 h 137"/>
                <a:gd name="T102" fmla="*/ 81 w 105"/>
                <a:gd name="T103" fmla="*/ 7 h 137"/>
                <a:gd name="T104" fmla="*/ 85 w 105"/>
                <a:gd name="T105" fmla="*/ 13 h 137"/>
                <a:gd name="T106" fmla="*/ 87 w 105"/>
                <a:gd name="T107" fmla="*/ 17 h 137"/>
                <a:gd name="T108" fmla="*/ 88 w 105"/>
                <a:gd name="T109" fmla="*/ 21 h 137"/>
                <a:gd name="T110" fmla="*/ 89 w 105"/>
                <a:gd name="T111" fmla="*/ 26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 h="137">
                  <a:moveTo>
                    <a:pt x="105" y="124"/>
                  </a:moveTo>
                  <a:lnTo>
                    <a:pt x="105" y="124"/>
                  </a:lnTo>
                  <a:lnTo>
                    <a:pt x="104" y="125"/>
                  </a:lnTo>
                  <a:lnTo>
                    <a:pt x="104" y="128"/>
                  </a:lnTo>
                  <a:lnTo>
                    <a:pt x="103" y="129"/>
                  </a:lnTo>
                  <a:lnTo>
                    <a:pt x="102" y="131"/>
                  </a:lnTo>
                  <a:lnTo>
                    <a:pt x="101" y="132"/>
                  </a:lnTo>
                  <a:lnTo>
                    <a:pt x="100" y="133"/>
                  </a:lnTo>
                  <a:lnTo>
                    <a:pt x="97" y="135"/>
                  </a:lnTo>
                  <a:lnTo>
                    <a:pt x="96" y="136"/>
                  </a:lnTo>
                  <a:lnTo>
                    <a:pt x="60" y="136"/>
                  </a:lnTo>
                  <a:lnTo>
                    <a:pt x="59" y="135"/>
                  </a:lnTo>
                  <a:lnTo>
                    <a:pt x="59" y="133"/>
                  </a:lnTo>
                  <a:lnTo>
                    <a:pt x="59" y="132"/>
                  </a:lnTo>
                  <a:lnTo>
                    <a:pt x="59" y="130"/>
                  </a:lnTo>
                  <a:lnTo>
                    <a:pt x="59" y="128"/>
                  </a:lnTo>
                  <a:lnTo>
                    <a:pt x="59" y="125"/>
                  </a:lnTo>
                  <a:lnTo>
                    <a:pt x="59" y="124"/>
                  </a:lnTo>
                  <a:lnTo>
                    <a:pt x="59" y="122"/>
                  </a:lnTo>
                  <a:lnTo>
                    <a:pt x="62" y="120"/>
                  </a:lnTo>
                  <a:lnTo>
                    <a:pt x="87" y="120"/>
                  </a:lnTo>
                  <a:lnTo>
                    <a:pt x="89" y="116"/>
                  </a:lnTo>
                  <a:lnTo>
                    <a:pt x="89" y="33"/>
                  </a:lnTo>
                  <a:lnTo>
                    <a:pt x="89" y="31"/>
                  </a:lnTo>
                  <a:lnTo>
                    <a:pt x="88" y="30"/>
                  </a:lnTo>
                  <a:lnTo>
                    <a:pt x="88" y="27"/>
                  </a:lnTo>
                  <a:lnTo>
                    <a:pt x="87" y="26"/>
                  </a:lnTo>
                  <a:lnTo>
                    <a:pt x="86" y="24"/>
                  </a:lnTo>
                  <a:lnTo>
                    <a:pt x="85" y="23"/>
                  </a:lnTo>
                  <a:lnTo>
                    <a:pt x="83" y="21"/>
                  </a:lnTo>
                  <a:lnTo>
                    <a:pt x="82" y="19"/>
                  </a:lnTo>
                  <a:lnTo>
                    <a:pt x="80" y="17"/>
                  </a:lnTo>
                  <a:lnTo>
                    <a:pt x="77" y="16"/>
                  </a:lnTo>
                  <a:lnTo>
                    <a:pt x="73" y="16"/>
                  </a:lnTo>
                  <a:lnTo>
                    <a:pt x="70" y="16"/>
                  </a:lnTo>
                  <a:lnTo>
                    <a:pt x="66" y="16"/>
                  </a:lnTo>
                  <a:lnTo>
                    <a:pt x="63" y="16"/>
                  </a:lnTo>
                  <a:lnTo>
                    <a:pt x="60" y="17"/>
                  </a:lnTo>
                  <a:lnTo>
                    <a:pt x="58" y="19"/>
                  </a:lnTo>
                  <a:lnTo>
                    <a:pt x="54" y="22"/>
                  </a:lnTo>
                  <a:lnTo>
                    <a:pt x="49" y="25"/>
                  </a:lnTo>
                  <a:lnTo>
                    <a:pt x="45" y="30"/>
                  </a:lnTo>
                  <a:lnTo>
                    <a:pt x="42" y="34"/>
                  </a:lnTo>
                  <a:lnTo>
                    <a:pt x="40" y="40"/>
                  </a:lnTo>
                  <a:lnTo>
                    <a:pt x="37" y="45"/>
                  </a:lnTo>
                  <a:lnTo>
                    <a:pt x="36" y="51"/>
                  </a:lnTo>
                  <a:lnTo>
                    <a:pt x="36" y="57"/>
                  </a:lnTo>
                  <a:lnTo>
                    <a:pt x="36" y="136"/>
                  </a:lnTo>
                  <a:lnTo>
                    <a:pt x="35" y="137"/>
                  </a:lnTo>
                  <a:lnTo>
                    <a:pt x="34" y="137"/>
                  </a:lnTo>
                  <a:lnTo>
                    <a:pt x="32" y="137"/>
                  </a:lnTo>
                  <a:lnTo>
                    <a:pt x="29" y="137"/>
                  </a:lnTo>
                  <a:lnTo>
                    <a:pt x="26" y="137"/>
                  </a:lnTo>
                  <a:lnTo>
                    <a:pt x="24" y="137"/>
                  </a:lnTo>
                  <a:lnTo>
                    <a:pt x="22" y="137"/>
                  </a:lnTo>
                  <a:lnTo>
                    <a:pt x="21" y="136"/>
                  </a:lnTo>
                  <a:lnTo>
                    <a:pt x="21" y="22"/>
                  </a:lnTo>
                  <a:lnTo>
                    <a:pt x="20" y="21"/>
                  </a:lnTo>
                  <a:lnTo>
                    <a:pt x="19" y="21"/>
                  </a:lnTo>
                  <a:lnTo>
                    <a:pt x="17" y="21"/>
                  </a:lnTo>
                  <a:lnTo>
                    <a:pt x="15" y="21"/>
                  </a:lnTo>
                  <a:lnTo>
                    <a:pt x="14" y="19"/>
                  </a:lnTo>
                  <a:lnTo>
                    <a:pt x="13" y="19"/>
                  </a:lnTo>
                  <a:lnTo>
                    <a:pt x="12" y="19"/>
                  </a:lnTo>
                  <a:lnTo>
                    <a:pt x="11" y="19"/>
                  </a:lnTo>
                  <a:lnTo>
                    <a:pt x="9" y="19"/>
                  </a:lnTo>
                  <a:lnTo>
                    <a:pt x="6" y="19"/>
                  </a:lnTo>
                  <a:lnTo>
                    <a:pt x="4" y="19"/>
                  </a:lnTo>
                  <a:lnTo>
                    <a:pt x="3" y="19"/>
                  </a:lnTo>
                  <a:lnTo>
                    <a:pt x="3" y="18"/>
                  </a:lnTo>
                  <a:lnTo>
                    <a:pt x="3" y="17"/>
                  </a:lnTo>
                  <a:lnTo>
                    <a:pt x="2" y="17"/>
                  </a:lnTo>
                  <a:lnTo>
                    <a:pt x="2" y="16"/>
                  </a:lnTo>
                  <a:lnTo>
                    <a:pt x="0" y="15"/>
                  </a:lnTo>
                  <a:lnTo>
                    <a:pt x="0" y="13"/>
                  </a:lnTo>
                  <a:lnTo>
                    <a:pt x="0" y="11"/>
                  </a:lnTo>
                  <a:lnTo>
                    <a:pt x="0" y="9"/>
                  </a:lnTo>
                  <a:lnTo>
                    <a:pt x="0" y="8"/>
                  </a:lnTo>
                  <a:lnTo>
                    <a:pt x="0" y="7"/>
                  </a:lnTo>
                  <a:lnTo>
                    <a:pt x="0" y="6"/>
                  </a:lnTo>
                  <a:lnTo>
                    <a:pt x="0" y="4"/>
                  </a:lnTo>
                  <a:lnTo>
                    <a:pt x="2" y="4"/>
                  </a:lnTo>
                  <a:lnTo>
                    <a:pt x="2" y="3"/>
                  </a:lnTo>
                  <a:lnTo>
                    <a:pt x="3" y="3"/>
                  </a:lnTo>
                  <a:lnTo>
                    <a:pt x="4" y="3"/>
                  </a:lnTo>
                  <a:lnTo>
                    <a:pt x="5" y="3"/>
                  </a:lnTo>
                  <a:lnTo>
                    <a:pt x="6" y="3"/>
                  </a:lnTo>
                  <a:lnTo>
                    <a:pt x="7" y="3"/>
                  </a:lnTo>
                  <a:lnTo>
                    <a:pt x="9" y="3"/>
                  </a:lnTo>
                  <a:lnTo>
                    <a:pt x="11" y="3"/>
                  </a:lnTo>
                  <a:lnTo>
                    <a:pt x="14" y="2"/>
                  </a:lnTo>
                  <a:lnTo>
                    <a:pt x="17" y="2"/>
                  </a:lnTo>
                  <a:lnTo>
                    <a:pt x="19" y="2"/>
                  </a:lnTo>
                  <a:lnTo>
                    <a:pt x="20" y="2"/>
                  </a:lnTo>
                  <a:lnTo>
                    <a:pt x="21" y="2"/>
                  </a:lnTo>
                  <a:lnTo>
                    <a:pt x="24" y="2"/>
                  </a:lnTo>
                  <a:lnTo>
                    <a:pt x="26" y="2"/>
                  </a:lnTo>
                  <a:lnTo>
                    <a:pt x="27" y="2"/>
                  </a:lnTo>
                  <a:lnTo>
                    <a:pt x="29" y="3"/>
                  </a:lnTo>
                  <a:lnTo>
                    <a:pt x="30" y="4"/>
                  </a:lnTo>
                  <a:lnTo>
                    <a:pt x="32" y="6"/>
                  </a:lnTo>
                  <a:lnTo>
                    <a:pt x="33" y="7"/>
                  </a:lnTo>
                  <a:lnTo>
                    <a:pt x="34" y="8"/>
                  </a:lnTo>
                  <a:lnTo>
                    <a:pt x="35" y="10"/>
                  </a:lnTo>
                  <a:lnTo>
                    <a:pt x="35" y="11"/>
                  </a:lnTo>
                  <a:lnTo>
                    <a:pt x="36" y="14"/>
                  </a:lnTo>
                  <a:lnTo>
                    <a:pt x="36" y="16"/>
                  </a:lnTo>
                  <a:lnTo>
                    <a:pt x="36" y="19"/>
                  </a:lnTo>
                  <a:lnTo>
                    <a:pt x="36" y="22"/>
                  </a:lnTo>
                  <a:lnTo>
                    <a:pt x="36" y="23"/>
                  </a:lnTo>
                  <a:lnTo>
                    <a:pt x="36" y="24"/>
                  </a:lnTo>
                  <a:lnTo>
                    <a:pt x="39" y="19"/>
                  </a:lnTo>
                  <a:lnTo>
                    <a:pt x="42" y="15"/>
                  </a:lnTo>
                  <a:lnTo>
                    <a:pt x="45" y="11"/>
                  </a:lnTo>
                  <a:lnTo>
                    <a:pt x="50" y="8"/>
                  </a:lnTo>
                  <a:lnTo>
                    <a:pt x="55" y="6"/>
                  </a:lnTo>
                  <a:lnTo>
                    <a:pt x="58" y="3"/>
                  </a:lnTo>
                  <a:lnTo>
                    <a:pt x="63" y="1"/>
                  </a:lnTo>
                  <a:lnTo>
                    <a:pt x="67" y="0"/>
                  </a:lnTo>
                  <a:lnTo>
                    <a:pt x="73" y="0"/>
                  </a:lnTo>
                  <a:lnTo>
                    <a:pt x="78" y="1"/>
                  </a:lnTo>
                  <a:lnTo>
                    <a:pt x="82" y="2"/>
                  </a:lnTo>
                  <a:lnTo>
                    <a:pt x="86" y="3"/>
                  </a:lnTo>
                  <a:lnTo>
                    <a:pt x="90" y="4"/>
                  </a:lnTo>
                  <a:lnTo>
                    <a:pt x="94" y="7"/>
                  </a:lnTo>
                  <a:lnTo>
                    <a:pt x="97" y="9"/>
                  </a:lnTo>
                  <a:lnTo>
                    <a:pt x="100" y="13"/>
                  </a:lnTo>
                  <a:lnTo>
                    <a:pt x="101" y="14"/>
                  </a:lnTo>
                  <a:lnTo>
                    <a:pt x="102" y="16"/>
                  </a:lnTo>
                  <a:lnTo>
                    <a:pt x="102" y="17"/>
                  </a:lnTo>
                  <a:lnTo>
                    <a:pt x="103" y="19"/>
                  </a:lnTo>
                  <a:lnTo>
                    <a:pt x="104" y="21"/>
                  </a:lnTo>
                  <a:lnTo>
                    <a:pt x="104" y="23"/>
                  </a:lnTo>
                  <a:lnTo>
                    <a:pt x="105" y="24"/>
                  </a:lnTo>
                  <a:lnTo>
                    <a:pt x="105" y="26"/>
                  </a:lnTo>
                  <a:lnTo>
                    <a:pt x="105" y="124"/>
                  </a:lnTo>
                </a:path>
              </a:pathLst>
            </a:custGeom>
            <a:solidFill>
              <a:schemeClr val="tx1"/>
            </a:solidFill>
            <a:ln w="0">
              <a:solidFill>
                <a:srgbClr val="000000"/>
              </a:solidFill>
              <a:prstDash val="solid"/>
              <a:round/>
              <a:headEnd/>
              <a:tailEnd/>
            </a:ln>
          </p:spPr>
          <p:txBody>
            <a:bodyPr/>
            <a:lstStyle/>
            <a:p>
              <a:endParaRPr lang="he-IL"/>
            </a:p>
          </p:txBody>
        </p:sp>
        <p:sp>
          <p:nvSpPr>
            <p:cNvPr id="236607" name="Freeform 63"/>
            <p:cNvSpPr>
              <a:spLocks noEditPoints="1"/>
            </p:cNvSpPr>
            <p:nvPr/>
          </p:nvSpPr>
          <p:spPr bwMode="auto">
            <a:xfrm>
              <a:off x="828" y="2048"/>
              <a:ext cx="794" cy="366"/>
            </a:xfrm>
            <a:custGeom>
              <a:avLst/>
              <a:gdLst>
                <a:gd name="T0" fmla="*/ 597 w 815"/>
                <a:gd name="T1" fmla="*/ 129 h 366"/>
                <a:gd name="T2" fmla="*/ 534 w 815"/>
                <a:gd name="T3" fmla="*/ 133 h 366"/>
                <a:gd name="T4" fmla="*/ 524 w 815"/>
                <a:gd name="T5" fmla="*/ 16 h 366"/>
                <a:gd name="T6" fmla="*/ 591 w 815"/>
                <a:gd name="T7" fmla="*/ 0 h 366"/>
                <a:gd name="T8" fmla="*/ 594 w 815"/>
                <a:gd name="T9" fmla="*/ 2 h 366"/>
                <a:gd name="T10" fmla="*/ 599 w 815"/>
                <a:gd name="T11" fmla="*/ 122 h 366"/>
                <a:gd name="T12" fmla="*/ 584 w 815"/>
                <a:gd name="T13" fmla="*/ 20 h 366"/>
                <a:gd name="T14" fmla="*/ 581 w 815"/>
                <a:gd name="T15" fmla="*/ 16 h 366"/>
                <a:gd name="T16" fmla="*/ 582 w 815"/>
                <a:gd name="T17" fmla="*/ 116 h 366"/>
                <a:gd name="T18" fmla="*/ 585 w 815"/>
                <a:gd name="T19" fmla="*/ 111 h 366"/>
                <a:gd name="T20" fmla="*/ 670 w 815"/>
                <a:gd name="T21" fmla="*/ 59 h 366"/>
                <a:gd name="T22" fmla="*/ 659 w 815"/>
                <a:gd name="T23" fmla="*/ 63 h 366"/>
                <a:gd name="T24" fmla="*/ 651 w 815"/>
                <a:gd name="T25" fmla="*/ 75 h 366"/>
                <a:gd name="T26" fmla="*/ 649 w 815"/>
                <a:gd name="T27" fmla="*/ 92 h 366"/>
                <a:gd name="T28" fmla="*/ 649 w 815"/>
                <a:gd name="T29" fmla="*/ 106 h 366"/>
                <a:gd name="T30" fmla="*/ 650 w 815"/>
                <a:gd name="T31" fmla="*/ 116 h 366"/>
                <a:gd name="T32" fmla="*/ 651 w 815"/>
                <a:gd name="T33" fmla="*/ 119 h 366"/>
                <a:gd name="T34" fmla="*/ 658 w 815"/>
                <a:gd name="T35" fmla="*/ 120 h 366"/>
                <a:gd name="T36" fmla="*/ 664 w 815"/>
                <a:gd name="T37" fmla="*/ 120 h 366"/>
                <a:gd name="T38" fmla="*/ 672 w 815"/>
                <a:gd name="T39" fmla="*/ 133 h 366"/>
                <a:gd name="T40" fmla="*/ 665 w 815"/>
                <a:gd name="T41" fmla="*/ 135 h 366"/>
                <a:gd name="T42" fmla="*/ 660 w 815"/>
                <a:gd name="T43" fmla="*/ 135 h 366"/>
                <a:gd name="T44" fmla="*/ 652 w 815"/>
                <a:gd name="T45" fmla="*/ 135 h 366"/>
                <a:gd name="T46" fmla="*/ 645 w 815"/>
                <a:gd name="T47" fmla="*/ 135 h 366"/>
                <a:gd name="T48" fmla="*/ 639 w 815"/>
                <a:gd name="T49" fmla="*/ 130 h 366"/>
                <a:gd name="T50" fmla="*/ 636 w 815"/>
                <a:gd name="T51" fmla="*/ 111 h 366"/>
                <a:gd name="T52" fmla="*/ 637 w 815"/>
                <a:gd name="T53" fmla="*/ 81 h 366"/>
                <a:gd name="T54" fmla="*/ 649 w 815"/>
                <a:gd name="T55" fmla="*/ 52 h 366"/>
                <a:gd name="T56" fmla="*/ 692 w 815"/>
                <a:gd name="T57" fmla="*/ 66 h 366"/>
                <a:gd name="T58" fmla="*/ 695 w 815"/>
                <a:gd name="T59" fmla="*/ 66 h 366"/>
                <a:gd name="T60" fmla="*/ 701 w 815"/>
                <a:gd name="T61" fmla="*/ 63 h 366"/>
                <a:gd name="T62" fmla="*/ 712 w 815"/>
                <a:gd name="T63" fmla="*/ 53 h 366"/>
                <a:gd name="T64" fmla="*/ 717 w 815"/>
                <a:gd name="T65" fmla="*/ 34 h 366"/>
                <a:gd name="T66" fmla="*/ 716 w 815"/>
                <a:gd name="T67" fmla="*/ 24 h 366"/>
                <a:gd name="T68" fmla="*/ 696 w 815"/>
                <a:gd name="T69" fmla="*/ 16 h 366"/>
                <a:gd name="T70" fmla="*/ 699 w 815"/>
                <a:gd name="T71" fmla="*/ 1 h 366"/>
                <a:gd name="T72" fmla="*/ 704 w 815"/>
                <a:gd name="T73" fmla="*/ 0 h 366"/>
                <a:gd name="T74" fmla="*/ 707 w 815"/>
                <a:gd name="T75" fmla="*/ 0 h 366"/>
                <a:gd name="T76" fmla="*/ 718 w 815"/>
                <a:gd name="T77" fmla="*/ 0 h 366"/>
                <a:gd name="T78" fmla="*/ 727 w 815"/>
                <a:gd name="T79" fmla="*/ 6 h 366"/>
                <a:gd name="T80" fmla="*/ 730 w 815"/>
                <a:gd name="T81" fmla="*/ 19 h 366"/>
                <a:gd name="T82" fmla="*/ 732 w 815"/>
                <a:gd name="T83" fmla="*/ 38 h 366"/>
                <a:gd name="T84" fmla="*/ 720 w 815"/>
                <a:gd name="T85" fmla="*/ 68 h 366"/>
                <a:gd name="T86" fmla="*/ 705 w 815"/>
                <a:gd name="T87" fmla="*/ 78 h 366"/>
                <a:gd name="T88" fmla="*/ 89 w 815"/>
                <a:gd name="T89" fmla="*/ 255 h 366"/>
                <a:gd name="T90" fmla="*/ 87 w 815"/>
                <a:gd name="T91" fmla="*/ 250 h 366"/>
                <a:gd name="T92" fmla="*/ 34 w 815"/>
                <a:gd name="T93" fmla="*/ 347 h 366"/>
                <a:gd name="T94" fmla="*/ 33 w 815"/>
                <a:gd name="T95" fmla="*/ 356 h 366"/>
                <a:gd name="T96" fmla="*/ 28 w 815"/>
                <a:gd name="T97" fmla="*/ 363 h 366"/>
                <a:gd name="T98" fmla="*/ 18 w 815"/>
                <a:gd name="T99" fmla="*/ 366 h 366"/>
                <a:gd name="T100" fmla="*/ 8 w 815"/>
                <a:gd name="T101" fmla="*/ 366 h 366"/>
                <a:gd name="T102" fmla="*/ 0 w 815"/>
                <a:gd name="T103" fmla="*/ 349 h 366"/>
                <a:gd name="T104" fmla="*/ 3 w 815"/>
                <a:gd name="T105" fmla="*/ 236 h 366"/>
                <a:gd name="T106" fmla="*/ 4 w 815"/>
                <a:gd name="T107" fmla="*/ 234 h 366"/>
                <a:gd name="T108" fmla="*/ 88 w 815"/>
                <a:gd name="T109" fmla="*/ 234 h 366"/>
                <a:gd name="T110" fmla="*/ 100 w 815"/>
                <a:gd name="T111" fmla="*/ 240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5" h="366">
                  <a:moveTo>
                    <a:pt x="665" y="122"/>
                  </a:moveTo>
                  <a:lnTo>
                    <a:pt x="665" y="123"/>
                  </a:lnTo>
                  <a:lnTo>
                    <a:pt x="664" y="126"/>
                  </a:lnTo>
                  <a:lnTo>
                    <a:pt x="664" y="127"/>
                  </a:lnTo>
                  <a:lnTo>
                    <a:pt x="663" y="129"/>
                  </a:lnTo>
                  <a:lnTo>
                    <a:pt x="662" y="130"/>
                  </a:lnTo>
                  <a:lnTo>
                    <a:pt x="661" y="131"/>
                  </a:lnTo>
                  <a:lnTo>
                    <a:pt x="660" y="133"/>
                  </a:lnTo>
                  <a:lnTo>
                    <a:pt x="658" y="133"/>
                  </a:lnTo>
                  <a:lnTo>
                    <a:pt x="592" y="133"/>
                  </a:lnTo>
                  <a:lnTo>
                    <a:pt x="588" y="131"/>
                  </a:lnTo>
                  <a:lnTo>
                    <a:pt x="586" y="129"/>
                  </a:lnTo>
                  <a:lnTo>
                    <a:pt x="583" y="127"/>
                  </a:lnTo>
                  <a:lnTo>
                    <a:pt x="582" y="123"/>
                  </a:lnTo>
                  <a:lnTo>
                    <a:pt x="582" y="16"/>
                  </a:lnTo>
                  <a:lnTo>
                    <a:pt x="565" y="16"/>
                  </a:lnTo>
                  <a:lnTo>
                    <a:pt x="563" y="14"/>
                  </a:lnTo>
                  <a:lnTo>
                    <a:pt x="563" y="2"/>
                  </a:lnTo>
                  <a:lnTo>
                    <a:pt x="566" y="0"/>
                  </a:lnTo>
                  <a:lnTo>
                    <a:pt x="656" y="0"/>
                  </a:lnTo>
                  <a:lnTo>
                    <a:pt x="657" y="0"/>
                  </a:lnTo>
                  <a:lnTo>
                    <a:pt x="658" y="0"/>
                  </a:lnTo>
                  <a:lnTo>
                    <a:pt x="658" y="1"/>
                  </a:lnTo>
                  <a:lnTo>
                    <a:pt x="660" y="1"/>
                  </a:lnTo>
                  <a:lnTo>
                    <a:pt x="660" y="2"/>
                  </a:lnTo>
                  <a:lnTo>
                    <a:pt x="661" y="4"/>
                  </a:lnTo>
                  <a:lnTo>
                    <a:pt x="663" y="6"/>
                  </a:lnTo>
                  <a:lnTo>
                    <a:pt x="664" y="7"/>
                  </a:lnTo>
                  <a:lnTo>
                    <a:pt x="665" y="10"/>
                  </a:lnTo>
                  <a:lnTo>
                    <a:pt x="665" y="122"/>
                  </a:lnTo>
                  <a:close/>
                  <a:moveTo>
                    <a:pt x="649" y="108"/>
                  </a:moveTo>
                  <a:lnTo>
                    <a:pt x="649" y="22"/>
                  </a:lnTo>
                  <a:lnTo>
                    <a:pt x="649" y="21"/>
                  </a:lnTo>
                  <a:lnTo>
                    <a:pt x="649" y="20"/>
                  </a:lnTo>
                  <a:lnTo>
                    <a:pt x="648" y="20"/>
                  </a:lnTo>
                  <a:lnTo>
                    <a:pt x="647" y="19"/>
                  </a:lnTo>
                  <a:lnTo>
                    <a:pt x="647" y="17"/>
                  </a:lnTo>
                  <a:lnTo>
                    <a:pt x="646" y="17"/>
                  </a:lnTo>
                  <a:lnTo>
                    <a:pt x="645" y="16"/>
                  </a:lnTo>
                  <a:lnTo>
                    <a:pt x="598" y="16"/>
                  </a:lnTo>
                  <a:lnTo>
                    <a:pt x="598" y="115"/>
                  </a:lnTo>
                  <a:lnTo>
                    <a:pt x="601" y="118"/>
                  </a:lnTo>
                  <a:lnTo>
                    <a:pt x="645" y="118"/>
                  </a:lnTo>
                  <a:lnTo>
                    <a:pt x="646" y="116"/>
                  </a:lnTo>
                  <a:lnTo>
                    <a:pt x="647" y="115"/>
                  </a:lnTo>
                  <a:lnTo>
                    <a:pt x="648" y="114"/>
                  </a:lnTo>
                  <a:lnTo>
                    <a:pt x="649" y="113"/>
                  </a:lnTo>
                  <a:lnTo>
                    <a:pt x="649" y="111"/>
                  </a:lnTo>
                  <a:lnTo>
                    <a:pt x="649" y="110"/>
                  </a:lnTo>
                  <a:lnTo>
                    <a:pt x="649" y="108"/>
                  </a:lnTo>
                  <a:close/>
                  <a:moveTo>
                    <a:pt x="815" y="133"/>
                  </a:moveTo>
                  <a:lnTo>
                    <a:pt x="797" y="133"/>
                  </a:lnTo>
                  <a:lnTo>
                    <a:pt x="744" y="59"/>
                  </a:lnTo>
                  <a:lnTo>
                    <a:pt x="740" y="59"/>
                  </a:lnTo>
                  <a:lnTo>
                    <a:pt x="738" y="60"/>
                  </a:lnTo>
                  <a:lnTo>
                    <a:pt x="734" y="61"/>
                  </a:lnTo>
                  <a:lnTo>
                    <a:pt x="732" y="62"/>
                  </a:lnTo>
                  <a:lnTo>
                    <a:pt x="731" y="63"/>
                  </a:lnTo>
                  <a:lnTo>
                    <a:pt x="729" y="65"/>
                  </a:lnTo>
                  <a:lnTo>
                    <a:pt x="727" y="67"/>
                  </a:lnTo>
                  <a:lnTo>
                    <a:pt x="725" y="70"/>
                  </a:lnTo>
                  <a:lnTo>
                    <a:pt x="724" y="73"/>
                  </a:lnTo>
                  <a:lnTo>
                    <a:pt x="723" y="75"/>
                  </a:lnTo>
                  <a:lnTo>
                    <a:pt x="722" y="78"/>
                  </a:lnTo>
                  <a:lnTo>
                    <a:pt x="722" y="82"/>
                  </a:lnTo>
                  <a:lnTo>
                    <a:pt x="722" y="85"/>
                  </a:lnTo>
                  <a:lnTo>
                    <a:pt x="722" y="89"/>
                  </a:lnTo>
                  <a:lnTo>
                    <a:pt x="721" y="92"/>
                  </a:lnTo>
                  <a:lnTo>
                    <a:pt x="721" y="97"/>
                  </a:lnTo>
                  <a:lnTo>
                    <a:pt x="721" y="98"/>
                  </a:lnTo>
                  <a:lnTo>
                    <a:pt x="721" y="100"/>
                  </a:lnTo>
                  <a:lnTo>
                    <a:pt x="721" y="103"/>
                  </a:lnTo>
                  <a:lnTo>
                    <a:pt x="721" y="106"/>
                  </a:lnTo>
                  <a:lnTo>
                    <a:pt x="721" y="110"/>
                  </a:lnTo>
                  <a:lnTo>
                    <a:pt x="721" y="112"/>
                  </a:lnTo>
                  <a:lnTo>
                    <a:pt x="721" y="113"/>
                  </a:lnTo>
                  <a:lnTo>
                    <a:pt x="721" y="115"/>
                  </a:lnTo>
                  <a:lnTo>
                    <a:pt x="722" y="116"/>
                  </a:lnTo>
                  <a:lnTo>
                    <a:pt x="722" y="118"/>
                  </a:lnTo>
                  <a:lnTo>
                    <a:pt x="723" y="119"/>
                  </a:lnTo>
                  <a:lnTo>
                    <a:pt x="723" y="120"/>
                  </a:lnTo>
                  <a:lnTo>
                    <a:pt x="724" y="120"/>
                  </a:lnTo>
                  <a:lnTo>
                    <a:pt x="726" y="120"/>
                  </a:lnTo>
                  <a:lnTo>
                    <a:pt x="727" y="120"/>
                  </a:lnTo>
                  <a:lnTo>
                    <a:pt x="730" y="120"/>
                  </a:lnTo>
                  <a:lnTo>
                    <a:pt x="731" y="120"/>
                  </a:lnTo>
                  <a:lnTo>
                    <a:pt x="733" y="120"/>
                  </a:lnTo>
                  <a:lnTo>
                    <a:pt x="736" y="120"/>
                  </a:lnTo>
                  <a:lnTo>
                    <a:pt x="737" y="120"/>
                  </a:lnTo>
                  <a:lnTo>
                    <a:pt x="738" y="120"/>
                  </a:lnTo>
                  <a:lnTo>
                    <a:pt x="740" y="120"/>
                  </a:lnTo>
                  <a:lnTo>
                    <a:pt x="742" y="121"/>
                  </a:lnTo>
                  <a:lnTo>
                    <a:pt x="744" y="121"/>
                  </a:lnTo>
                  <a:lnTo>
                    <a:pt x="746" y="122"/>
                  </a:lnTo>
                  <a:lnTo>
                    <a:pt x="746" y="133"/>
                  </a:lnTo>
                  <a:lnTo>
                    <a:pt x="745" y="134"/>
                  </a:lnTo>
                  <a:lnTo>
                    <a:pt x="744" y="134"/>
                  </a:lnTo>
                  <a:lnTo>
                    <a:pt x="741" y="135"/>
                  </a:lnTo>
                  <a:lnTo>
                    <a:pt x="740" y="135"/>
                  </a:lnTo>
                  <a:lnTo>
                    <a:pt x="739" y="135"/>
                  </a:lnTo>
                  <a:lnTo>
                    <a:pt x="738" y="135"/>
                  </a:lnTo>
                  <a:lnTo>
                    <a:pt x="736" y="135"/>
                  </a:lnTo>
                  <a:lnTo>
                    <a:pt x="734" y="135"/>
                  </a:lnTo>
                  <a:lnTo>
                    <a:pt x="733" y="135"/>
                  </a:lnTo>
                  <a:lnTo>
                    <a:pt x="732" y="135"/>
                  </a:lnTo>
                  <a:lnTo>
                    <a:pt x="730" y="135"/>
                  </a:lnTo>
                  <a:lnTo>
                    <a:pt x="729" y="135"/>
                  </a:lnTo>
                  <a:lnTo>
                    <a:pt x="727" y="135"/>
                  </a:lnTo>
                  <a:lnTo>
                    <a:pt x="725" y="135"/>
                  </a:lnTo>
                  <a:lnTo>
                    <a:pt x="724" y="135"/>
                  </a:lnTo>
                  <a:lnTo>
                    <a:pt x="723" y="135"/>
                  </a:lnTo>
                  <a:lnTo>
                    <a:pt x="721" y="135"/>
                  </a:lnTo>
                  <a:lnTo>
                    <a:pt x="719" y="135"/>
                  </a:lnTo>
                  <a:lnTo>
                    <a:pt x="717" y="135"/>
                  </a:lnTo>
                  <a:lnTo>
                    <a:pt x="716" y="135"/>
                  </a:lnTo>
                  <a:lnTo>
                    <a:pt x="715" y="135"/>
                  </a:lnTo>
                  <a:lnTo>
                    <a:pt x="713" y="134"/>
                  </a:lnTo>
                  <a:lnTo>
                    <a:pt x="711" y="134"/>
                  </a:lnTo>
                  <a:lnTo>
                    <a:pt x="710" y="133"/>
                  </a:lnTo>
                  <a:lnTo>
                    <a:pt x="709" y="130"/>
                  </a:lnTo>
                  <a:lnTo>
                    <a:pt x="708" y="128"/>
                  </a:lnTo>
                  <a:lnTo>
                    <a:pt x="707" y="125"/>
                  </a:lnTo>
                  <a:lnTo>
                    <a:pt x="707" y="120"/>
                  </a:lnTo>
                  <a:lnTo>
                    <a:pt x="706" y="115"/>
                  </a:lnTo>
                  <a:lnTo>
                    <a:pt x="706" y="111"/>
                  </a:lnTo>
                  <a:lnTo>
                    <a:pt x="706" y="106"/>
                  </a:lnTo>
                  <a:lnTo>
                    <a:pt x="706" y="101"/>
                  </a:lnTo>
                  <a:lnTo>
                    <a:pt x="706" y="95"/>
                  </a:lnTo>
                  <a:lnTo>
                    <a:pt x="706" y="88"/>
                  </a:lnTo>
                  <a:lnTo>
                    <a:pt x="707" y="81"/>
                  </a:lnTo>
                  <a:lnTo>
                    <a:pt x="708" y="74"/>
                  </a:lnTo>
                  <a:lnTo>
                    <a:pt x="710" y="67"/>
                  </a:lnTo>
                  <a:lnTo>
                    <a:pt x="713" y="61"/>
                  </a:lnTo>
                  <a:lnTo>
                    <a:pt x="717" y="57"/>
                  </a:lnTo>
                  <a:lnTo>
                    <a:pt x="721" y="52"/>
                  </a:lnTo>
                  <a:lnTo>
                    <a:pt x="726" y="48"/>
                  </a:lnTo>
                  <a:lnTo>
                    <a:pt x="733" y="45"/>
                  </a:lnTo>
                  <a:lnTo>
                    <a:pt x="707" y="4"/>
                  </a:lnTo>
                  <a:lnTo>
                    <a:pt x="725" y="4"/>
                  </a:lnTo>
                  <a:lnTo>
                    <a:pt x="768" y="66"/>
                  </a:lnTo>
                  <a:lnTo>
                    <a:pt x="769" y="66"/>
                  </a:lnTo>
                  <a:lnTo>
                    <a:pt x="770" y="66"/>
                  </a:lnTo>
                  <a:lnTo>
                    <a:pt x="771" y="66"/>
                  </a:lnTo>
                  <a:lnTo>
                    <a:pt x="774" y="66"/>
                  </a:lnTo>
                  <a:lnTo>
                    <a:pt x="775" y="66"/>
                  </a:lnTo>
                  <a:lnTo>
                    <a:pt x="776" y="65"/>
                  </a:lnTo>
                  <a:lnTo>
                    <a:pt x="778" y="65"/>
                  </a:lnTo>
                  <a:lnTo>
                    <a:pt x="779" y="63"/>
                  </a:lnTo>
                  <a:lnTo>
                    <a:pt x="782" y="62"/>
                  </a:lnTo>
                  <a:lnTo>
                    <a:pt x="784" y="61"/>
                  </a:lnTo>
                  <a:lnTo>
                    <a:pt x="786" y="59"/>
                  </a:lnTo>
                  <a:lnTo>
                    <a:pt x="789" y="57"/>
                  </a:lnTo>
                  <a:lnTo>
                    <a:pt x="790" y="53"/>
                  </a:lnTo>
                  <a:lnTo>
                    <a:pt x="792" y="50"/>
                  </a:lnTo>
                  <a:lnTo>
                    <a:pt x="793" y="46"/>
                  </a:lnTo>
                  <a:lnTo>
                    <a:pt x="794" y="42"/>
                  </a:lnTo>
                  <a:lnTo>
                    <a:pt x="795" y="38"/>
                  </a:lnTo>
                  <a:lnTo>
                    <a:pt x="795" y="34"/>
                  </a:lnTo>
                  <a:lnTo>
                    <a:pt x="795" y="31"/>
                  </a:lnTo>
                  <a:lnTo>
                    <a:pt x="795" y="30"/>
                  </a:lnTo>
                  <a:lnTo>
                    <a:pt x="794" y="28"/>
                  </a:lnTo>
                  <a:lnTo>
                    <a:pt x="794" y="27"/>
                  </a:lnTo>
                  <a:lnTo>
                    <a:pt x="794" y="24"/>
                  </a:lnTo>
                  <a:lnTo>
                    <a:pt x="794" y="23"/>
                  </a:lnTo>
                  <a:lnTo>
                    <a:pt x="793" y="21"/>
                  </a:lnTo>
                  <a:lnTo>
                    <a:pt x="793" y="20"/>
                  </a:lnTo>
                  <a:lnTo>
                    <a:pt x="790" y="16"/>
                  </a:lnTo>
                  <a:lnTo>
                    <a:pt x="772" y="16"/>
                  </a:lnTo>
                  <a:lnTo>
                    <a:pt x="772" y="2"/>
                  </a:lnTo>
                  <a:lnTo>
                    <a:pt x="774" y="1"/>
                  </a:lnTo>
                  <a:lnTo>
                    <a:pt x="775" y="1"/>
                  </a:lnTo>
                  <a:lnTo>
                    <a:pt x="776" y="1"/>
                  </a:lnTo>
                  <a:lnTo>
                    <a:pt x="777" y="1"/>
                  </a:lnTo>
                  <a:lnTo>
                    <a:pt x="778" y="0"/>
                  </a:lnTo>
                  <a:lnTo>
                    <a:pt x="779" y="0"/>
                  </a:lnTo>
                  <a:lnTo>
                    <a:pt x="780" y="0"/>
                  </a:lnTo>
                  <a:lnTo>
                    <a:pt x="782" y="0"/>
                  </a:lnTo>
                  <a:lnTo>
                    <a:pt x="783" y="0"/>
                  </a:lnTo>
                  <a:lnTo>
                    <a:pt x="784" y="0"/>
                  </a:lnTo>
                  <a:lnTo>
                    <a:pt x="785" y="0"/>
                  </a:lnTo>
                  <a:lnTo>
                    <a:pt x="786" y="0"/>
                  </a:lnTo>
                  <a:lnTo>
                    <a:pt x="787" y="0"/>
                  </a:lnTo>
                  <a:lnTo>
                    <a:pt x="791" y="0"/>
                  </a:lnTo>
                  <a:lnTo>
                    <a:pt x="794" y="0"/>
                  </a:lnTo>
                  <a:lnTo>
                    <a:pt x="797" y="0"/>
                  </a:lnTo>
                  <a:lnTo>
                    <a:pt x="799" y="1"/>
                  </a:lnTo>
                  <a:lnTo>
                    <a:pt x="801" y="1"/>
                  </a:lnTo>
                  <a:lnTo>
                    <a:pt x="804" y="2"/>
                  </a:lnTo>
                  <a:lnTo>
                    <a:pt x="805" y="4"/>
                  </a:lnTo>
                  <a:lnTo>
                    <a:pt x="807" y="6"/>
                  </a:lnTo>
                  <a:lnTo>
                    <a:pt x="808" y="8"/>
                  </a:lnTo>
                  <a:lnTo>
                    <a:pt x="808" y="10"/>
                  </a:lnTo>
                  <a:lnTo>
                    <a:pt x="809" y="13"/>
                  </a:lnTo>
                  <a:lnTo>
                    <a:pt x="810" y="15"/>
                  </a:lnTo>
                  <a:lnTo>
                    <a:pt x="810" y="19"/>
                  </a:lnTo>
                  <a:lnTo>
                    <a:pt x="810" y="21"/>
                  </a:lnTo>
                  <a:lnTo>
                    <a:pt x="812" y="24"/>
                  </a:lnTo>
                  <a:lnTo>
                    <a:pt x="812" y="27"/>
                  </a:lnTo>
                  <a:lnTo>
                    <a:pt x="812" y="30"/>
                  </a:lnTo>
                  <a:lnTo>
                    <a:pt x="812" y="38"/>
                  </a:lnTo>
                  <a:lnTo>
                    <a:pt x="810" y="46"/>
                  </a:lnTo>
                  <a:lnTo>
                    <a:pt x="808" y="53"/>
                  </a:lnTo>
                  <a:lnTo>
                    <a:pt x="805" y="61"/>
                  </a:lnTo>
                  <a:lnTo>
                    <a:pt x="802" y="65"/>
                  </a:lnTo>
                  <a:lnTo>
                    <a:pt x="800" y="68"/>
                  </a:lnTo>
                  <a:lnTo>
                    <a:pt x="798" y="70"/>
                  </a:lnTo>
                  <a:lnTo>
                    <a:pt x="794" y="73"/>
                  </a:lnTo>
                  <a:lnTo>
                    <a:pt x="791" y="75"/>
                  </a:lnTo>
                  <a:lnTo>
                    <a:pt x="786" y="77"/>
                  </a:lnTo>
                  <a:lnTo>
                    <a:pt x="783" y="78"/>
                  </a:lnTo>
                  <a:lnTo>
                    <a:pt x="778" y="80"/>
                  </a:lnTo>
                  <a:lnTo>
                    <a:pt x="815" y="133"/>
                  </a:lnTo>
                  <a:close/>
                  <a:moveTo>
                    <a:pt x="113" y="365"/>
                  </a:moveTo>
                  <a:lnTo>
                    <a:pt x="97" y="365"/>
                  </a:lnTo>
                  <a:lnTo>
                    <a:pt x="97" y="255"/>
                  </a:lnTo>
                  <a:lnTo>
                    <a:pt x="97" y="254"/>
                  </a:lnTo>
                  <a:lnTo>
                    <a:pt x="97" y="252"/>
                  </a:lnTo>
                  <a:lnTo>
                    <a:pt x="96" y="252"/>
                  </a:lnTo>
                  <a:lnTo>
                    <a:pt x="96" y="251"/>
                  </a:lnTo>
                  <a:lnTo>
                    <a:pt x="95" y="250"/>
                  </a:lnTo>
                  <a:lnTo>
                    <a:pt x="94" y="250"/>
                  </a:lnTo>
                  <a:lnTo>
                    <a:pt x="93" y="249"/>
                  </a:lnTo>
                  <a:lnTo>
                    <a:pt x="38" y="249"/>
                  </a:lnTo>
                  <a:lnTo>
                    <a:pt x="38" y="347"/>
                  </a:lnTo>
                  <a:lnTo>
                    <a:pt x="38" y="349"/>
                  </a:lnTo>
                  <a:lnTo>
                    <a:pt x="38" y="351"/>
                  </a:lnTo>
                  <a:lnTo>
                    <a:pt x="37" y="353"/>
                  </a:lnTo>
                  <a:lnTo>
                    <a:pt x="37" y="355"/>
                  </a:lnTo>
                  <a:lnTo>
                    <a:pt x="37" y="356"/>
                  </a:lnTo>
                  <a:lnTo>
                    <a:pt x="36" y="357"/>
                  </a:lnTo>
                  <a:lnTo>
                    <a:pt x="36" y="360"/>
                  </a:lnTo>
                  <a:lnTo>
                    <a:pt x="35" y="361"/>
                  </a:lnTo>
                  <a:lnTo>
                    <a:pt x="33" y="362"/>
                  </a:lnTo>
                  <a:lnTo>
                    <a:pt x="32" y="363"/>
                  </a:lnTo>
                  <a:lnTo>
                    <a:pt x="29" y="364"/>
                  </a:lnTo>
                  <a:lnTo>
                    <a:pt x="27" y="364"/>
                  </a:lnTo>
                  <a:lnTo>
                    <a:pt x="25" y="365"/>
                  </a:lnTo>
                  <a:lnTo>
                    <a:pt x="21" y="365"/>
                  </a:lnTo>
                  <a:lnTo>
                    <a:pt x="18" y="366"/>
                  </a:lnTo>
                  <a:lnTo>
                    <a:pt x="14" y="366"/>
                  </a:lnTo>
                  <a:lnTo>
                    <a:pt x="13" y="366"/>
                  </a:lnTo>
                  <a:lnTo>
                    <a:pt x="12" y="366"/>
                  </a:lnTo>
                  <a:lnTo>
                    <a:pt x="10" y="366"/>
                  </a:lnTo>
                  <a:lnTo>
                    <a:pt x="8" y="366"/>
                  </a:lnTo>
                  <a:lnTo>
                    <a:pt x="6" y="366"/>
                  </a:lnTo>
                  <a:lnTo>
                    <a:pt x="4" y="366"/>
                  </a:lnTo>
                  <a:lnTo>
                    <a:pt x="3" y="366"/>
                  </a:lnTo>
                  <a:lnTo>
                    <a:pt x="0" y="366"/>
                  </a:lnTo>
                  <a:lnTo>
                    <a:pt x="0" y="349"/>
                  </a:lnTo>
                  <a:lnTo>
                    <a:pt x="21" y="349"/>
                  </a:lnTo>
                  <a:lnTo>
                    <a:pt x="21" y="249"/>
                  </a:lnTo>
                  <a:lnTo>
                    <a:pt x="3" y="249"/>
                  </a:lnTo>
                  <a:lnTo>
                    <a:pt x="3" y="236"/>
                  </a:lnTo>
                  <a:lnTo>
                    <a:pt x="3" y="235"/>
                  </a:lnTo>
                  <a:lnTo>
                    <a:pt x="4" y="234"/>
                  </a:lnTo>
                  <a:lnTo>
                    <a:pt x="5" y="234"/>
                  </a:lnTo>
                  <a:lnTo>
                    <a:pt x="87" y="234"/>
                  </a:lnTo>
                  <a:lnTo>
                    <a:pt x="91" y="234"/>
                  </a:lnTo>
                  <a:lnTo>
                    <a:pt x="96" y="234"/>
                  </a:lnTo>
                  <a:lnTo>
                    <a:pt x="101" y="234"/>
                  </a:lnTo>
                  <a:lnTo>
                    <a:pt x="104" y="234"/>
                  </a:lnTo>
                  <a:lnTo>
                    <a:pt x="108" y="235"/>
                  </a:lnTo>
                  <a:lnTo>
                    <a:pt x="110" y="237"/>
                  </a:lnTo>
                  <a:lnTo>
                    <a:pt x="112" y="240"/>
                  </a:lnTo>
                  <a:lnTo>
                    <a:pt x="113" y="242"/>
                  </a:lnTo>
                  <a:lnTo>
                    <a:pt x="113" y="245"/>
                  </a:lnTo>
                  <a:lnTo>
                    <a:pt x="113" y="365"/>
                  </a:lnTo>
                  <a:close/>
                </a:path>
              </a:pathLst>
            </a:custGeom>
            <a:solidFill>
              <a:schemeClr val="tx1"/>
            </a:solidFill>
            <a:ln w="9525">
              <a:noFill/>
              <a:round/>
              <a:headEnd/>
              <a:tailEnd/>
            </a:ln>
          </p:spPr>
          <p:txBody>
            <a:bodyPr/>
            <a:lstStyle/>
            <a:p>
              <a:endParaRPr lang="he-IL"/>
            </a:p>
          </p:txBody>
        </p:sp>
        <p:sp>
          <p:nvSpPr>
            <p:cNvPr id="236608" name="Freeform 64"/>
            <p:cNvSpPr>
              <a:spLocks noEditPoints="1"/>
            </p:cNvSpPr>
            <p:nvPr/>
          </p:nvSpPr>
          <p:spPr bwMode="auto">
            <a:xfrm>
              <a:off x="965" y="2278"/>
              <a:ext cx="647" cy="370"/>
            </a:xfrm>
            <a:custGeom>
              <a:avLst/>
              <a:gdLst>
                <a:gd name="T0" fmla="*/ 26 w 664"/>
                <a:gd name="T1" fmla="*/ 19 h 368"/>
                <a:gd name="T2" fmla="*/ 0 w 664"/>
                <a:gd name="T3" fmla="*/ 9 h 368"/>
                <a:gd name="T4" fmla="*/ 37 w 664"/>
                <a:gd name="T5" fmla="*/ 3 h 368"/>
                <a:gd name="T6" fmla="*/ 44 w 664"/>
                <a:gd name="T7" fmla="*/ 136 h 368"/>
                <a:gd name="T8" fmla="*/ 155 w 664"/>
                <a:gd name="T9" fmla="*/ 139 h 368"/>
                <a:gd name="T10" fmla="*/ 97 w 664"/>
                <a:gd name="T11" fmla="*/ 139 h 368"/>
                <a:gd name="T12" fmla="*/ 88 w 664"/>
                <a:gd name="T13" fmla="*/ 18 h 368"/>
                <a:gd name="T14" fmla="*/ 236 w 664"/>
                <a:gd name="T15" fmla="*/ 58 h 368"/>
                <a:gd name="T16" fmla="*/ 233 w 664"/>
                <a:gd name="T17" fmla="*/ 61 h 368"/>
                <a:gd name="T18" fmla="*/ 229 w 664"/>
                <a:gd name="T19" fmla="*/ 3 h 368"/>
                <a:gd name="T20" fmla="*/ 236 w 664"/>
                <a:gd name="T21" fmla="*/ 11 h 368"/>
                <a:gd name="T22" fmla="*/ 329 w 664"/>
                <a:gd name="T23" fmla="*/ 122 h 368"/>
                <a:gd name="T24" fmla="*/ 323 w 664"/>
                <a:gd name="T25" fmla="*/ 19 h 368"/>
                <a:gd name="T26" fmla="*/ 269 w 664"/>
                <a:gd name="T27" fmla="*/ 12 h 368"/>
                <a:gd name="T28" fmla="*/ 271 w 664"/>
                <a:gd name="T29" fmla="*/ 3 h 368"/>
                <a:gd name="T30" fmla="*/ 337 w 664"/>
                <a:gd name="T31" fmla="*/ 13 h 368"/>
                <a:gd name="T32" fmla="*/ 484 w 664"/>
                <a:gd name="T33" fmla="*/ 113 h 368"/>
                <a:gd name="T34" fmla="*/ 466 w 664"/>
                <a:gd name="T35" fmla="*/ 138 h 368"/>
                <a:gd name="T36" fmla="*/ 385 w 664"/>
                <a:gd name="T37" fmla="*/ 128 h 368"/>
                <a:gd name="T38" fmla="*/ 380 w 664"/>
                <a:gd name="T39" fmla="*/ 113 h 368"/>
                <a:gd name="T40" fmla="*/ 382 w 664"/>
                <a:gd name="T41" fmla="*/ 8 h 368"/>
                <a:gd name="T42" fmla="*/ 394 w 664"/>
                <a:gd name="T43" fmla="*/ 1 h 368"/>
                <a:gd name="T44" fmla="*/ 405 w 664"/>
                <a:gd name="T45" fmla="*/ 1 h 368"/>
                <a:gd name="T46" fmla="*/ 411 w 664"/>
                <a:gd name="T47" fmla="*/ 12 h 368"/>
                <a:gd name="T48" fmla="*/ 401 w 664"/>
                <a:gd name="T49" fmla="*/ 18 h 368"/>
                <a:gd name="T50" fmla="*/ 395 w 664"/>
                <a:gd name="T51" fmla="*/ 20 h 368"/>
                <a:gd name="T52" fmla="*/ 410 w 664"/>
                <a:gd name="T53" fmla="*/ 124 h 368"/>
                <a:gd name="T54" fmla="*/ 424 w 664"/>
                <a:gd name="T55" fmla="*/ 124 h 368"/>
                <a:gd name="T56" fmla="*/ 437 w 664"/>
                <a:gd name="T57" fmla="*/ 2 h 368"/>
                <a:gd name="T58" fmla="*/ 443 w 664"/>
                <a:gd name="T59" fmla="*/ 124 h 368"/>
                <a:gd name="T60" fmla="*/ 464 w 664"/>
                <a:gd name="T61" fmla="*/ 121 h 368"/>
                <a:gd name="T62" fmla="*/ 464 w 664"/>
                <a:gd name="T63" fmla="*/ 18 h 368"/>
                <a:gd name="T64" fmla="*/ 458 w 664"/>
                <a:gd name="T65" fmla="*/ 17 h 368"/>
                <a:gd name="T66" fmla="*/ 456 w 664"/>
                <a:gd name="T67" fmla="*/ 3 h 368"/>
                <a:gd name="T68" fmla="*/ 466 w 664"/>
                <a:gd name="T69" fmla="*/ 1 h 368"/>
                <a:gd name="T70" fmla="*/ 478 w 664"/>
                <a:gd name="T71" fmla="*/ 4 h 368"/>
                <a:gd name="T72" fmla="*/ 597 w 664"/>
                <a:gd name="T73" fmla="*/ 130 h 368"/>
                <a:gd name="T74" fmla="*/ 557 w 664"/>
                <a:gd name="T75" fmla="*/ 137 h 368"/>
                <a:gd name="T76" fmla="*/ 559 w 664"/>
                <a:gd name="T77" fmla="*/ 122 h 368"/>
                <a:gd name="T78" fmla="*/ 581 w 664"/>
                <a:gd name="T79" fmla="*/ 23 h 368"/>
                <a:gd name="T80" fmla="*/ 563 w 664"/>
                <a:gd name="T81" fmla="*/ 14 h 368"/>
                <a:gd name="T82" fmla="*/ 538 w 664"/>
                <a:gd name="T83" fmla="*/ 39 h 368"/>
                <a:gd name="T84" fmla="*/ 528 w 664"/>
                <a:gd name="T85" fmla="*/ 139 h 368"/>
                <a:gd name="T86" fmla="*/ 518 w 664"/>
                <a:gd name="T87" fmla="*/ 19 h 368"/>
                <a:gd name="T88" fmla="*/ 507 w 664"/>
                <a:gd name="T89" fmla="*/ 18 h 368"/>
                <a:gd name="T90" fmla="*/ 504 w 664"/>
                <a:gd name="T91" fmla="*/ 10 h 368"/>
                <a:gd name="T92" fmla="*/ 505 w 664"/>
                <a:gd name="T93" fmla="*/ 3 h 368"/>
                <a:gd name="T94" fmla="*/ 513 w 664"/>
                <a:gd name="T95" fmla="*/ 3 h 368"/>
                <a:gd name="T96" fmla="*/ 526 w 664"/>
                <a:gd name="T97" fmla="*/ 2 h 368"/>
                <a:gd name="T98" fmla="*/ 535 w 664"/>
                <a:gd name="T99" fmla="*/ 12 h 368"/>
                <a:gd name="T100" fmla="*/ 544 w 664"/>
                <a:gd name="T101" fmla="*/ 10 h 368"/>
                <a:gd name="T102" fmla="*/ 578 w 664"/>
                <a:gd name="T103" fmla="*/ 2 h 368"/>
                <a:gd name="T104" fmla="*/ 595 w 664"/>
                <a:gd name="T105" fmla="*/ 16 h 368"/>
                <a:gd name="T106" fmla="*/ 107 w 664"/>
                <a:gd name="T107" fmla="*/ 376 h 368"/>
                <a:gd name="T108" fmla="*/ 103 w 664"/>
                <a:gd name="T109" fmla="*/ 255 h 368"/>
                <a:gd name="T110" fmla="*/ 55 w 664"/>
                <a:gd name="T111" fmla="*/ 366 h 368"/>
                <a:gd name="T112" fmla="*/ 42 w 664"/>
                <a:gd name="T113" fmla="*/ 376 h 368"/>
                <a:gd name="T114" fmla="*/ 24 w 664"/>
                <a:gd name="T115" fmla="*/ 376 h 368"/>
                <a:gd name="T116" fmla="*/ 20 w 664"/>
                <a:gd name="T117" fmla="*/ 243 h 368"/>
                <a:gd name="T118" fmla="*/ 24 w 664"/>
                <a:gd name="T119" fmla="*/ 240 h 368"/>
                <a:gd name="T120" fmla="*/ 123 w 664"/>
                <a:gd name="T121" fmla="*/ 245 h 3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4" h="368">
                  <a:moveTo>
                    <a:pt x="48" y="132"/>
                  </a:moveTo>
                  <a:lnTo>
                    <a:pt x="47" y="134"/>
                  </a:lnTo>
                  <a:lnTo>
                    <a:pt x="33" y="134"/>
                  </a:lnTo>
                  <a:lnTo>
                    <a:pt x="32" y="132"/>
                  </a:lnTo>
                  <a:lnTo>
                    <a:pt x="32" y="20"/>
                  </a:lnTo>
                  <a:lnTo>
                    <a:pt x="31" y="19"/>
                  </a:lnTo>
                  <a:lnTo>
                    <a:pt x="30" y="19"/>
                  </a:lnTo>
                  <a:lnTo>
                    <a:pt x="29" y="18"/>
                  </a:lnTo>
                  <a:lnTo>
                    <a:pt x="1" y="18"/>
                  </a:lnTo>
                  <a:lnTo>
                    <a:pt x="0" y="16"/>
                  </a:lnTo>
                  <a:lnTo>
                    <a:pt x="0" y="13"/>
                  </a:lnTo>
                  <a:lnTo>
                    <a:pt x="0" y="12"/>
                  </a:lnTo>
                  <a:lnTo>
                    <a:pt x="0" y="10"/>
                  </a:lnTo>
                  <a:lnTo>
                    <a:pt x="0" y="9"/>
                  </a:lnTo>
                  <a:lnTo>
                    <a:pt x="0" y="8"/>
                  </a:lnTo>
                  <a:lnTo>
                    <a:pt x="0" y="6"/>
                  </a:lnTo>
                  <a:lnTo>
                    <a:pt x="0" y="5"/>
                  </a:lnTo>
                  <a:lnTo>
                    <a:pt x="0" y="4"/>
                  </a:lnTo>
                  <a:lnTo>
                    <a:pt x="1" y="3"/>
                  </a:lnTo>
                  <a:lnTo>
                    <a:pt x="39" y="3"/>
                  </a:lnTo>
                  <a:lnTo>
                    <a:pt x="41" y="3"/>
                  </a:lnTo>
                  <a:lnTo>
                    <a:pt x="44" y="4"/>
                  </a:lnTo>
                  <a:lnTo>
                    <a:pt x="45" y="5"/>
                  </a:lnTo>
                  <a:lnTo>
                    <a:pt x="46" y="6"/>
                  </a:lnTo>
                  <a:lnTo>
                    <a:pt x="47" y="8"/>
                  </a:lnTo>
                  <a:lnTo>
                    <a:pt x="47" y="10"/>
                  </a:lnTo>
                  <a:lnTo>
                    <a:pt x="48" y="11"/>
                  </a:lnTo>
                  <a:lnTo>
                    <a:pt x="48" y="13"/>
                  </a:lnTo>
                  <a:lnTo>
                    <a:pt x="48" y="132"/>
                  </a:lnTo>
                  <a:close/>
                  <a:moveTo>
                    <a:pt x="196" y="14"/>
                  </a:moveTo>
                  <a:lnTo>
                    <a:pt x="194" y="18"/>
                  </a:lnTo>
                  <a:lnTo>
                    <a:pt x="179" y="18"/>
                  </a:lnTo>
                  <a:lnTo>
                    <a:pt x="179" y="134"/>
                  </a:lnTo>
                  <a:lnTo>
                    <a:pt x="176" y="135"/>
                  </a:lnTo>
                  <a:lnTo>
                    <a:pt x="175" y="135"/>
                  </a:lnTo>
                  <a:lnTo>
                    <a:pt x="173" y="135"/>
                  </a:lnTo>
                  <a:lnTo>
                    <a:pt x="171" y="135"/>
                  </a:lnTo>
                  <a:lnTo>
                    <a:pt x="168" y="135"/>
                  </a:lnTo>
                  <a:lnTo>
                    <a:pt x="166" y="135"/>
                  </a:lnTo>
                  <a:lnTo>
                    <a:pt x="165" y="135"/>
                  </a:lnTo>
                  <a:lnTo>
                    <a:pt x="162" y="134"/>
                  </a:lnTo>
                  <a:lnTo>
                    <a:pt x="162" y="18"/>
                  </a:lnTo>
                  <a:lnTo>
                    <a:pt x="112" y="18"/>
                  </a:lnTo>
                  <a:lnTo>
                    <a:pt x="112" y="134"/>
                  </a:lnTo>
                  <a:lnTo>
                    <a:pt x="109" y="135"/>
                  </a:lnTo>
                  <a:lnTo>
                    <a:pt x="108" y="135"/>
                  </a:lnTo>
                  <a:lnTo>
                    <a:pt x="106" y="135"/>
                  </a:lnTo>
                  <a:lnTo>
                    <a:pt x="104" y="135"/>
                  </a:lnTo>
                  <a:lnTo>
                    <a:pt x="101" y="135"/>
                  </a:lnTo>
                  <a:lnTo>
                    <a:pt x="100" y="135"/>
                  </a:lnTo>
                  <a:lnTo>
                    <a:pt x="98" y="135"/>
                  </a:lnTo>
                  <a:lnTo>
                    <a:pt x="96" y="134"/>
                  </a:lnTo>
                  <a:lnTo>
                    <a:pt x="96" y="18"/>
                  </a:lnTo>
                  <a:lnTo>
                    <a:pt x="81" y="18"/>
                  </a:lnTo>
                  <a:lnTo>
                    <a:pt x="79" y="16"/>
                  </a:lnTo>
                  <a:lnTo>
                    <a:pt x="79" y="4"/>
                  </a:lnTo>
                  <a:lnTo>
                    <a:pt x="81" y="3"/>
                  </a:lnTo>
                  <a:lnTo>
                    <a:pt x="192" y="3"/>
                  </a:lnTo>
                  <a:lnTo>
                    <a:pt x="196" y="6"/>
                  </a:lnTo>
                  <a:lnTo>
                    <a:pt x="196" y="14"/>
                  </a:lnTo>
                  <a:close/>
                  <a:moveTo>
                    <a:pt x="262" y="58"/>
                  </a:moveTo>
                  <a:lnTo>
                    <a:pt x="262" y="58"/>
                  </a:lnTo>
                  <a:lnTo>
                    <a:pt x="262" y="59"/>
                  </a:lnTo>
                  <a:lnTo>
                    <a:pt x="260" y="61"/>
                  </a:lnTo>
                  <a:lnTo>
                    <a:pt x="259" y="61"/>
                  </a:lnTo>
                  <a:lnTo>
                    <a:pt x="258" y="61"/>
                  </a:lnTo>
                  <a:lnTo>
                    <a:pt x="247" y="61"/>
                  </a:lnTo>
                  <a:lnTo>
                    <a:pt x="245" y="59"/>
                  </a:lnTo>
                  <a:lnTo>
                    <a:pt x="245" y="20"/>
                  </a:lnTo>
                  <a:lnTo>
                    <a:pt x="243" y="18"/>
                  </a:lnTo>
                  <a:lnTo>
                    <a:pt x="214" y="18"/>
                  </a:lnTo>
                  <a:lnTo>
                    <a:pt x="212" y="16"/>
                  </a:lnTo>
                  <a:lnTo>
                    <a:pt x="212" y="3"/>
                  </a:lnTo>
                  <a:lnTo>
                    <a:pt x="253" y="3"/>
                  </a:lnTo>
                  <a:lnTo>
                    <a:pt x="255" y="3"/>
                  </a:lnTo>
                  <a:lnTo>
                    <a:pt x="257" y="4"/>
                  </a:lnTo>
                  <a:lnTo>
                    <a:pt x="258" y="5"/>
                  </a:lnTo>
                  <a:lnTo>
                    <a:pt x="259" y="6"/>
                  </a:lnTo>
                  <a:lnTo>
                    <a:pt x="259" y="8"/>
                  </a:lnTo>
                  <a:lnTo>
                    <a:pt x="260" y="9"/>
                  </a:lnTo>
                  <a:lnTo>
                    <a:pt x="262" y="10"/>
                  </a:lnTo>
                  <a:lnTo>
                    <a:pt x="262" y="11"/>
                  </a:lnTo>
                  <a:lnTo>
                    <a:pt x="262" y="58"/>
                  </a:lnTo>
                  <a:close/>
                  <a:moveTo>
                    <a:pt x="395" y="133"/>
                  </a:moveTo>
                  <a:lnTo>
                    <a:pt x="394" y="134"/>
                  </a:lnTo>
                  <a:lnTo>
                    <a:pt x="292" y="134"/>
                  </a:lnTo>
                  <a:lnTo>
                    <a:pt x="290" y="133"/>
                  </a:lnTo>
                  <a:lnTo>
                    <a:pt x="290" y="119"/>
                  </a:lnTo>
                  <a:lnTo>
                    <a:pt x="292" y="118"/>
                  </a:lnTo>
                  <a:lnTo>
                    <a:pt x="365" y="118"/>
                  </a:lnTo>
                  <a:lnTo>
                    <a:pt x="365" y="34"/>
                  </a:lnTo>
                  <a:lnTo>
                    <a:pt x="365" y="32"/>
                  </a:lnTo>
                  <a:lnTo>
                    <a:pt x="364" y="29"/>
                  </a:lnTo>
                  <a:lnTo>
                    <a:pt x="364" y="27"/>
                  </a:lnTo>
                  <a:lnTo>
                    <a:pt x="363" y="25"/>
                  </a:lnTo>
                  <a:lnTo>
                    <a:pt x="362" y="23"/>
                  </a:lnTo>
                  <a:lnTo>
                    <a:pt x="359" y="20"/>
                  </a:lnTo>
                  <a:lnTo>
                    <a:pt x="358" y="19"/>
                  </a:lnTo>
                  <a:lnTo>
                    <a:pt x="356" y="18"/>
                  </a:lnTo>
                  <a:lnTo>
                    <a:pt x="300" y="18"/>
                  </a:lnTo>
                  <a:lnTo>
                    <a:pt x="300" y="17"/>
                  </a:lnTo>
                  <a:lnTo>
                    <a:pt x="300" y="16"/>
                  </a:lnTo>
                  <a:lnTo>
                    <a:pt x="298" y="16"/>
                  </a:lnTo>
                  <a:lnTo>
                    <a:pt x="298" y="14"/>
                  </a:lnTo>
                  <a:lnTo>
                    <a:pt x="298" y="13"/>
                  </a:lnTo>
                  <a:lnTo>
                    <a:pt x="298" y="12"/>
                  </a:lnTo>
                  <a:lnTo>
                    <a:pt x="298" y="11"/>
                  </a:lnTo>
                  <a:lnTo>
                    <a:pt x="298" y="10"/>
                  </a:lnTo>
                  <a:lnTo>
                    <a:pt x="298" y="9"/>
                  </a:lnTo>
                  <a:lnTo>
                    <a:pt x="298" y="6"/>
                  </a:lnTo>
                  <a:lnTo>
                    <a:pt x="298" y="5"/>
                  </a:lnTo>
                  <a:lnTo>
                    <a:pt x="298" y="4"/>
                  </a:lnTo>
                  <a:lnTo>
                    <a:pt x="300" y="3"/>
                  </a:lnTo>
                  <a:lnTo>
                    <a:pt x="301" y="3"/>
                  </a:lnTo>
                  <a:lnTo>
                    <a:pt x="302" y="3"/>
                  </a:lnTo>
                  <a:lnTo>
                    <a:pt x="357" y="3"/>
                  </a:lnTo>
                  <a:lnTo>
                    <a:pt x="361" y="4"/>
                  </a:lnTo>
                  <a:lnTo>
                    <a:pt x="364" y="5"/>
                  </a:lnTo>
                  <a:lnTo>
                    <a:pt x="368" y="8"/>
                  </a:lnTo>
                  <a:lnTo>
                    <a:pt x="372" y="10"/>
                  </a:lnTo>
                  <a:lnTo>
                    <a:pt x="374" y="13"/>
                  </a:lnTo>
                  <a:lnTo>
                    <a:pt x="377" y="17"/>
                  </a:lnTo>
                  <a:lnTo>
                    <a:pt x="378" y="20"/>
                  </a:lnTo>
                  <a:lnTo>
                    <a:pt x="379" y="24"/>
                  </a:lnTo>
                  <a:lnTo>
                    <a:pt x="381" y="41"/>
                  </a:lnTo>
                  <a:lnTo>
                    <a:pt x="381" y="118"/>
                  </a:lnTo>
                  <a:lnTo>
                    <a:pt x="395" y="118"/>
                  </a:lnTo>
                  <a:lnTo>
                    <a:pt x="395" y="133"/>
                  </a:lnTo>
                  <a:close/>
                  <a:moveTo>
                    <a:pt x="537" y="109"/>
                  </a:moveTo>
                  <a:lnTo>
                    <a:pt x="536" y="114"/>
                  </a:lnTo>
                  <a:lnTo>
                    <a:pt x="535" y="117"/>
                  </a:lnTo>
                  <a:lnTo>
                    <a:pt x="532" y="122"/>
                  </a:lnTo>
                  <a:lnTo>
                    <a:pt x="530" y="125"/>
                  </a:lnTo>
                  <a:lnTo>
                    <a:pt x="528" y="129"/>
                  </a:lnTo>
                  <a:lnTo>
                    <a:pt x="525" y="131"/>
                  </a:lnTo>
                  <a:lnTo>
                    <a:pt x="522" y="133"/>
                  </a:lnTo>
                  <a:lnTo>
                    <a:pt x="517" y="134"/>
                  </a:lnTo>
                  <a:lnTo>
                    <a:pt x="445" y="134"/>
                  </a:lnTo>
                  <a:lnTo>
                    <a:pt x="441" y="133"/>
                  </a:lnTo>
                  <a:lnTo>
                    <a:pt x="438" y="132"/>
                  </a:lnTo>
                  <a:lnTo>
                    <a:pt x="436" y="131"/>
                  </a:lnTo>
                  <a:lnTo>
                    <a:pt x="433" y="130"/>
                  </a:lnTo>
                  <a:lnTo>
                    <a:pt x="431" y="127"/>
                  </a:lnTo>
                  <a:lnTo>
                    <a:pt x="429" y="126"/>
                  </a:lnTo>
                  <a:lnTo>
                    <a:pt x="427" y="124"/>
                  </a:lnTo>
                  <a:lnTo>
                    <a:pt x="425" y="122"/>
                  </a:lnTo>
                  <a:lnTo>
                    <a:pt x="425" y="119"/>
                  </a:lnTo>
                  <a:lnTo>
                    <a:pt x="425" y="118"/>
                  </a:lnTo>
                  <a:lnTo>
                    <a:pt x="424" y="116"/>
                  </a:lnTo>
                  <a:lnTo>
                    <a:pt x="424" y="115"/>
                  </a:lnTo>
                  <a:lnTo>
                    <a:pt x="423" y="112"/>
                  </a:lnTo>
                  <a:lnTo>
                    <a:pt x="423" y="111"/>
                  </a:lnTo>
                  <a:lnTo>
                    <a:pt x="422" y="109"/>
                  </a:lnTo>
                  <a:lnTo>
                    <a:pt x="422" y="107"/>
                  </a:lnTo>
                  <a:lnTo>
                    <a:pt x="422" y="25"/>
                  </a:lnTo>
                  <a:lnTo>
                    <a:pt x="422" y="19"/>
                  </a:lnTo>
                  <a:lnTo>
                    <a:pt x="422" y="16"/>
                  </a:lnTo>
                  <a:lnTo>
                    <a:pt x="422" y="12"/>
                  </a:lnTo>
                  <a:lnTo>
                    <a:pt x="423" y="10"/>
                  </a:lnTo>
                  <a:lnTo>
                    <a:pt x="424" y="9"/>
                  </a:lnTo>
                  <a:lnTo>
                    <a:pt x="424" y="8"/>
                  </a:lnTo>
                  <a:lnTo>
                    <a:pt x="425" y="5"/>
                  </a:lnTo>
                  <a:lnTo>
                    <a:pt x="426" y="4"/>
                  </a:lnTo>
                  <a:lnTo>
                    <a:pt x="427" y="3"/>
                  </a:lnTo>
                  <a:lnTo>
                    <a:pt x="430" y="3"/>
                  </a:lnTo>
                  <a:lnTo>
                    <a:pt x="431" y="2"/>
                  </a:lnTo>
                  <a:lnTo>
                    <a:pt x="433" y="2"/>
                  </a:lnTo>
                  <a:lnTo>
                    <a:pt x="434" y="1"/>
                  </a:lnTo>
                  <a:lnTo>
                    <a:pt x="437" y="1"/>
                  </a:lnTo>
                  <a:lnTo>
                    <a:pt x="438" y="1"/>
                  </a:lnTo>
                  <a:lnTo>
                    <a:pt x="440" y="1"/>
                  </a:lnTo>
                  <a:lnTo>
                    <a:pt x="441" y="1"/>
                  </a:lnTo>
                  <a:lnTo>
                    <a:pt x="442" y="1"/>
                  </a:lnTo>
                  <a:lnTo>
                    <a:pt x="445" y="1"/>
                  </a:lnTo>
                  <a:lnTo>
                    <a:pt x="446" y="1"/>
                  </a:lnTo>
                  <a:lnTo>
                    <a:pt x="447" y="1"/>
                  </a:lnTo>
                  <a:lnTo>
                    <a:pt x="449" y="1"/>
                  </a:lnTo>
                  <a:lnTo>
                    <a:pt x="451" y="1"/>
                  </a:lnTo>
                  <a:lnTo>
                    <a:pt x="453" y="2"/>
                  </a:lnTo>
                  <a:lnTo>
                    <a:pt x="454" y="2"/>
                  </a:lnTo>
                  <a:lnTo>
                    <a:pt x="455" y="4"/>
                  </a:lnTo>
                  <a:lnTo>
                    <a:pt x="455" y="5"/>
                  </a:lnTo>
                  <a:lnTo>
                    <a:pt x="456" y="8"/>
                  </a:lnTo>
                  <a:lnTo>
                    <a:pt x="456" y="10"/>
                  </a:lnTo>
                  <a:lnTo>
                    <a:pt x="456" y="12"/>
                  </a:lnTo>
                  <a:lnTo>
                    <a:pt x="455" y="14"/>
                  </a:lnTo>
                  <a:lnTo>
                    <a:pt x="455" y="16"/>
                  </a:lnTo>
                  <a:lnTo>
                    <a:pt x="454" y="17"/>
                  </a:lnTo>
                  <a:lnTo>
                    <a:pt x="453" y="18"/>
                  </a:lnTo>
                  <a:lnTo>
                    <a:pt x="452" y="18"/>
                  </a:lnTo>
                  <a:lnTo>
                    <a:pt x="449" y="18"/>
                  </a:lnTo>
                  <a:lnTo>
                    <a:pt x="448" y="18"/>
                  </a:lnTo>
                  <a:lnTo>
                    <a:pt x="445" y="18"/>
                  </a:lnTo>
                  <a:lnTo>
                    <a:pt x="444" y="18"/>
                  </a:lnTo>
                  <a:lnTo>
                    <a:pt x="442" y="18"/>
                  </a:lnTo>
                  <a:lnTo>
                    <a:pt x="441" y="18"/>
                  </a:lnTo>
                  <a:lnTo>
                    <a:pt x="440" y="19"/>
                  </a:lnTo>
                  <a:lnTo>
                    <a:pt x="439" y="19"/>
                  </a:lnTo>
                  <a:lnTo>
                    <a:pt x="438" y="20"/>
                  </a:lnTo>
                  <a:lnTo>
                    <a:pt x="438" y="111"/>
                  </a:lnTo>
                  <a:lnTo>
                    <a:pt x="439" y="114"/>
                  </a:lnTo>
                  <a:lnTo>
                    <a:pt x="441" y="116"/>
                  </a:lnTo>
                  <a:lnTo>
                    <a:pt x="444" y="117"/>
                  </a:lnTo>
                  <a:lnTo>
                    <a:pt x="446" y="118"/>
                  </a:lnTo>
                  <a:lnTo>
                    <a:pt x="448" y="119"/>
                  </a:lnTo>
                  <a:lnTo>
                    <a:pt x="452" y="120"/>
                  </a:lnTo>
                  <a:lnTo>
                    <a:pt x="455" y="120"/>
                  </a:lnTo>
                  <a:lnTo>
                    <a:pt x="459" y="120"/>
                  </a:lnTo>
                  <a:lnTo>
                    <a:pt x="460" y="120"/>
                  </a:lnTo>
                  <a:lnTo>
                    <a:pt x="461" y="120"/>
                  </a:lnTo>
                  <a:lnTo>
                    <a:pt x="463" y="120"/>
                  </a:lnTo>
                  <a:lnTo>
                    <a:pt x="466" y="120"/>
                  </a:lnTo>
                  <a:lnTo>
                    <a:pt x="467" y="120"/>
                  </a:lnTo>
                  <a:lnTo>
                    <a:pt x="469" y="120"/>
                  </a:lnTo>
                  <a:lnTo>
                    <a:pt x="470" y="120"/>
                  </a:lnTo>
                  <a:lnTo>
                    <a:pt x="471" y="120"/>
                  </a:lnTo>
                  <a:lnTo>
                    <a:pt x="471" y="3"/>
                  </a:lnTo>
                  <a:lnTo>
                    <a:pt x="474" y="2"/>
                  </a:lnTo>
                  <a:lnTo>
                    <a:pt x="476" y="2"/>
                  </a:lnTo>
                  <a:lnTo>
                    <a:pt x="478" y="1"/>
                  </a:lnTo>
                  <a:lnTo>
                    <a:pt x="480" y="1"/>
                  </a:lnTo>
                  <a:lnTo>
                    <a:pt x="482" y="1"/>
                  </a:lnTo>
                  <a:lnTo>
                    <a:pt x="484" y="2"/>
                  </a:lnTo>
                  <a:lnTo>
                    <a:pt x="485" y="2"/>
                  </a:lnTo>
                  <a:lnTo>
                    <a:pt x="486" y="3"/>
                  </a:lnTo>
                  <a:lnTo>
                    <a:pt x="486" y="120"/>
                  </a:lnTo>
                  <a:lnTo>
                    <a:pt x="487" y="120"/>
                  </a:lnTo>
                  <a:lnTo>
                    <a:pt x="489" y="120"/>
                  </a:lnTo>
                  <a:lnTo>
                    <a:pt x="490" y="120"/>
                  </a:lnTo>
                  <a:lnTo>
                    <a:pt x="491" y="120"/>
                  </a:lnTo>
                  <a:lnTo>
                    <a:pt x="492" y="120"/>
                  </a:lnTo>
                  <a:lnTo>
                    <a:pt x="494" y="120"/>
                  </a:lnTo>
                  <a:lnTo>
                    <a:pt x="495" y="120"/>
                  </a:lnTo>
                  <a:lnTo>
                    <a:pt x="497" y="120"/>
                  </a:lnTo>
                  <a:lnTo>
                    <a:pt x="501" y="120"/>
                  </a:lnTo>
                  <a:lnTo>
                    <a:pt x="505" y="120"/>
                  </a:lnTo>
                  <a:lnTo>
                    <a:pt x="508" y="119"/>
                  </a:lnTo>
                  <a:lnTo>
                    <a:pt x="512" y="118"/>
                  </a:lnTo>
                  <a:lnTo>
                    <a:pt x="514" y="117"/>
                  </a:lnTo>
                  <a:lnTo>
                    <a:pt x="516" y="116"/>
                  </a:lnTo>
                  <a:lnTo>
                    <a:pt x="519" y="114"/>
                  </a:lnTo>
                  <a:lnTo>
                    <a:pt x="521" y="111"/>
                  </a:lnTo>
                  <a:lnTo>
                    <a:pt x="521" y="20"/>
                  </a:lnTo>
                  <a:lnTo>
                    <a:pt x="520" y="19"/>
                  </a:lnTo>
                  <a:lnTo>
                    <a:pt x="517" y="19"/>
                  </a:lnTo>
                  <a:lnTo>
                    <a:pt x="516" y="18"/>
                  </a:lnTo>
                  <a:lnTo>
                    <a:pt x="514" y="18"/>
                  </a:lnTo>
                  <a:lnTo>
                    <a:pt x="513" y="18"/>
                  </a:lnTo>
                  <a:lnTo>
                    <a:pt x="512" y="18"/>
                  </a:lnTo>
                  <a:lnTo>
                    <a:pt x="510" y="18"/>
                  </a:lnTo>
                  <a:lnTo>
                    <a:pt x="509" y="18"/>
                  </a:lnTo>
                  <a:lnTo>
                    <a:pt x="508" y="18"/>
                  </a:lnTo>
                  <a:lnTo>
                    <a:pt x="508" y="17"/>
                  </a:lnTo>
                  <a:lnTo>
                    <a:pt x="507" y="14"/>
                  </a:lnTo>
                  <a:lnTo>
                    <a:pt x="506" y="13"/>
                  </a:lnTo>
                  <a:lnTo>
                    <a:pt x="505" y="11"/>
                  </a:lnTo>
                  <a:lnTo>
                    <a:pt x="505" y="10"/>
                  </a:lnTo>
                  <a:lnTo>
                    <a:pt x="505" y="8"/>
                  </a:lnTo>
                  <a:lnTo>
                    <a:pt x="506" y="6"/>
                  </a:lnTo>
                  <a:lnTo>
                    <a:pt x="506" y="4"/>
                  </a:lnTo>
                  <a:lnTo>
                    <a:pt x="506" y="3"/>
                  </a:lnTo>
                  <a:lnTo>
                    <a:pt x="508" y="2"/>
                  </a:lnTo>
                  <a:lnTo>
                    <a:pt x="510" y="2"/>
                  </a:lnTo>
                  <a:lnTo>
                    <a:pt x="512" y="1"/>
                  </a:lnTo>
                  <a:lnTo>
                    <a:pt x="514" y="1"/>
                  </a:lnTo>
                  <a:lnTo>
                    <a:pt x="515" y="1"/>
                  </a:lnTo>
                  <a:lnTo>
                    <a:pt x="516" y="1"/>
                  </a:lnTo>
                  <a:lnTo>
                    <a:pt x="517" y="1"/>
                  </a:lnTo>
                  <a:lnTo>
                    <a:pt x="519" y="1"/>
                  </a:lnTo>
                  <a:lnTo>
                    <a:pt x="520" y="1"/>
                  </a:lnTo>
                  <a:lnTo>
                    <a:pt x="521" y="2"/>
                  </a:lnTo>
                  <a:lnTo>
                    <a:pt x="522" y="2"/>
                  </a:lnTo>
                  <a:lnTo>
                    <a:pt x="524" y="2"/>
                  </a:lnTo>
                  <a:lnTo>
                    <a:pt x="527" y="3"/>
                  </a:lnTo>
                  <a:lnTo>
                    <a:pt x="529" y="3"/>
                  </a:lnTo>
                  <a:lnTo>
                    <a:pt x="531" y="4"/>
                  </a:lnTo>
                  <a:lnTo>
                    <a:pt x="533" y="5"/>
                  </a:lnTo>
                  <a:lnTo>
                    <a:pt x="535" y="6"/>
                  </a:lnTo>
                  <a:lnTo>
                    <a:pt x="536" y="9"/>
                  </a:lnTo>
                  <a:lnTo>
                    <a:pt x="537" y="10"/>
                  </a:lnTo>
                  <a:lnTo>
                    <a:pt x="537" y="109"/>
                  </a:lnTo>
                  <a:close/>
                  <a:moveTo>
                    <a:pt x="664" y="123"/>
                  </a:moveTo>
                  <a:lnTo>
                    <a:pt x="663" y="124"/>
                  </a:lnTo>
                  <a:lnTo>
                    <a:pt x="663" y="126"/>
                  </a:lnTo>
                  <a:lnTo>
                    <a:pt x="661" y="127"/>
                  </a:lnTo>
                  <a:lnTo>
                    <a:pt x="660" y="130"/>
                  </a:lnTo>
                  <a:lnTo>
                    <a:pt x="659" y="131"/>
                  </a:lnTo>
                  <a:lnTo>
                    <a:pt x="658" y="132"/>
                  </a:lnTo>
                  <a:lnTo>
                    <a:pt x="656" y="133"/>
                  </a:lnTo>
                  <a:lnTo>
                    <a:pt x="654" y="134"/>
                  </a:lnTo>
                  <a:lnTo>
                    <a:pt x="619" y="134"/>
                  </a:lnTo>
                  <a:lnTo>
                    <a:pt x="618" y="133"/>
                  </a:lnTo>
                  <a:lnTo>
                    <a:pt x="618" y="132"/>
                  </a:lnTo>
                  <a:lnTo>
                    <a:pt x="618" y="131"/>
                  </a:lnTo>
                  <a:lnTo>
                    <a:pt x="618" y="129"/>
                  </a:lnTo>
                  <a:lnTo>
                    <a:pt x="618" y="126"/>
                  </a:lnTo>
                  <a:lnTo>
                    <a:pt x="618" y="124"/>
                  </a:lnTo>
                  <a:lnTo>
                    <a:pt x="618" y="123"/>
                  </a:lnTo>
                  <a:lnTo>
                    <a:pt x="618" y="120"/>
                  </a:lnTo>
                  <a:lnTo>
                    <a:pt x="620" y="118"/>
                  </a:lnTo>
                  <a:lnTo>
                    <a:pt x="645" y="118"/>
                  </a:lnTo>
                  <a:lnTo>
                    <a:pt x="648" y="115"/>
                  </a:lnTo>
                  <a:lnTo>
                    <a:pt x="648" y="32"/>
                  </a:lnTo>
                  <a:lnTo>
                    <a:pt x="648" y="29"/>
                  </a:lnTo>
                  <a:lnTo>
                    <a:pt x="646" y="28"/>
                  </a:lnTo>
                  <a:lnTo>
                    <a:pt x="646" y="26"/>
                  </a:lnTo>
                  <a:lnTo>
                    <a:pt x="645" y="24"/>
                  </a:lnTo>
                  <a:lnTo>
                    <a:pt x="644" y="23"/>
                  </a:lnTo>
                  <a:lnTo>
                    <a:pt x="643" y="21"/>
                  </a:lnTo>
                  <a:lnTo>
                    <a:pt x="642" y="19"/>
                  </a:lnTo>
                  <a:lnTo>
                    <a:pt x="641" y="18"/>
                  </a:lnTo>
                  <a:lnTo>
                    <a:pt x="638" y="16"/>
                  </a:lnTo>
                  <a:lnTo>
                    <a:pt x="635" y="14"/>
                  </a:lnTo>
                  <a:lnTo>
                    <a:pt x="631" y="14"/>
                  </a:lnTo>
                  <a:lnTo>
                    <a:pt x="628" y="14"/>
                  </a:lnTo>
                  <a:lnTo>
                    <a:pt x="625" y="14"/>
                  </a:lnTo>
                  <a:lnTo>
                    <a:pt x="621" y="14"/>
                  </a:lnTo>
                  <a:lnTo>
                    <a:pt x="619" y="16"/>
                  </a:lnTo>
                  <a:lnTo>
                    <a:pt x="616" y="18"/>
                  </a:lnTo>
                  <a:lnTo>
                    <a:pt x="611" y="20"/>
                  </a:lnTo>
                  <a:lnTo>
                    <a:pt x="606" y="24"/>
                  </a:lnTo>
                  <a:lnTo>
                    <a:pt x="603" y="28"/>
                  </a:lnTo>
                  <a:lnTo>
                    <a:pt x="599" y="33"/>
                  </a:lnTo>
                  <a:lnTo>
                    <a:pt x="597" y="39"/>
                  </a:lnTo>
                  <a:lnTo>
                    <a:pt x="595" y="44"/>
                  </a:lnTo>
                  <a:lnTo>
                    <a:pt x="593" y="50"/>
                  </a:lnTo>
                  <a:lnTo>
                    <a:pt x="593" y="57"/>
                  </a:lnTo>
                  <a:lnTo>
                    <a:pt x="593" y="134"/>
                  </a:lnTo>
                  <a:lnTo>
                    <a:pt x="592" y="135"/>
                  </a:lnTo>
                  <a:lnTo>
                    <a:pt x="591" y="135"/>
                  </a:lnTo>
                  <a:lnTo>
                    <a:pt x="589" y="135"/>
                  </a:lnTo>
                  <a:lnTo>
                    <a:pt x="586" y="135"/>
                  </a:lnTo>
                  <a:lnTo>
                    <a:pt x="583" y="135"/>
                  </a:lnTo>
                  <a:lnTo>
                    <a:pt x="581" y="135"/>
                  </a:lnTo>
                  <a:lnTo>
                    <a:pt x="580" y="135"/>
                  </a:lnTo>
                  <a:lnTo>
                    <a:pt x="578" y="134"/>
                  </a:lnTo>
                  <a:lnTo>
                    <a:pt x="578" y="20"/>
                  </a:lnTo>
                  <a:lnTo>
                    <a:pt x="577" y="19"/>
                  </a:lnTo>
                  <a:lnTo>
                    <a:pt x="576" y="19"/>
                  </a:lnTo>
                  <a:lnTo>
                    <a:pt x="575" y="19"/>
                  </a:lnTo>
                  <a:lnTo>
                    <a:pt x="574" y="19"/>
                  </a:lnTo>
                  <a:lnTo>
                    <a:pt x="573" y="18"/>
                  </a:lnTo>
                  <a:lnTo>
                    <a:pt x="572" y="18"/>
                  </a:lnTo>
                  <a:lnTo>
                    <a:pt x="570" y="18"/>
                  </a:lnTo>
                  <a:lnTo>
                    <a:pt x="569" y="18"/>
                  </a:lnTo>
                  <a:lnTo>
                    <a:pt x="567" y="18"/>
                  </a:lnTo>
                  <a:lnTo>
                    <a:pt x="565" y="18"/>
                  </a:lnTo>
                  <a:lnTo>
                    <a:pt x="562" y="18"/>
                  </a:lnTo>
                  <a:lnTo>
                    <a:pt x="561" y="18"/>
                  </a:lnTo>
                  <a:lnTo>
                    <a:pt x="561" y="17"/>
                  </a:lnTo>
                  <a:lnTo>
                    <a:pt x="561" y="16"/>
                  </a:lnTo>
                  <a:lnTo>
                    <a:pt x="560" y="16"/>
                  </a:lnTo>
                  <a:lnTo>
                    <a:pt x="560" y="14"/>
                  </a:lnTo>
                  <a:lnTo>
                    <a:pt x="559" y="13"/>
                  </a:lnTo>
                  <a:lnTo>
                    <a:pt x="559" y="11"/>
                  </a:lnTo>
                  <a:lnTo>
                    <a:pt x="559" y="10"/>
                  </a:lnTo>
                  <a:lnTo>
                    <a:pt x="559" y="9"/>
                  </a:lnTo>
                  <a:lnTo>
                    <a:pt x="559" y="8"/>
                  </a:lnTo>
                  <a:lnTo>
                    <a:pt x="559" y="6"/>
                  </a:lnTo>
                  <a:lnTo>
                    <a:pt x="559" y="5"/>
                  </a:lnTo>
                  <a:lnTo>
                    <a:pt x="559" y="4"/>
                  </a:lnTo>
                  <a:lnTo>
                    <a:pt x="560" y="3"/>
                  </a:lnTo>
                  <a:lnTo>
                    <a:pt x="561" y="3"/>
                  </a:lnTo>
                  <a:lnTo>
                    <a:pt x="562" y="3"/>
                  </a:lnTo>
                  <a:lnTo>
                    <a:pt x="563" y="3"/>
                  </a:lnTo>
                  <a:lnTo>
                    <a:pt x="565" y="3"/>
                  </a:lnTo>
                  <a:lnTo>
                    <a:pt x="566" y="3"/>
                  </a:lnTo>
                  <a:lnTo>
                    <a:pt x="567" y="3"/>
                  </a:lnTo>
                  <a:lnTo>
                    <a:pt x="569" y="3"/>
                  </a:lnTo>
                  <a:lnTo>
                    <a:pt x="573" y="2"/>
                  </a:lnTo>
                  <a:lnTo>
                    <a:pt x="575" y="2"/>
                  </a:lnTo>
                  <a:lnTo>
                    <a:pt x="576" y="2"/>
                  </a:lnTo>
                  <a:lnTo>
                    <a:pt x="577" y="2"/>
                  </a:lnTo>
                  <a:lnTo>
                    <a:pt x="578" y="2"/>
                  </a:lnTo>
                  <a:lnTo>
                    <a:pt x="581" y="2"/>
                  </a:lnTo>
                  <a:lnTo>
                    <a:pt x="583" y="2"/>
                  </a:lnTo>
                  <a:lnTo>
                    <a:pt x="584" y="2"/>
                  </a:lnTo>
                  <a:lnTo>
                    <a:pt x="586" y="3"/>
                  </a:lnTo>
                  <a:lnTo>
                    <a:pt x="588" y="4"/>
                  </a:lnTo>
                  <a:lnTo>
                    <a:pt x="589" y="5"/>
                  </a:lnTo>
                  <a:lnTo>
                    <a:pt x="590" y="6"/>
                  </a:lnTo>
                  <a:lnTo>
                    <a:pt x="591" y="8"/>
                  </a:lnTo>
                  <a:lnTo>
                    <a:pt x="592" y="9"/>
                  </a:lnTo>
                  <a:lnTo>
                    <a:pt x="592" y="11"/>
                  </a:lnTo>
                  <a:lnTo>
                    <a:pt x="593" y="12"/>
                  </a:lnTo>
                  <a:lnTo>
                    <a:pt x="593" y="14"/>
                  </a:lnTo>
                  <a:lnTo>
                    <a:pt x="593" y="18"/>
                  </a:lnTo>
                  <a:lnTo>
                    <a:pt x="593" y="20"/>
                  </a:lnTo>
                  <a:lnTo>
                    <a:pt x="593" y="21"/>
                  </a:lnTo>
                  <a:lnTo>
                    <a:pt x="593" y="23"/>
                  </a:lnTo>
                  <a:lnTo>
                    <a:pt x="596" y="18"/>
                  </a:lnTo>
                  <a:lnTo>
                    <a:pt x="599" y="13"/>
                  </a:lnTo>
                  <a:lnTo>
                    <a:pt x="603" y="10"/>
                  </a:lnTo>
                  <a:lnTo>
                    <a:pt x="607" y="8"/>
                  </a:lnTo>
                  <a:lnTo>
                    <a:pt x="612" y="5"/>
                  </a:lnTo>
                  <a:lnTo>
                    <a:pt x="616" y="3"/>
                  </a:lnTo>
                  <a:lnTo>
                    <a:pt x="621" y="1"/>
                  </a:lnTo>
                  <a:lnTo>
                    <a:pt x="626" y="0"/>
                  </a:lnTo>
                  <a:lnTo>
                    <a:pt x="631" y="0"/>
                  </a:lnTo>
                  <a:lnTo>
                    <a:pt x="636" y="1"/>
                  </a:lnTo>
                  <a:lnTo>
                    <a:pt x="641" y="2"/>
                  </a:lnTo>
                  <a:lnTo>
                    <a:pt x="644" y="3"/>
                  </a:lnTo>
                  <a:lnTo>
                    <a:pt x="649" y="4"/>
                  </a:lnTo>
                  <a:lnTo>
                    <a:pt x="652" y="6"/>
                  </a:lnTo>
                  <a:lnTo>
                    <a:pt x="656" y="9"/>
                  </a:lnTo>
                  <a:lnTo>
                    <a:pt x="658" y="11"/>
                  </a:lnTo>
                  <a:lnTo>
                    <a:pt x="659" y="12"/>
                  </a:lnTo>
                  <a:lnTo>
                    <a:pt x="660" y="14"/>
                  </a:lnTo>
                  <a:lnTo>
                    <a:pt x="660" y="16"/>
                  </a:lnTo>
                  <a:lnTo>
                    <a:pt x="661" y="18"/>
                  </a:lnTo>
                  <a:lnTo>
                    <a:pt x="663" y="19"/>
                  </a:lnTo>
                  <a:lnTo>
                    <a:pt x="663" y="21"/>
                  </a:lnTo>
                  <a:lnTo>
                    <a:pt x="664" y="23"/>
                  </a:lnTo>
                  <a:lnTo>
                    <a:pt x="664" y="25"/>
                  </a:lnTo>
                  <a:lnTo>
                    <a:pt x="664" y="123"/>
                  </a:lnTo>
                  <a:close/>
                  <a:moveTo>
                    <a:pt x="136" y="368"/>
                  </a:moveTo>
                  <a:lnTo>
                    <a:pt x="119" y="368"/>
                  </a:lnTo>
                  <a:lnTo>
                    <a:pt x="119" y="256"/>
                  </a:lnTo>
                  <a:lnTo>
                    <a:pt x="119" y="255"/>
                  </a:lnTo>
                  <a:lnTo>
                    <a:pt x="119" y="254"/>
                  </a:lnTo>
                  <a:lnTo>
                    <a:pt x="118" y="253"/>
                  </a:lnTo>
                  <a:lnTo>
                    <a:pt x="116" y="252"/>
                  </a:lnTo>
                  <a:lnTo>
                    <a:pt x="115" y="251"/>
                  </a:lnTo>
                  <a:lnTo>
                    <a:pt x="114" y="251"/>
                  </a:lnTo>
                  <a:lnTo>
                    <a:pt x="60" y="251"/>
                  </a:lnTo>
                  <a:lnTo>
                    <a:pt x="60" y="350"/>
                  </a:lnTo>
                  <a:lnTo>
                    <a:pt x="60" y="352"/>
                  </a:lnTo>
                  <a:lnTo>
                    <a:pt x="60" y="354"/>
                  </a:lnTo>
                  <a:lnTo>
                    <a:pt x="60" y="356"/>
                  </a:lnTo>
                  <a:lnTo>
                    <a:pt x="60" y="357"/>
                  </a:lnTo>
                  <a:lnTo>
                    <a:pt x="60" y="358"/>
                  </a:lnTo>
                  <a:lnTo>
                    <a:pt x="59" y="359"/>
                  </a:lnTo>
                  <a:lnTo>
                    <a:pt x="58" y="361"/>
                  </a:lnTo>
                  <a:lnTo>
                    <a:pt x="56" y="362"/>
                  </a:lnTo>
                  <a:lnTo>
                    <a:pt x="55" y="364"/>
                  </a:lnTo>
                  <a:lnTo>
                    <a:pt x="53" y="365"/>
                  </a:lnTo>
                  <a:lnTo>
                    <a:pt x="51" y="366"/>
                  </a:lnTo>
                  <a:lnTo>
                    <a:pt x="48" y="367"/>
                  </a:lnTo>
                  <a:lnTo>
                    <a:pt x="46" y="368"/>
                  </a:lnTo>
                  <a:lnTo>
                    <a:pt x="44" y="368"/>
                  </a:lnTo>
                  <a:lnTo>
                    <a:pt x="40" y="368"/>
                  </a:lnTo>
                  <a:lnTo>
                    <a:pt x="37" y="368"/>
                  </a:lnTo>
                  <a:lnTo>
                    <a:pt x="36" y="368"/>
                  </a:lnTo>
                  <a:lnTo>
                    <a:pt x="33" y="368"/>
                  </a:lnTo>
                  <a:lnTo>
                    <a:pt x="32" y="368"/>
                  </a:lnTo>
                  <a:lnTo>
                    <a:pt x="30" y="368"/>
                  </a:lnTo>
                  <a:lnTo>
                    <a:pt x="28" y="368"/>
                  </a:lnTo>
                  <a:lnTo>
                    <a:pt x="25" y="368"/>
                  </a:lnTo>
                  <a:lnTo>
                    <a:pt x="24" y="368"/>
                  </a:lnTo>
                  <a:lnTo>
                    <a:pt x="23" y="368"/>
                  </a:lnTo>
                  <a:lnTo>
                    <a:pt x="23" y="352"/>
                  </a:lnTo>
                  <a:lnTo>
                    <a:pt x="44" y="352"/>
                  </a:lnTo>
                  <a:lnTo>
                    <a:pt x="44" y="251"/>
                  </a:lnTo>
                  <a:lnTo>
                    <a:pt x="24" y="251"/>
                  </a:lnTo>
                  <a:lnTo>
                    <a:pt x="24" y="239"/>
                  </a:lnTo>
                  <a:lnTo>
                    <a:pt x="25" y="238"/>
                  </a:lnTo>
                  <a:lnTo>
                    <a:pt x="25" y="237"/>
                  </a:lnTo>
                  <a:lnTo>
                    <a:pt x="26" y="236"/>
                  </a:lnTo>
                  <a:lnTo>
                    <a:pt x="28" y="236"/>
                  </a:lnTo>
                  <a:lnTo>
                    <a:pt x="108" y="236"/>
                  </a:lnTo>
                  <a:lnTo>
                    <a:pt x="113" y="236"/>
                  </a:lnTo>
                  <a:lnTo>
                    <a:pt x="118" y="236"/>
                  </a:lnTo>
                  <a:lnTo>
                    <a:pt x="122" y="237"/>
                  </a:lnTo>
                  <a:lnTo>
                    <a:pt x="126" y="237"/>
                  </a:lnTo>
                  <a:lnTo>
                    <a:pt x="129" y="238"/>
                  </a:lnTo>
                  <a:lnTo>
                    <a:pt x="132" y="239"/>
                  </a:lnTo>
                  <a:lnTo>
                    <a:pt x="135" y="241"/>
                  </a:lnTo>
                  <a:lnTo>
                    <a:pt x="136" y="245"/>
                  </a:lnTo>
                  <a:lnTo>
                    <a:pt x="136" y="248"/>
                  </a:lnTo>
                  <a:lnTo>
                    <a:pt x="136" y="368"/>
                  </a:lnTo>
                  <a:close/>
                </a:path>
              </a:pathLst>
            </a:custGeom>
            <a:solidFill>
              <a:schemeClr val="tx1"/>
            </a:solidFill>
            <a:ln w="9525">
              <a:noFill/>
              <a:round/>
              <a:headEnd/>
              <a:tailEnd/>
            </a:ln>
          </p:spPr>
          <p:txBody>
            <a:bodyPr/>
            <a:lstStyle/>
            <a:p>
              <a:endParaRPr lang="he-IL"/>
            </a:p>
          </p:txBody>
        </p:sp>
        <p:sp>
          <p:nvSpPr>
            <p:cNvPr id="236609" name="Freeform 65"/>
            <p:cNvSpPr>
              <a:spLocks noEditPoints="1"/>
            </p:cNvSpPr>
            <p:nvPr/>
          </p:nvSpPr>
          <p:spPr bwMode="auto">
            <a:xfrm>
              <a:off x="1123" y="2514"/>
              <a:ext cx="499" cy="136"/>
            </a:xfrm>
            <a:custGeom>
              <a:avLst/>
              <a:gdLst>
                <a:gd name="T0" fmla="*/ 31 w 512"/>
                <a:gd name="T1" fmla="*/ 17 h 134"/>
                <a:gd name="T2" fmla="*/ 2 w 512"/>
                <a:gd name="T3" fmla="*/ 11 h 134"/>
                <a:gd name="T4" fmla="*/ 0 w 512"/>
                <a:gd name="T5" fmla="*/ 4 h 134"/>
                <a:gd name="T6" fmla="*/ 38 w 512"/>
                <a:gd name="T7" fmla="*/ 1 h 134"/>
                <a:gd name="T8" fmla="*/ 46 w 512"/>
                <a:gd name="T9" fmla="*/ 10 h 134"/>
                <a:gd name="T10" fmla="*/ 140 w 512"/>
                <a:gd name="T11" fmla="*/ 141 h 134"/>
                <a:gd name="T12" fmla="*/ 131 w 512"/>
                <a:gd name="T13" fmla="*/ 20 h 134"/>
                <a:gd name="T14" fmla="*/ 115 w 512"/>
                <a:gd name="T15" fmla="*/ 0 h 134"/>
                <a:gd name="T16" fmla="*/ 141 w 512"/>
                <a:gd name="T17" fmla="*/ 3 h 134"/>
                <a:gd name="T18" fmla="*/ 203 w 512"/>
                <a:gd name="T19" fmla="*/ 140 h 134"/>
                <a:gd name="T20" fmla="*/ 200 w 512"/>
                <a:gd name="T21" fmla="*/ 15 h 134"/>
                <a:gd name="T22" fmla="*/ 172 w 512"/>
                <a:gd name="T23" fmla="*/ 8 h 134"/>
                <a:gd name="T24" fmla="*/ 172 w 512"/>
                <a:gd name="T25" fmla="*/ 1 h 134"/>
                <a:gd name="T26" fmla="*/ 213 w 512"/>
                <a:gd name="T27" fmla="*/ 4 h 134"/>
                <a:gd name="T28" fmla="*/ 329 w 512"/>
                <a:gd name="T29" fmla="*/ 109 h 134"/>
                <a:gd name="T30" fmla="*/ 322 w 512"/>
                <a:gd name="T31" fmla="*/ 128 h 134"/>
                <a:gd name="T32" fmla="*/ 289 w 512"/>
                <a:gd name="T33" fmla="*/ 140 h 134"/>
                <a:gd name="T34" fmla="*/ 270 w 512"/>
                <a:gd name="T35" fmla="*/ 136 h 134"/>
                <a:gd name="T36" fmla="*/ 255 w 512"/>
                <a:gd name="T37" fmla="*/ 113 h 134"/>
                <a:gd name="T38" fmla="*/ 318 w 512"/>
                <a:gd name="T39" fmla="*/ 0 h 134"/>
                <a:gd name="T40" fmla="*/ 314 w 512"/>
                <a:gd name="T41" fmla="*/ 105 h 134"/>
                <a:gd name="T42" fmla="*/ 271 w 512"/>
                <a:gd name="T43" fmla="*/ 100 h 134"/>
                <a:gd name="T44" fmla="*/ 277 w 512"/>
                <a:gd name="T45" fmla="*/ 121 h 134"/>
                <a:gd name="T46" fmla="*/ 300 w 512"/>
                <a:gd name="T47" fmla="*/ 124 h 134"/>
                <a:gd name="T48" fmla="*/ 312 w 512"/>
                <a:gd name="T49" fmla="*/ 115 h 134"/>
                <a:gd name="T50" fmla="*/ 445 w 512"/>
                <a:gd name="T51" fmla="*/ 140 h 134"/>
                <a:gd name="T52" fmla="*/ 386 w 512"/>
                <a:gd name="T53" fmla="*/ 67 h 134"/>
                <a:gd name="T54" fmla="*/ 378 w 512"/>
                <a:gd name="T55" fmla="*/ 81 h 134"/>
                <a:gd name="T56" fmla="*/ 377 w 512"/>
                <a:gd name="T57" fmla="*/ 103 h 134"/>
                <a:gd name="T58" fmla="*/ 377 w 512"/>
                <a:gd name="T59" fmla="*/ 121 h 134"/>
                <a:gd name="T60" fmla="*/ 379 w 512"/>
                <a:gd name="T61" fmla="*/ 125 h 134"/>
                <a:gd name="T62" fmla="*/ 385 w 512"/>
                <a:gd name="T63" fmla="*/ 126 h 134"/>
                <a:gd name="T64" fmla="*/ 394 w 512"/>
                <a:gd name="T65" fmla="*/ 126 h 134"/>
                <a:gd name="T66" fmla="*/ 398 w 512"/>
                <a:gd name="T67" fmla="*/ 141 h 134"/>
                <a:gd name="T68" fmla="*/ 389 w 512"/>
                <a:gd name="T69" fmla="*/ 142 h 134"/>
                <a:gd name="T70" fmla="*/ 381 w 512"/>
                <a:gd name="T71" fmla="*/ 142 h 134"/>
                <a:gd name="T72" fmla="*/ 373 w 512"/>
                <a:gd name="T73" fmla="*/ 142 h 134"/>
                <a:gd name="T74" fmla="*/ 365 w 512"/>
                <a:gd name="T75" fmla="*/ 134 h 134"/>
                <a:gd name="T76" fmla="*/ 364 w 512"/>
                <a:gd name="T77" fmla="*/ 109 h 134"/>
                <a:gd name="T78" fmla="*/ 370 w 512"/>
                <a:gd name="T79" fmla="*/ 65 h 134"/>
                <a:gd name="T80" fmla="*/ 381 w 512"/>
                <a:gd name="T81" fmla="*/ 3 h 134"/>
                <a:gd name="T82" fmla="*/ 422 w 512"/>
                <a:gd name="T83" fmla="*/ 68 h 134"/>
                <a:gd name="T84" fmla="*/ 432 w 512"/>
                <a:gd name="T85" fmla="*/ 66 h 134"/>
                <a:gd name="T86" fmla="*/ 442 w 512"/>
                <a:gd name="T87" fmla="*/ 49 h 134"/>
                <a:gd name="T88" fmla="*/ 443 w 512"/>
                <a:gd name="T89" fmla="*/ 26 h 134"/>
                <a:gd name="T90" fmla="*/ 440 w 512"/>
                <a:gd name="T91" fmla="*/ 15 h 134"/>
                <a:gd name="T92" fmla="*/ 427 w 512"/>
                <a:gd name="T93" fmla="*/ 1 h 134"/>
                <a:gd name="T94" fmla="*/ 433 w 512"/>
                <a:gd name="T95" fmla="*/ 0 h 134"/>
                <a:gd name="T96" fmla="*/ 437 w 512"/>
                <a:gd name="T97" fmla="*/ 0 h 134"/>
                <a:gd name="T98" fmla="*/ 452 w 512"/>
                <a:gd name="T99" fmla="*/ 2 h 134"/>
                <a:gd name="T100" fmla="*/ 457 w 512"/>
                <a:gd name="T101" fmla="*/ 15 h 134"/>
                <a:gd name="T102" fmla="*/ 459 w 512"/>
                <a:gd name="T103" fmla="*/ 41 h 134"/>
                <a:gd name="T104" fmla="*/ 446 w 512"/>
                <a:gd name="T105" fmla="*/ 73 h 134"/>
                <a:gd name="T106" fmla="*/ 462 w 512"/>
                <a:gd name="T107" fmla="*/ 140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2" h="134">
                  <a:moveTo>
                    <a:pt x="50" y="129"/>
                  </a:moveTo>
                  <a:lnTo>
                    <a:pt x="49" y="132"/>
                  </a:lnTo>
                  <a:lnTo>
                    <a:pt x="35" y="132"/>
                  </a:lnTo>
                  <a:lnTo>
                    <a:pt x="35" y="129"/>
                  </a:lnTo>
                  <a:lnTo>
                    <a:pt x="35" y="18"/>
                  </a:lnTo>
                  <a:lnTo>
                    <a:pt x="35" y="17"/>
                  </a:lnTo>
                  <a:lnTo>
                    <a:pt x="34" y="16"/>
                  </a:lnTo>
                  <a:lnTo>
                    <a:pt x="32" y="16"/>
                  </a:lnTo>
                  <a:lnTo>
                    <a:pt x="30" y="15"/>
                  </a:lnTo>
                  <a:lnTo>
                    <a:pt x="3" y="15"/>
                  </a:lnTo>
                  <a:lnTo>
                    <a:pt x="2" y="14"/>
                  </a:lnTo>
                  <a:lnTo>
                    <a:pt x="2" y="11"/>
                  </a:lnTo>
                  <a:lnTo>
                    <a:pt x="0" y="10"/>
                  </a:lnTo>
                  <a:lnTo>
                    <a:pt x="0" y="9"/>
                  </a:lnTo>
                  <a:lnTo>
                    <a:pt x="0" y="8"/>
                  </a:lnTo>
                  <a:lnTo>
                    <a:pt x="0" y="7"/>
                  </a:lnTo>
                  <a:lnTo>
                    <a:pt x="0" y="5"/>
                  </a:lnTo>
                  <a:lnTo>
                    <a:pt x="0" y="4"/>
                  </a:lnTo>
                  <a:lnTo>
                    <a:pt x="0" y="3"/>
                  </a:lnTo>
                  <a:lnTo>
                    <a:pt x="2" y="2"/>
                  </a:lnTo>
                  <a:lnTo>
                    <a:pt x="2" y="1"/>
                  </a:lnTo>
                  <a:lnTo>
                    <a:pt x="3" y="0"/>
                  </a:lnTo>
                  <a:lnTo>
                    <a:pt x="40" y="0"/>
                  </a:lnTo>
                  <a:lnTo>
                    <a:pt x="42" y="1"/>
                  </a:lnTo>
                  <a:lnTo>
                    <a:pt x="44" y="2"/>
                  </a:lnTo>
                  <a:lnTo>
                    <a:pt x="45" y="3"/>
                  </a:lnTo>
                  <a:lnTo>
                    <a:pt x="47" y="4"/>
                  </a:lnTo>
                  <a:lnTo>
                    <a:pt x="48" y="5"/>
                  </a:lnTo>
                  <a:lnTo>
                    <a:pt x="49" y="8"/>
                  </a:lnTo>
                  <a:lnTo>
                    <a:pt x="50" y="10"/>
                  </a:lnTo>
                  <a:lnTo>
                    <a:pt x="50" y="12"/>
                  </a:lnTo>
                  <a:lnTo>
                    <a:pt x="50" y="129"/>
                  </a:lnTo>
                  <a:close/>
                  <a:moveTo>
                    <a:pt x="162" y="132"/>
                  </a:moveTo>
                  <a:lnTo>
                    <a:pt x="159" y="132"/>
                  </a:lnTo>
                  <a:lnTo>
                    <a:pt x="158" y="132"/>
                  </a:lnTo>
                  <a:lnTo>
                    <a:pt x="156" y="133"/>
                  </a:lnTo>
                  <a:lnTo>
                    <a:pt x="154" y="133"/>
                  </a:lnTo>
                  <a:lnTo>
                    <a:pt x="151" y="133"/>
                  </a:lnTo>
                  <a:lnTo>
                    <a:pt x="150" y="132"/>
                  </a:lnTo>
                  <a:lnTo>
                    <a:pt x="148" y="132"/>
                  </a:lnTo>
                  <a:lnTo>
                    <a:pt x="146" y="132"/>
                  </a:lnTo>
                  <a:lnTo>
                    <a:pt x="146" y="20"/>
                  </a:lnTo>
                  <a:lnTo>
                    <a:pt x="142" y="15"/>
                  </a:lnTo>
                  <a:lnTo>
                    <a:pt x="78" y="15"/>
                  </a:lnTo>
                  <a:lnTo>
                    <a:pt x="77" y="15"/>
                  </a:lnTo>
                  <a:lnTo>
                    <a:pt x="77" y="1"/>
                  </a:lnTo>
                  <a:lnTo>
                    <a:pt x="78" y="0"/>
                  </a:lnTo>
                  <a:lnTo>
                    <a:pt x="127" y="0"/>
                  </a:lnTo>
                  <a:lnTo>
                    <a:pt x="134" y="0"/>
                  </a:lnTo>
                  <a:lnTo>
                    <a:pt x="141" y="0"/>
                  </a:lnTo>
                  <a:lnTo>
                    <a:pt x="147" y="0"/>
                  </a:lnTo>
                  <a:lnTo>
                    <a:pt x="151" y="1"/>
                  </a:lnTo>
                  <a:lnTo>
                    <a:pt x="155" y="2"/>
                  </a:lnTo>
                  <a:lnTo>
                    <a:pt x="157" y="3"/>
                  </a:lnTo>
                  <a:lnTo>
                    <a:pt x="159" y="7"/>
                  </a:lnTo>
                  <a:lnTo>
                    <a:pt x="162" y="12"/>
                  </a:lnTo>
                  <a:lnTo>
                    <a:pt x="162" y="132"/>
                  </a:lnTo>
                  <a:close/>
                  <a:moveTo>
                    <a:pt x="239" y="129"/>
                  </a:moveTo>
                  <a:lnTo>
                    <a:pt x="238" y="132"/>
                  </a:lnTo>
                  <a:lnTo>
                    <a:pt x="225" y="132"/>
                  </a:lnTo>
                  <a:lnTo>
                    <a:pt x="224" y="129"/>
                  </a:lnTo>
                  <a:lnTo>
                    <a:pt x="224" y="18"/>
                  </a:lnTo>
                  <a:lnTo>
                    <a:pt x="224" y="17"/>
                  </a:lnTo>
                  <a:lnTo>
                    <a:pt x="223" y="16"/>
                  </a:lnTo>
                  <a:lnTo>
                    <a:pt x="222" y="16"/>
                  </a:lnTo>
                  <a:lnTo>
                    <a:pt x="221" y="15"/>
                  </a:lnTo>
                  <a:lnTo>
                    <a:pt x="192" y="15"/>
                  </a:lnTo>
                  <a:lnTo>
                    <a:pt x="191" y="14"/>
                  </a:lnTo>
                  <a:lnTo>
                    <a:pt x="191" y="11"/>
                  </a:lnTo>
                  <a:lnTo>
                    <a:pt x="191" y="10"/>
                  </a:lnTo>
                  <a:lnTo>
                    <a:pt x="191" y="9"/>
                  </a:lnTo>
                  <a:lnTo>
                    <a:pt x="191" y="8"/>
                  </a:lnTo>
                  <a:lnTo>
                    <a:pt x="191" y="7"/>
                  </a:lnTo>
                  <a:lnTo>
                    <a:pt x="191" y="5"/>
                  </a:lnTo>
                  <a:lnTo>
                    <a:pt x="191" y="4"/>
                  </a:lnTo>
                  <a:lnTo>
                    <a:pt x="191" y="3"/>
                  </a:lnTo>
                  <a:lnTo>
                    <a:pt x="191" y="2"/>
                  </a:lnTo>
                  <a:lnTo>
                    <a:pt x="191" y="1"/>
                  </a:lnTo>
                  <a:lnTo>
                    <a:pt x="192" y="0"/>
                  </a:lnTo>
                  <a:lnTo>
                    <a:pt x="230" y="0"/>
                  </a:lnTo>
                  <a:lnTo>
                    <a:pt x="232" y="1"/>
                  </a:lnTo>
                  <a:lnTo>
                    <a:pt x="234" y="2"/>
                  </a:lnTo>
                  <a:lnTo>
                    <a:pt x="236" y="3"/>
                  </a:lnTo>
                  <a:lnTo>
                    <a:pt x="237" y="4"/>
                  </a:lnTo>
                  <a:lnTo>
                    <a:pt x="238" y="5"/>
                  </a:lnTo>
                  <a:lnTo>
                    <a:pt x="238" y="8"/>
                  </a:lnTo>
                  <a:lnTo>
                    <a:pt x="239" y="10"/>
                  </a:lnTo>
                  <a:lnTo>
                    <a:pt x="239" y="12"/>
                  </a:lnTo>
                  <a:lnTo>
                    <a:pt x="239" y="129"/>
                  </a:lnTo>
                  <a:close/>
                  <a:moveTo>
                    <a:pt x="365" y="101"/>
                  </a:moveTo>
                  <a:lnTo>
                    <a:pt x="365" y="105"/>
                  </a:lnTo>
                  <a:lnTo>
                    <a:pt x="363" y="108"/>
                  </a:lnTo>
                  <a:lnTo>
                    <a:pt x="362" y="111"/>
                  </a:lnTo>
                  <a:lnTo>
                    <a:pt x="361" y="114"/>
                  </a:lnTo>
                  <a:lnTo>
                    <a:pt x="359" y="117"/>
                  </a:lnTo>
                  <a:lnTo>
                    <a:pt x="357" y="120"/>
                  </a:lnTo>
                  <a:lnTo>
                    <a:pt x="354" y="123"/>
                  </a:lnTo>
                  <a:lnTo>
                    <a:pt x="352" y="125"/>
                  </a:lnTo>
                  <a:lnTo>
                    <a:pt x="345" y="129"/>
                  </a:lnTo>
                  <a:lnTo>
                    <a:pt x="337" y="130"/>
                  </a:lnTo>
                  <a:lnTo>
                    <a:pt x="329" y="132"/>
                  </a:lnTo>
                  <a:lnTo>
                    <a:pt x="321" y="132"/>
                  </a:lnTo>
                  <a:lnTo>
                    <a:pt x="317" y="132"/>
                  </a:lnTo>
                  <a:lnTo>
                    <a:pt x="314" y="132"/>
                  </a:lnTo>
                  <a:lnTo>
                    <a:pt x="310" y="132"/>
                  </a:lnTo>
                  <a:lnTo>
                    <a:pt x="307" y="131"/>
                  </a:lnTo>
                  <a:lnTo>
                    <a:pt x="302" y="130"/>
                  </a:lnTo>
                  <a:lnTo>
                    <a:pt x="299" y="128"/>
                  </a:lnTo>
                  <a:lnTo>
                    <a:pt x="294" y="124"/>
                  </a:lnTo>
                  <a:lnTo>
                    <a:pt x="291" y="121"/>
                  </a:lnTo>
                  <a:lnTo>
                    <a:pt x="287" y="117"/>
                  </a:lnTo>
                  <a:lnTo>
                    <a:pt x="285" y="113"/>
                  </a:lnTo>
                  <a:lnTo>
                    <a:pt x="284" y="109"/>
                  </a:lnTo>
                  <a:lnTo>
                    <a:pt x="283" y="105"/>
                  </a:lnTo>
                  <a:lnTo>
                    <a:pt x="283" y="15"/>
                  </a:lnTo>
                  <a:lnTo>
                    <a:pt x="270" y="15"/>
                  </a:lnTo>
                  <a:lnTo>
                    <a:pt x="269" y="15"/>
                  </a:lnTo>
                  <a:lnTo>
                    <a:pt x="269" y="1"/>
                  </a:lnTo>
                  <a:lnTo>
                    <a:pt x="270" y="0"/>
                  </a:lnTo>
                  <a:lnTo>
                    <a:pt x="352" y="0"/>
                  </a:lnTo>
                  <a:lnTo>
                    <a:pt x="357" y="1"/>
                  </a:lnTo>
                  <a:lnTo>
                    <a:pt x="360" y="2"/>
                  </a:lnTo>
                  <a:lnTo>
                    <a:pt x="362" y="5"/>
                  </a:lnTo>
                  <a:lnTo>
                    <a:pt x="365" y="9"/>
                  </a:lnTo>
                  <a:lnTo>
                    <a:pt x="365" y="101"/>
                  </a:lnTo>
                  <a:close/>
                  <a:moveTo>
                    <a:pt x="348" y="99"/>
                  </a:moveTo>
                  <a:lnTo>
                    <a:pt x="348" y="19"/>
                  </a:lnTo>
                  <a:lnTo>
                    <a:pt x="344" y="15"/>
                  </a:lnTo>
                  <a:lnTo>
                    <a:pt x="299" y="15"/>
                  </a:lnTo>
                  <a:lnTo>
                    <a:pt x="299" y="86"/>
                  </a:lnTo>
                  <a:lnTo>
                    <a:pt x="299" y="92"/>
                  </a:lnTo>
                  <a:lnTo>
                    <a:pt x="300" y="96"/>
                  </a:lnTo>
                  <a:lnTo>
                    <a:pt x="300" y="100"/>
                  </a:lnTo>
                  <a:lnTo>
                    <a:pt x="300" y="103"/>
                  </a:lnTo>
                  <a:lnTo>
                    <a:pt x="300" y="106"/>
                  </a:lnTo>
                  <a:lnTo>
                    <a:pt x="302" y="108"/>
                  </a:lnTo>
                  <a:lnTo>
                    <a:pt x="304" y="110"/>
                  </a:lnTo>
                  <a:lnTo>
                    <a:pt x="307" y="113"/>
                  </a:lnTo>
                  <a:lnTo>
                    <a:pt x="310" y="114"/>
                  </a:lnTo>
                  <a:lnTo>
                    <a:pt x="314" y="116"/>
                  </a:lnTo>
                  <a:lnTo>
                    <a:pt x="318" y="117"/>
                  </a:lnTo>
                  <a:lnTo>
                    <a:pt x="323" y="117"/>
                  </a:lnTo>
                  <a:lnTo>
                    <a:pt x="328" y="117"/>
                  </a:lnTo>
                  <a:lnTo>
                    <a:pt x="332" y="116"/>
                  </a:lnTo>
                  <a:lnTo>
                    <a:pt x="337" y="114"/>
                  </a:lnTo>
                  <a:lnTo>
                    <a:pt x="340" y="113"/>
                  </a:lnTo>
                  <a:lnTo>
                    <a:pt x="342" y="111"/>
                  </a:lnTo>
                  <a:lnTo>
                    <a:pt x="344" y="110"/>
                  </a:lnTo>
                  <a:lnTo>
                    <a:pt x="345" y="108"/>
                  </a:lnTo>
                  <a:lnTo>
                    <a:pt x="346" y="107"/>
                  </a:lnTo>
                  <a:lnTo>
                    <a:pt x="347" y="105"/>
                  </a:lnTo>
                  <a:lnTo>
                    <a:pt x="347" y="102"/>
                  </a:lnTo>
                  <a:lnTo>
                    <a:pt x="348" y="101"/>
                  </a:lnTo>
                  <a:lnTo>
                    <a:pt x="348" y="99"/>
                  </a:lnTo>
                  <a:close/>
                  <a:moveTo>
                    <a:pt x="512" y="132"/>
                  </a:moveTo>
                  <a:lnTo>
                    <a:pt x="494" y="132"/>
                  </a:lnTo>
                  <a:lnTo>
                    <a:pt x="441" y="58"/>
                  </a:lnTo>
                  <a:lnTo>
                    <a:pt x="437" y="58"/>
                  </a:lnTo>
                  <a:lnTo>
                    <a:pt x="435" y="60"/>
                  </a:lnTo>
                  <a:lnTo>
                    <a:pt x="431" y="61"/>
                  </a:lnTo>
                  <a:lnTo>
                    <a:pt x="429" y="62"/>
                  </a:lnTo>
                  <a:lnTo>
                    <a:pt x="428" y="63"/>
                  </a:lnTo>
                  <a:lnTo>
                    <a:pt x="426" y="64"/>
                  </a:lnTo>
                  <a:lnTo>
                    <a:pt x="424" y="67"/>
                  </a:lnTo>
                  <a:lnTo>
                    <a:pt x="422" y="69"/>
                  </a:lnTo>
                  <a:lnTo>
                    <a:pt x="421" y="71"/>
                  </a:lnTo>
                  <a:lnTo>
                    <a:pt x="420" y="73"/>
                  </a:lnTo>
                  <a:lnTo>
                    <a:pt x="419" y="77"/>
                  </a:lnTo>
                  <a:lnTo>
                    <a:pt x="419" y="80"/>
                  </a:lnTo>
                  <a:lnTo>
                    <a:pt x="419" y="84"/>
                  </a:lnTo>
                  <a:lnTo>
                    <a:pt x="419" y="87"/>
                  </a:lnTo>
                  <a:lnTo>
                    <a:pt x="418" y="91"/>
                  </a:lnTo>
                  <a:lnTo>
                    <a:pt x="418" y="95"/>
                  </a:lnTo>
                  <a:lnTo>
                    <a:pt x="418" y="98"/>
                  </a:lnTo>
                  <a:lnTo>
                    <a:pt x="418" y="100"/>
                  </a:lnTo>
                  <a:lnTo>
                    <a:pt x="418" y="102"/>
                  </a:lnTo>
                  <a:lnTo>
                    <a:pt x="418" y="106"/>
                  </a:lnTo>
                  <a:lnTo>
                    <a:pt x="418" y="108"/>
                  </a:lnTo>
                  <a:lnTo>
                    <a:pt x="418" y="110"/>
                  </a:lnTo>
                  <a:lnTo>
                    <a:pt x="418" y="113"/>
                  </a:lnTo>
                  <a:lnTo>
                    <a:pt x="418" y="114"/>
                  </a:lnTo>
                  <a:lnTo>
                    <a:pt x="419" y="115"/>
                  </a:lnTo>
                  <a:lnTo>
                    <a:pt x="419" y="116"/>
                  </a:lnTo>
                  <a:lnTo>
                    <a:pt x="419" y="117"/>
                  </a:lnTo>
                  <a:lnTo>
                    <a:pt x="420" y="117"/>
                  </a:lnTo>
                  <a:lnTo>
                    <a:pt x="420" y="118"/>
                  </a:lnTo>
                  <a:lnTo>
                    <a:pt x="421" y="118"/>
                  </a:lnTo>
                  <a:lnTo>
                    <a:pt x="423" y="118"/>
                  </a:lnTo>
                  <a:lnTo>
                    <a:pt x="424" y="118"/>
                  </a:lnTo>
                  <a:lnTo>
                    <a:pt x="427" y="118"/>
                  </a:lnTo>
                  <a:lnTo>
                    <a:pt x="428" y="118"/>
                  </a:lnTo>
                  <a:lnTo>
                    <a:pt x="430" y="118"/>
                  </a:lnTo>
                  <a:lnTo>
                    <a:pt x="433" y="118"/>
                  </a:lnTo>
                  <a:lnTo>
                    <a:pt x="434" y="118"/>
                  </a:lnTo>
                  <a:lnTo>
                    <a:pt x="435" y="118"/>
                  </a:lnTo>
                  <a:lnTo>
                    <a:pt x="437" y="118"/>
                  </a:lnTo>
                  <a:lnTo>
                    <a:pt x="439" y="120"/>
                  </a:lnTo>
                  <a:lnTo>
                    <a:pt x="441" y="120"/>
                  </a:lnTo>
                  <a:lnTo>
                    <a:pt x="443" y="121"/>
                  </a:lnTo>
                  <a:lnTo>
                    <a:pt x="443" y="132"/>
                  </a:lnTo>
                  <a:lnTo>
                    <a:pt x="442" y="133"/>
                  </a:lnTo>
                  <a:lnTo>
                    <a:pt x="441" y="133"/>
                  </a:lnTo>
                  <a:lnTo>
                    <a:pt x="438" y="134"/>
                  </a:lnTo>
                  <a:lnTo>
                    <a:pt x="437" y="134"/>
                  </a:lnTo>
                  <a:lnTo>
                    <a:pt x="436" y="134"/>
                  </a:lnTo>
                  <a:lnTo>
                    <a:pt x="435" y="134"/>
                  </a:lnTo>
                  <a:lnTo>
                    <a:pt x="433" y="134"/>
                  </a:lnTo>
                  <a:lnTo>
                    <a:pt x="431" y="134"/>
                  </a:lnTo>
                  <a:lnTo>
                    <a:pt x="430" y="134"/>
                  </a:lnTo>
                  <a:lnTo>
                    <a:pt x="429" y="134"/>
                  </a:lnTo>
                  <a:lnTo>
                    <a:pt x="427" y="134"/>
                  </a:lnTo>
                  <a:lnTo>
                    <a:pt x="426" y="134"/>
                  </a:lnTo>
                  <a:lnTo>
                    <a:pt x="424" y="134"/>
                  </a:lnTo>
                  <a:lnTo>
                    <a:pt x="422" y="134"/>
                  </a:lnTo>
                  <a:lnTo>
                    <a:pt x="421" y="134"/>
                  </a:lnTo>
                  <a:lnTo>
                    <a:pt x="420" y="134"/>
                  </a:lnTo>
                  <a:lnTo>
                    <a:pt x="418" y="134"/>
                  </a:lnTo>
                  <a:lnTo>
                    <a:pt x="416" y="134"/>
                  </a:lnTo>
                  <a:lnTo>
                    <a:pt x="414" y="134"/>
                  </a:lnTo>
                  <a:lnTo>
                    <a:pt x="413" y="134"/>
                  </a:lnTo>
                  <a:lnTo>
                    <a:pt x="412" y="134"/>
                  </a:lnTo>
                  <a:lnTo>
                    <a:pt x="410" y="133"/>
                  </a:lnTo>
                  <a:lnTo>
                    <a:pt x="408" y="133"/>
                  </a:lnTo>
                  <a:lnTo>
                    <a:pt x="407" y="132"/>
                  </a:lnTo>
                  <a:lnTo>
                    <a:pt x="406" y="130"/>
                  </a:lnTo>
                  <a:lnTo>
                    <a:pt x="405" y="126"/>
                  </a:lnTo>
                  <a:lnTo>
                    <a:pt x="404" y="123"/>
                  </a:lnTo>
                  <a:lnTo>
                    <a:pt x="404" y="118"/>
                  </a:lnTo>
                  <a:lnTo>
                    <a:pt x="403" y="114"/>
                  </a:lnTo>
                  <a:lnTo>
                    <a:pt x="403" y="110"/>
                  </a:lnTo>
                  <a:lnTo>
                    <a:pt x="403" y="106"/>
                  </a:lnTo>
                  <a:lnTo>
                    <a:pt x="403" y="101"/>
                  </a:lnTo>
                  <a:lnTo>
                    <a:pt x="403" y="93"/>
                  </a:lnTo>
                  <a:lnTo>
                    <a:pt x="403" y="86"/>
                  </a:lnTo>
                  <a:lnTo>
                    <a:pt x="404" y="79"/>
                  </a:lnTo>
                  <a:lnTo>
                    <a:pt x="405" y="72"/>
                  </a:lnTo>
                  <a:lnTo>
                    <a:pt x="407" y="65"/>
                  </a:lnTo>
                  <a:lnTo>
                    <a:pt x="410" y="61"/>
                  </a:lnTo>
                  <a:lnTo>
                    <a:pt x="414" y="56"/>
                  </a:lnTo>
                  <a:lnTo>
                    <a:pt x="418" y="52"/>
                  </a:lnTo>
                  <a:lnTo>
                    <a:pt x="423" y="47"/>
                  </a:lnTo>
                  <a:lnTo>
                    <a:pt x="430" y="43"/>
                  </a:lnTo>
                  <a:lnTo>
                    <a:pt x="404" y="3"/>
                  </a:lnTo>
                  <a:lnTo>
                    <a:pt x="422" y="3"/>
                  </a:lnTo>
                  <a:lnTo>
                    <a:pt x="465" y="64"/>
                  </a:lnTo>
                  <a:lnTo>
                    <a:pt x="466" y="64"/>
                  </a:lnTo>
                  <a:lnTo>
                    <a:pt x="467" y="64"/>
                  </a:lnTo>
                  <a:lnTo>
                    <a:pt x="468" y="64"/>
                  </a:lnTo>
                  <a:lnTo>
                    <a:pt x="471" y="64"/>
                  </a:lnTo>
                  <a:lnTo>
                    <a:pt x="472" y="64"/>
                  </a:lnTo>
                  <a:lnTo>
                    <a:pt x="473" y="63"/>
                  </a:lnTo>
                  <a:lnTo>
                    <a:pt x="475" y="63"/>
                  </a:lnTo>
                  <a:lnTo>
                    <a:pt x="476" y="62"/>
                  </a:lnTo>
                  <a:lnTo>
                    <a:pt x="479" y="62"/>
                  </a:lnTo>
                  <a:lnTo>
                    <a:pt x="481" y="61"/>
                  </a:lnTo>
                  <a:lnTo>
                    <a:pt x="483" y="58"/>
                  </a:lnTo>
                  <a:lnTo>
                    <a:pt x="486" y="56"/>
                  </a:lnTo>
                  <a:lnTo>
                    <a:pt x="487" y="53"/>
                  </a:lnTo>
                  <a:lnTo>
                    <a:pt x="489" y="49"/>
                  </a:lnTo>
                  <a:lnTo>
                    <a:pt x="490" y="45"/>
                  </a:lnTo>
                  <a:lnTo>
                    <a:pt x="491" y="40"/>
                  </a:lnTo>
                  <a:lnTo>
                    <a:pt x="492" y="37"/>
                  </a:lnTo>
                  <a:lnTo>
                    <a:pt x="492" y="32"/>
                  </a:lnTo>
                  <a:lnTo>
                    <a:pt x="492" y="30"/>
                  </a:lnTo>
                  <a:lnTo>
                    <a:pt x="492" y="28"/>
                  </a:lnTo>
                  <a:lnTo>
                    <a:pt x="491" y="26"/>
                  </a:lnTo>
                  <a:lnTo>
                    <a:pt x="491" y="25"/>
                  </a:lnTo>
                  <a:lnTo>
                    <a:pt x="491" y="23"/>
                  </a:lnTo>
                  <a:lnTo>
                    <a:pt x="491" y="22"/>
                  </a:lnTo>
                  <a:lnTo>
                    <a:pt x="490" y="19"/>
                  </a:lnTo>
                  <a:lnTo>
                    <a:pt x="490" y="18"/>
                  </a:lnTo>
                  <a:lnTo>
                    <a:pt x="487" y="15"/>
                  </a:lnTo>
                  <a:lnTo>
                    <a:pt x="469" y="15"/>
                  </a:lnTo>
                  <a:lnTo>
                    <a:pt x="469" y="2"/>
                  </a:lnTo>
                  <a:lnTo>
                    <a:pt x="471" y="1"/>
                  </a:lnTo>
                  <a:lnTo>
                    <a:pt x="472" y="1"/>
                  </a:lnTo>
                  <a:lnTo>
                    <a:pt x="473" y="1"/>
                  </a:lnTo>
                  <a:lnTo>
                    <a:pt x="474" y="1"/>
                  </a:lnTo>
                  <a:lnTo>
                    <a:pt x="475" y="0"/>
                  </a:lnTo>
                  <a:lnTo>
                    <a:pt x="476" y="0"/>
                  </a:lnTo>
                  <a:lnTo>
                    <a:pt x="477" y="0"/>
                  </a:lnTo>
                  <a:lnTo>
                    <a:pt x="479" y="0"/>
                  </a:lnTo>
                  <a:lnTo>
                    <a:pt x="480" y="0"/>
                  </a:lnTo>
                  <a:lnTo>
                    <a:pt x="481" y="0"/>
                  </a:lnTo>
                  <a:lnTo>
                    <a:pt x="482" y="0"/>
                  </a:lnTo>
                  <a:lnTo>
                    <a:pt x="483" y="0"/>
                  </a:lnTo>
                  <a:lnTo>
                    <a:pt x="484" y="0"/>
                  </a:lnTo>
                  <a:lnTo>
                    <a:pt x="488" y="0"/>
                  </a:lnTo>
                  <a:lnTo>
                    <a:pt x="491" y="0"/>
                  </a:lnTo>
                  <a:lnTo>
                    <a:pt x="494" y="0"/>
                  </a:lnTo>
                  <a:lnTo>
                    <a:pt x="496" y="1"/>
                  </a:lnTo>
                  <a:lnTo>
                    <a:pt x="498" y="1"/>
                  </a:lnTo>
                  <a:lnTo>
                    <a:pt x="501" y="2"/>
                  </a:lnTo>
                  <a:lnTo>
                    <a:pt x="502" y="3"/>
                  </a:lnTo>
                  <a:lnTo>
                    <a:pt x="504" y="5"/>
                  </a:lnTo>
                  <a:lnTo>
                    <a:pt x="505" y="8"/>
                  </a:lnTo>
                  <a:lnTo>
                    <a:pt x="505" y="10"/>
                  </a:lnTo>
                  <a:lnTo>
                    <a:pt x="506" y="12"/>
                  </a:lnTo>
                  <a:lnTo>
                    <a:pt x="507" y="15"/>
                  </a:lnTo>
                  <a:lnTo>
                    <a:pt x="507" y="17"/>
                  </a:lnTo>
                  <a:lnTo>
                    <a:pt x="507" y="19"/>
                  </a:lnTo>
                  <a:lnTo>
                    <a:pt x="509" y="23"/>
                  </a:lnTo>
                  <a:lnTo>
                    <a:pt x="509" y="25"/>
                  </a:lnTo>
                  <a:lnTo>
                    <a:pt x="509" y="28"/>
                  </a:lnTo>
                  <a:lnTo>
                    <a:pt x="509" y="37"/>
                  </a:lnTo>
                  <a:lnTo>
                    <a:pt x="507" y="45"/>
                  </a:lnTo>
                  <a:lnTo>
                    <a:pt x="505" y="53"/>
                  </a:lnTo>
                  <a:lnTo>
                    <a:pt x="502" y="61"/>
                  </a:lnTo>
                  <a:lnTo>
                    <a:pt x="499" y="63"/>
                  </a:lnTo>
                  <a:lnTo>
                    <a:pt x="497" y="67"/>
                  </a:lnTo>
                  <a:lnTo>
                    <a:pt x="495" y="69"/>
                  </a:lnTo>
                  <a:lnTo>
                    <a:pt x="491" y="71"/>
                  </a:lnTo>
                  <a:lnTo>
                    <a:pt x="488" y="73"/>
                  </a:lnTo>
                  <a:lnTo>
                    <a:pt x="483" y="76"/>
                  </a:lnTo>
                  <a:lnTo>
                    <a:pt x="480" y="77"/>
                  </a:lnTo>
                  <a:lnTo>
                    <a:pt x="475" y="78"/>
                  </a:lnTo>
                  <a:lnTo>
                    <a:pt x="512" y="132"/>
                  </a:lnTo>
                  <a:close/>
                </a:path>
              </a:pathLst>
            </a:custGeom>
            <a:solidFill>
              <a:schemeClr val="tx1"/>
            </a:solidFill>
            <a:ln w="9525">
              <a:noFill/>
              <a:round/>
              <a:headEnd/>
              <a:tailEnd/>
            </a:ln>
          </p:spPr>
          <p:txBody>
            <a:bodyPr/>
            <a:lstStyle/>
            <a:p>
              <a:endParaRPr lang="he-IL"/>
            </a:p>
          </p:txBody>
        </p:sp>
        <p:sp>
          <p:nvSpPr>
            <p:cNvPr id="236610" name="Freeform 66"/>
            <p:cNvSpPr>
              <a:spLocks/>
            </p:cNvSpPr>
            <p:nvPr/>
          </p:nvSpPr>
          <p:spPr bwMode="auto">
            <a:xfrm>
              <a:off x="1376" y="2048"/>
              <a:ext cx="99" cy="132"/>
            </a:xfrm>
            <a:custGeom>
              <a:avLst/>
              <a:gdLst>
                <a:gd name="T0" fmla="*/ 90 w 102"/>
                <a:gd name="T1" fmla="*/ 118 h 133"/>
                <a:gd name="T2" fmla="*/ 90 w 102"/>
                <a:gd name="T3" fmla="*/ 118 h 133"/>
                <a:gd name="T4" fmla="*/ 90 w 102"/>
                <a:gd name="T5" fmla="*/ 119 h 133"/>
                <a:gd name="T6" fmla="*/ 89 w 102"/>
                <a:gd name="T7" fmla="*/ 122 h 133"/>
                <a:gd name="T8" fmla="*/ 89 w 102"/>
                <a:gd name="T9" fmla="*/ 123 h 133"/>
                <a:gd name="T10" fmla="*/ 88 w 102"/>
                <a:gd name="T11" fmla="*/ 125 h 133"/>
                <a:gd name="T12" fmla="*/ 88 w 102"/>
                <a:gd name="T13" fmla="*/ 125 h 133"/>
                <a:gd name="T14" fmla="*/ 87 w 102"/>
                <a:gd name="T15" fmla="*/ 126 h 133"/>
                <a:gd name="T16" fmla="*/ 86 w 102"/>
                <a:gd name="T17" fmla="*/ 127 h 133"/>
                <a:gd name="T18" fmla="*/ 85 w 102"/>
                <a:gd name="T19" fmla="*/ 129 h 133"/>
                <a:gd name="T20" fmla="*/ 83 w 102"/>
                <a:gd name="T21" fmla="*/ 129 h 133"/>
                <a:gd name="T22" fmla="*/ 25 w 102"/>
                <a:gd name="T23" fmla="*/ 129 h 133"/>
                <a:gd name="T24" fmla="*/ 25 w 102"/>
                <a:gd name="T25" fmla="*/ 129 h 133"/>
                <a:gd name="T26" fmla="*/ 21 w 102"/>
                <a:gd name="T27" fmla="*/ 127 h 133"/>
                <a:gd name="T28" fmla="*/ 19 w 102"/>
                <a:gd name="T29" fmla="*/ 125 h 133"/>
                <a:gd name="T30" fmla="*/ 17 w 102"/>
                <a:gd name="T31" fmla="*/ 123 h 133"/>
                <a:gd name="T32" fmla="*/ 17 w 102"/>
                <a:gd name="T33" fmla="*/ 119 h 133"/>
                <a:gd name="T34" fmla="*/ 17 w 102"/>
                <a:gd name="T35" fmla="*/ 16 h 133"/>
                <a:gd name="T36" fmla="*/ 2 w 102"/>
                <a:gd name="T37" fmla="*/ 16 h 133"/>
                <a:gd name="T38" fmla="*/ 0 w 102"/>
                <a:gd name="T39" fmla="*/ 14 h 133"/>
                <a:gd name="T40" fmla="*/ 0 w 102"/>
                <a:gd name="T41" fmla="*/ 2 h 133"/>
                <a:gd name="T42" fmla="*/ 3 w 102"/>
                <a:gd name="T43" fmla="*/ 0 h 133"/>
                <a:gd name="T44" fmla="*/ 82 w 102"/>
                <a:gd name="T45" fmla="*/ 0 h 133"/>
                <a:gd name="T46" fmla="*/ 82 w 102"/>
                <a:gd name="T47" fmla="*/ 0 h 133"/>
                <a:gd name="T48" fmla="*/ 83 w 102"/>
                <a:gd name="T49" fmla="*/ 0 h 133"/>
                <a:gd name="T50" fmla="*/ 83 w 102"/>
                <a:gd name="T51" fmla="*/ 0 h 133"/>
                <a:gd name="T52" fmla="*/ 83 w 102"/>
                <a:gd name="T53" fmla="*/ 1 h 133"/>
                <a:gd name="T54" fmla="*/ 85 w 102"/>
                <a:gd name="T55" fmla="*/ 1 h 133"/>
                <a:gd name="T56" fmla="*/ 85 w 102"/>
                <a:gd name="T57" fmla="*/ 1 h 133"/>
                <a:gd name="T58" fmla="*/ 85 w 102"/>
                <a:gd name="T59" fmla="*/ 2 h 133"/>
                <a:gd name="T60" fmla="*/ 86 w 102"/>
                <a:gd name="T61" fmla="*/ 4 h 133"/>
                <a:gd name="T62" fmla="*/ 88 w 102"/>
                <a:gd name="T63" fmla="*/ 6 h 133"/>
                <a:gd name="T64" fmla="*/ 89 w 102"/>
                <a:gd name="T65" fmla="*/ 7 h 133"/>
                <a:gd name="T66" fmla="*/ 90 w 102"/>
                <a:gd name="T67" fmla="*/ 10 h 133"/>
                <a:gd name="T68" fmla="*/ 90 w 102"/>
                <a:gd name="T69" fmla="*/ 118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133">
                  <a:moveTo>
                    <a:pt x="102" y="122"/>
                  </a:moveTo>
                  <a:lnTo>
                    <a:pt x="102" y="122"/>
                  </a:lnTo>
                  <a:lnTo>
                    <a:pt x="102" y="123"/>
                  </a:lnTo>
                  <a:lnTo>
                    <a:pt x="101" y="126"/>
                  </a:lnTo>
                  <a:lnTo>
                    <a:pt x="101" y="127"/>
                  </a:lnTo>
                  <a:lnTo>
                    <a:pt x="100" y="129"/>
                  </a:lnTo>
                  <a:lnTo>
                    <a:pt x="99" y="130"/>
                  </a:lnTo>
                  <a:lnTo>
                    <a:pt x="98" y="131"/>
                  </a:lnTo>
                  <a:lnTo>
                    <a:pt x="97" y="133"/>
                  </a:lnTo>
                  <a:lnTo>
                    <a:pt x="95" y="133"/>
                  </a:lnTo>
                  <a:lnTo>
                    <a:pt x="29" y="133"/>
                  </a:lnTo>
                  <a:lnTo>
                    <a:pt x="25" y="131"/>
                  </a:lnTo>
                  <a:lnTo>
                    <a:pt x="23" y="129"/>
                  </a:lnTo>
                  <a:lnTo>
                    <a:pt x="20" y="127"/>
                  </a:lnTo>
                  <a:lnTo>
                    <a:pt x="19" y="123"/>
                  </a:lnTo>
                  <a:lnTo>
                    <a:pt x="19" y="16"/>
                  </a:lnTo>
                  <a:lnTo>
                    <a:pt x="2" y="16"/>
                  </a:lnTo>
                  <a:lnTo>
                    <a:pt x="0" y="14"/>
                  </a:lnTo>
                  <a:lnTo>
                    <a:pt x="0" y="2"/>
                  </a:lnTo>
                  <a:lnTo>
                    <a:pt x="3" y="0"/>
                  </a:lnTo>
                  <a:lnTo>
                    <a:pt x="93" y="0"/>
                  </a:lnTo>
                  <a:lnTo>
                    <a:pt x="94" y="0"/>
                  </a:lnTo>
                  <a:lnTo>
                    <a:pt x="95" y="0"/>
                  </a:lnTo>
                  <a:lnTo>
                    <a:pt x="95" y="1"/>
                  </a:lnTo>
                  <a:lnTo>
                    <a:pt x="97" y="1"/>
                  </a:lnTo>
                  <a:lnTo>
                    <a:pt x="97" y="2"/>
                  </a:lnTo>
                  <a:lnTo>
                    <a:pt x="98" y="4"/>
                  </a:lnTo>
                  <a:lnTo>
                    <a:pt x="100" y="6"/>
                  </a:lnTo>
                  <a:lnTo>
                    <a:pt x="101" y="7"/>
                  </a:lnTo>
                  <a:lnTo>
                    <a:pt x="102" y="10"/>
                  </a:lnTo>
                  <a:lnTo>
                    <a:pt x="102" y="122"/>
                  </a:lnTo>
                </a:path>
              </a:pathLst>
            </a:custGeom>
            <a:solidFill>
              <a:schemeClr val="tx1"/>
            </a:solidFill>
            <a:ln w="0">
              <a:solidFill>
                <a:srgbClr val="000000"/>
              </a:solidFill>
              <a:prstDash val="solid"/>
              <a:round/>
              <a:headEnd/>
              <a:tailEnd/>
            </a:ln>
          </p:spPr>
          <p:txBody>
            <a:bodyPr/>
            <a:lstStyle/>
            <a:p>
              <a:endParaRPr lang="he-IL"/>
            </a:p>
          </p:txBody>
        </p:sp>
        <p:sp>
          <p:nvSpPr>
            <p:cNvPr id="236611" name="Freeform 67"/>
            <p:cNvSpPr>
              <a:spLocks/>
            </p:cNvSpPr>
            <p:nvPr/>
          </p:nvSpPr>
          <p:spPr bwMode="auto">
            <a:xfrm>
              <a:off x="1411" y="2064"/>
              <a:ext cx="49" cy="102"/>
            </a:xfrm>
            <a:custGeom>
              <a:avLst/>
              <a:gdLst>
                <a:gd name="T0" fmla="*/ 43 w 51"/>
                <a:gd name="T1" fmla="*/ 92 h 102"/>
                <a:gd name="T2" fmla="*/ 43 w 51"/>
                <a:gd name="T3" fmla="*/ 6 h 102"/>
                <a:gd name="T4" fmla="*/ 43 w 51"/>
                <a:gd name="T5" fmla="*/ 6 h 102"/>
                <a:gd name="T6" fmla="*/ 43 w 51"/>
                <a:gd name="T7" fmla="*/ 5 h 102"/>
                <a:gd name="T8" fmla="*/ 43 w 51"/>
                <a:gd name="T9" fmla="*/ 4 h 102"/>
                <a:gd name="T10" fmla="*/ 42 w 51"/>
                <a:gd name="T11" fmla="*/ 4 h 102"/>
                <a:gd name="T12" fmla="*/ 41 w 51"/>
                <a:gd name="T13" fmla="*/ 3 h 102"/>
                <a:gd name="T14" fmla="*/ 41 w 51"/>
                <a:gd name="T15" fmla="*/ 3 h 102"/>
                <a:gd name="T16" fmla="*/ 41 w 51"/>
                <a:gd name="T17" fmla="*/ 1 h 102"/>
                <a:gd name="T18" fmla="*/ 40 w 51"/>
                <a:gd name="T19" fmla="*/ 1 h 102"/>
                <a:gd name="T20" fmla="*/ 39 w 51"/>
                <a:gd name="T21" fmla="*/ 0 h 102"/>
                <a:gd name="T22" fmla="*/ 39 w 51"/>
                <a:gd name="T23" fmla="*/ 0 h 102"/>
                <a:gd name="T24" fmla="*/ 0 w 51"/>
                <a:gd name="T25" fmla="*/ 0 h 102"/>
                <a:gd name="T26" fmla="*/ 0 w 51"/>
                <a:gd name="T27" fmla="*/ 99 h 102"/>
                <a:gd name="T28" fmla="*/ 3 w 51"/>
                <a:gd name="T29" fmla="*/ 102 h 102"/>
                <a:gd name="T30" fmla="*/ 39 w 51"/>
                <a:gd name="T31" fmla="*/ 102 h 102"/>
                <a:gd name="T32" fmla="*/ 39 w 51"/>
                <a:gd name="T33" fmla="*/ 102 h 102"/>
                <a:gd name="T34" fmla="*/ 40 w 51"/>
                <a:gd name="T35" fmla="*/ 100 h 102"/>
                <a:gd name="T36" fmla="*/ 41 w 51"/>
                <a:gd name="T37" fmla="*/ 99 h 102"/>
                <a:gd name="T38" fmla="*/ 41 w 51"/>
                <a:gd name="T39" fmla="*/ 99 h 102"/>
                <a:gd name="T40" fmla="*/ 42 w 51"/>
                <a:gd name="T41" fmla="*/ 98 h 102"/>
                <a:gd name="T42" fmla="*/ 42 w 51"/>
                <a:gd name="T43" fmla="*/ 98 h 102"/>
                <a:gd name="T44" fmla="*/ 43 w 51"/>
                <a:gd name="T45" fmla="*/ 97 h 102"/>
                <a:gd name="T46" fmla="*/ 43 w 51"/>
                <a:gd name="T47" fmla="*/ 95 h 102"/>
                <a:gd name="T48" fmla="*/ 43 w 51"/>
                <a:gd name="T49" fmla="*/ 94 h 102"/>
                <a:gd name="T50" fmla="*/ 43 w 51"/>
                <a:gd name="T51" fmla="*/ 92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102">
                  <a:moveTo>
                    <a:pt x="51" y="92"/>
                  </a:moveTo>
                  <a:lnTo>
                    <a:pt x="51" y="6"/>
                  </a:lnTo>
                  <a:lnTo>
                    <a:pt x="51" y="5"/>
                  </a:lnTo>
                  <a:lnTo>
                    <a:pt x="51" y="4"/>
                  </a:lnTo>
                  <a:lnTo>
                    <a:pt x="50" y="4"/>
                  </a:lnTo>
                  <a:lnTo>
                    <a:pt x="49" y="3"/>
                  </a:lnTo>
                  <a:lnTo>
                    <a:pt x="49" y="1"/>
                  </a:lnTo>
                  <a:lnTo>
                    <a:pt x="48" y="1"/>
                  </a:lnTo>
                  <a:lnTo>
                    <a:pt x="47" y="0"/>
                  </a:lnTo>
                  <a:lnTo>
                    <a:pt x="0" y="0"/>
                  </a:lnTo>
                  <a:lnTo>
                    <a:pt x="0" y="99"/>
                  </a:lnTo>
                  <a:lnTo>
                    <a:pt x="3" y="102"/>
                  </a:lnTo>
                  <a:lnTo>
                    <a:pt x="47" y="102"/>
                  </a:lnTo>
                  <a:lnTo>
                    <a:pt x="48" y="100"/>
                  </a:lnTo>
                  <a:lnTo>
                    <a:pt x="49" y="99"/>
                  </a:lnTo>
                  <a:lnTo>
                    <a:pt x="50" y="98"/>
                  </a:lnTo>
                  <a:lnTo>
                    <a:pt x="51" y="97"/>
                  </a:lnTo>
                  <a:lnTo>
                    <a:pt x="51" y="95"/>
                  </a:lnTo>
                  <a:lnTo>
                    <a:pt x="51" y="94"/>
                  </a:lnTo>
                  <a:lnTo>
                    <a:pt x="51" y="92"/>
                  </a:lnTo>
                </a:path>
              </a:pathLst>
            </a:custGeom>
            <a:solidFill>
              <a:srgbClr val="FF0000"/>
            </a:solidFill>
            <a:ln w="0">
              <a:solidFill>
                <a:srgbClr val="000000"/>
              </a:solidFill>
              <a:prstDash val="solid"/>
              <a:round/>
              <a:headEnd/>
              <a:tailEnd/>
            </a:ln>
          </p:spPr>
          <p:txBody>
            <a:bodyPr/>
            <a:lstStyle/>
            <a:p>
              <a:endParaRPr lang="he-IL"/>
            </a:p>
          </p:txBody>
        </p:sp>
        <p:sp>
          <p:nvSpPr>
            <p:cNvPr id="236612" name="Freeform 68"/>
            <p:cNvSpPr>
              <a:spLocks/>
            </p:cNvSpPr>
            <p:nvPr/>
          </p:nvSpPr>
          <p:spPr bwMode="auto">
            <a:xfrm>
              <a:off x="1514" y="2048"/>
              <a:ext cx="108" cy="134"/>
            </a:xfrm>
            <a:custGeom>
              <a:avLst/>
              <a:gdLst>
                <a:gd name="T0" fmla="*/ 38 w 109"/>
                <a:gd name="T1" fmla="*/ 59 h 135"/>
                <a:gd name="T2" fmla="*/ 26 w 109"/>
                <a:gd name="T3" fmla="*/ 62 h 135"/>
                <a:gd name="T4" fmla="*/ 21 w 109"/>
                <a:gd name="T5" fmla="*/ 67 h 135"/>
                <a:gd name="T6" fmla="*/ 17 w 109"/>
                <a:gd name="T7" fmla="*/ 71 h 135"/>
                <a:gd name="T8" fmla="*/ 16 w 109"/>
                <a:gd name="T9" fmla="*/ 81 h 135"/>
                <a:gd name="T10" fmla="*/ 15 w 109"/>
                <a:gd name="T11" fmla="*/ 93 h 135"/>
                <a:gd name="T12" fmla="*/ 15 w 109"/>
                <a:gd name="T13" fmla="*/ 102 h 135"/>
                <a:gd name="T14" fmla="*/ 15 w 109"/>
                <a:gd name="T15" fmla="*/ 109 h 135"/>
                <a:gd name="T16" fmla="*/ 16 w 109"/>
                <a:gd name="T17" fmla="*/ 112 h 135"/>
                <a:gd name="T18" fmla="*/ 17 w 109"/>
                <a:gd name="T19" fmla="*/ 115 h 135"/>
                <a:gd name="T20" fmla="*/ 18 w 109"/>
                <a:gd name="T21" fmla="*/ 116 h 135"/>
                <a:gd name="T22" fmla="*/ 25 w 109"/>
                <a:gd name="T23" fmla="*/ 116 h 135"/>
                <a:gd name="T24" fmla="*/ 31 w 109"/>
                <a:gd name="T25" fmla="*/ 116 h 135"/>
                <a:gd name="T26" fmla="*/ 36 w 109"/>
                <a:gd name="T27" fmla="*/ 117 h 135"/>
                <a:gd name="T28" fmla="*/ 40 w 109"/>
                <a:gd name="T29" fmla="*/ 129 h 135"/>
                <a:gd name="T30" fmla="*/ 34 w 109"/>
                <a:gd name="T31" fmla="*/ 131 h 135"/>
                <a:gd name="T32" fmla="*/ 30 w 109"/>
                <a:gd name="T33" fmla="*/ 131 h 135"/>
                <a:gd name="T34" fmla="*/ 26 w 109"/>
                <a:gd name="T35" fmla="*/ 131 h 135"/>
                <a:gd name="T36" fmla="*/ 21 w 109"/>
                <a:gd name="T37" fmla="*/ 131 h 135"/>
                <a:gd name="T38" fmla="*/ 17 w 109"/>
                <a:gd name="T39" fmla="*/ 131 h 135"/>
                <a:gd name="T40" fmla="*/ 10 w 109"/>
                <a:gd name="T41" fmla="*/ 131 h 135"/>
                <a:gd name="T42" fmla="*/ 5 w 109"/>
                <a:gd name="T43" fmla="*/ 130 h 135"/>
                <a:gd name="T44" fmla="*/ 2 w 109"/>
                <a:gd name="T45" fmla="*/ 124 h 135"/>
                <a:gd name="T46" fmla="*/ 0 w 109"/>
                <a:gd name="T47" fmla="*/ 111 h 135"/>
                <a:gd name="T48" fmla="*/ 0 w 109"/>
                <a:gd name="T49" fmla="*/ 91 h 135"/>
                <a:gd name="T50" fmla="*/ 2 w 109"/>
                <a:gd name="T51" fmla="*/ 70 h 135"/>
                <a:gd name="T52" fmla="*/ 11 w 109"/>
                <a:gd name="T53" fmla="*/ 57 h 135"/>
                <a:gd name="T54" fmla="*/ 1 w 109"/>
                <a:gd name="T55" fmla="*/ 4 h 135"/>
                <a:gd name="T56" fmla="*/ 59 w 109"/>
                <a:gd name="T57" fmla="*/ 66 h 135"/>
                <a:gd name="T58" fmla="*/ 60 w 109"/>
                <a:gd name="T59" fmla="*/ 66 h 135"/>
                <a:gd name="T60" fmla="*/ 66 w 109"/>
                <a:gd name="T61" fmla="*/ 65 h 135"/>
                <a:gd name="T62" fmla="*/ 72 w 109"/>
                <a:gd name="T63" fmla="*/ 62 h 135"/>
                <a:gd name="T64" fmla="*/ 79 w 109"/>
                <a:gd name="T65" fmla="*/ 57 h 135"/>
                <a:gd name="T66" fmla="*/ 83 w 109"/>
                <a:gd name="T67" fmla="*/ 46 h 135"/>
                <a:gd name="T68" fmla="*/ 85 w 109"/>
                <a:gd name="T69" fmla="*/ 34 h 135"/>
                <a:gd name="T70" fmla="*/ 84 w 109"/>
                <a:gd name="T71" fmla="*/ 27 h 135"/>
                <a:gd name="T72" fmla="*/ 83 w 109"/>
                <a:gd name="T73" fmla="*/ 21 h 135"/>
                <a:gd name="T74" fmla="*/ 62 w 109"/>
                <a:gd name="T75" fmla="*/ 2 h 135"/>
                <a:gd name="T76" fmla="*/ 65 w 109"/>
                <a:gd name="T77" fmla="*/ 1 h 135"/>
                <a:gd name="T78" fmla="*/ 68 w 109"/>
                <a:gd name="T79" fmla="*/ 0 h 135"/>
                <a:gd name="T80" fmla="*/ 72 w 109"/>
                <a:gd name="T81" fmla="*/ 0 h 135"/>
                <a:gd name="T82" fmla="*/ 74 w 109"/>
                <a:gd name="T83" fmla="*/ 0 h 135"/>
                <a:gd name="T84" fmla="*/ 77 w 109"/>
                <a:gd name="T85" fmla="*/ 0 h 135"/>
                <a:gd name="T86" fmla="*/ 87 w 109"/>
                <a:gd name="T87" fmla="*/ 0 h 135"/>
                <a:gd name="T88" fmla="*/ 94 w 109"/>
                <a:gd name="T89" fmla="*/ 2 h 135"/>
                <a:gd name="T90" fmla="*/ 98 w 109"/>
                <a:gd name="T91" fmla="*/ 8 h 135"/>
                <a:gd name="T92" fmla="*/ 100 w 109"/>
                <a:gd name="T93" fmla="*/ 19 h 135"/>
                <a:gd name="T94" fmla="*/ 102 w 109"/>
                <a:gd name="T95" fmla="*/ 27 h 135"/>
                <a:gd name="T96" fmla="*/ 100 w 109"/>
                <a:gd name="T97" fmla="*/ 46 h 135"/>
                <a:gd name="T98" fmla="*/ 92 w 109"/>
                <a:gd name="T99" fmla="*/ 65 h 135"/>
                <a:gd name="T100" fmla="*/ 84 w 109"/>
                <a:gd name="T101" fmla="*/ 69 h 135"/>
                <a:gd name="T102" fmla="*/ 68 w 109"/>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9" h="135">
                  <a:moveTo>
                    <a:pt x="109" y="133"/>
                  </a:moveTo>
                  <a:lnTo>
                    <a:pt x="91" y="133"/>
                  </a:lnTo>
                  <a:lnTo>
                    <a:pt x="38" y="59"/>
                  </a:lnTo>
                  <a:lnTo>
                    <a:pt x="34" y="59"/>
                  </a:lnTo>
                  <a:lnTo>
                    <a:pt x="32" y="60"/>
                  </a:lnTo>
                  <a:lnTo>
                    <a:pt x="28" y="61"/>
                  </a:lnTo>
                  <a:lnTo>
                    <a:pt x="26" y="62"/>
                  </a:lnTo>
                  <a:lnTo>
                    <a:pt x="25" y="63"/>
                  </a:lnTo>
                  <a:lnTo>
                    <a:pt x="23" y="65"/>
                  </a:lnTo>
                  <a:lnTo>
                    <a:pt x="21" y="67"/>
                  </a:lnTo>
                  <a:lnTo>
                    <a:pt x="19" y="70"/>
                  </a:lnTo>
                  <a:lnTo>
                    <a:pt x="18" y="73"/>
                  </a:lnTo>
                  <a:lnTo>
                    <a:pt x="17" y="75"/>
                  </a:lnTo>
                  <a:lnTo>
                    <a:pt x="16" y="78"/>
                  </a:lnTo>
                  <a:lnTo>
                    <a:pt x="16" y="82"/>
                  </a:lnTo>
                  <a:lnTo>
                    <a:pt x="16" y="85"/>
                  </a:lnTo>
                  <a:lnTo>
                    <a:pt x="16" y="89"/>
                  </a:lnTo>
                  <a:lnTo>
                    <a:pt x="15" y="92"/>
                  </a:lnTo>
                  <a:lnTo>
                    <a:pt x="15" y="97"/>
                  </a:lnTo>
                  <a:lnTo>
                    <a:pt x="15" y="98"/>
                  </a:lnTo>
                  <a:lnTo>
                    <a:pt x="15" y="100"/>
                  </a:lnTo>
                  <a:lnTo>
                    <a:pt x="15" y="103"/>
                  </a:lnTo>
                  <a:lnTo>
                    <a:pt x="15" y="106"/>
                  </a:lnTo>
                  <a:lnTo>
                    <a:pt x="15" y="110"/>
                  </a:lnTo>
                  <a:lnTo>
                    <a:pt x="15" y="112"/>
                  </a:lnTo>
                  <a:lnTo>
                    <a:pt x="15" y="113"/>
                  </a:lnTo>
                  <a:lnTo>
                    <a:pt x="15" y="115"/>
                  </a:lnTo>
                  <a:lnTo>
                    <a:pt x="16" y="116"/>
                  </a:lnTo>
                  <a:lnTo>
                    <a:pt x="16" y="118"/>
                  </a:lnTo>
                  <a:lnTo>
                    <a:pt x="17" y="119"/>
                  </a:lnTo>
                  <a:lnTo>
                    <a:pt x="17" y="120"/>
                  </a:lnTo>
                  <a:lnTo>
                    <a:pt x="18" y="120"/>
                  </a:lnTo>
                  <a:lnTo>
                    <a:pt x="20" y="120"/>
                  </a:lnTo>
                  <a:lnTo>
                    <a:pt x="21" y="120"/>
                  </a:lnTo>
                  <a:lnTo>
                    <a:pt x="24" y="120"/>
                  </a:lnTo>
                  <a:lnTo>
                    <a:pt x="25" y="120"/>
                  </a:lnTo>
                  <a:lnTo>
                    <a:pt x="27" y="120"/>
                  </a:lnTo>
                  <a:lnTo>
                    <a:pt x="30" y="120"/>
                  </a:lnTo>
                  <a:lnTo>
                    <a:pt x="31" y="120"/>
                  </a:lnTo>
                  <a:lnTo>
                    <a:pt x="32" y="120"/>
                  </a:lnTo>
                  <a:lnTo>
                    <a:pt x="34" y="120"/>
                  </a:lnTo>
                  <a:lnTo>
                    <a:pt x="36" y="121"/>
                  </a:lnTo>
                  <a:lnTo>
                    <a:pt x="38" y="121"/>
                  </a:lnTo>
                  <a:lnTo>
                    <a:pt x="40" y="122"/>
                  </a:lnTo>
                  <a:lnTo>
                    <a:pt x="40" y="133"/>
                  </a:lnTo>
                  <a:lnTo>
                    <a:pt x="39" y="134"/>
                  </a:lnTo>
                  <a:lnTo>
                    <a:pt x="38" y="134"/>
                  </a:lnTo>
                  <a:lnTo>
                    <a:pt x="35" y="135"/>
                  </a:lnTo>
                  <a:lnTo>
                    <a:pt x="34" y="135"/>
                  </a:lnTo>
                  <a:lnTo>
                    <a:pt x="33" y="135"/>
                  </a:lnTo>
                  <a:lnTo>
                    <a:pt x="32" y="135"/>
                  </a:lnTo>
                  <a:lnTo>
                    <a:pt x="30" y="135"/>
                  </a:lnTo>
                  <a:lnTo>
                    <a:pt x="28" y="135"/>
                  </a:lnTo>
                  <a:lnTo>
                    <a:pt x="27" y="135"/>
                  </a:lnTo>
                  <a:lnTo>
                    <a:pt x="26" y="135"/>
                  </a:lnTo>
                  <a:lnTo>
                    <a:pt x="24" y="135"/>
                  </a:lnTo>
                  <a:lnTo>
                    <a:pt x="23" y="135"/>
                  </a:lnTo>
                  <a:lnTo>
                    <a:pt x="21" y="135"/>
                  </a:lnTo>
                  <a:lnTo>
                    <a:pt x="19" y="135"/>
                  </a:lnTo>
                  <a:lnTo>
                    <a:pt x="18" y="135"/>
                  </a:lnTo>
                  <a:lnTo>
                    <a:pt x="17" y="135"/>
                  </a:lnTo>
                  <a:lnTo>
                    <a:pt x="15" y="135"/>
                  </a:lnTo>
                  <a:lnTo>
                    <a:pt x="13" y="135"/>
                  </a:lnTo>
                  <a:lnTo>
                    <a:pt x="11" y="135"/>
                  </a:lnTo>
                  <a:lnTo>
                    <a:pt x="10" y="135"/>
                  </a:lnTo>
                  <a:lnTo>
                    <a:pt x="9" y="135"/>
                  </a:lnTo>
                  <a:lnTo>
                    <a:pt x="7" y="134"/>
                  </a:lnTo>
                  <a:lnTo>
                    <a:pt x="5" y="134"/>
                  </a:lnTo>
                  <a:lnTo>
                    <a:pt x="4" y="133"/>
                  </a:lnTo>
                  <a:lnTo>
                    <a:pt x="3" y="130"/>
                  </a:lnTo>
                  <a:lnTo>
                    <a:pt x="2" y="128"/>
                  </a:lnTo>
                  <a:lnTo>
                    <a:pt x="1" y="125"/>
                  </a:lnTo>
                  <a:lnTo>
                    <a:pt x="1" y="120"/>
                  </a:lnTo>
                  <a:lnTo>
                    <a:pt x="0" y="115"/>
                  </a:lnTo>
                  <a:lnTo>
                    <a:pt x="0" y="111"/>
                  </a:lnTo>
                  <a:lnTo>
                    <a:pt x="0" y="106"/>
                  </a:lnTo>
                  <a:lnTo>
                    <a:pt x="0" y="101"/>
                  </a:lnTo>
                  <a:lnTo>
                    <a:pt x="0" y="95"/>
                  </a:lnTo>
                  <a:lnTo>
                    <a:pt x="0" y="88"/>
                  </a:lnTo>
                  <a:lnTo>
                    <a:pt x="1" y="81"/>
                  </a:lnTo>
                  <a:lnTo>
                    <a:pt x="2" y="74"/>
                  </a:lnTo>
                  <a:lnTo>
                    <a:pt x="4" y="67"/>
                  </a:lnTo>
                  <a:lnTo>
                    <a:pt x="7" y="61"/>
                  </a:lnTo>
                  <a:lnTo>
                    <a:pt x="11" y="57"/>
                  </a:lnTo>
                  <a:lnTo>
                    <a:pt x="15" y="52"/>
                  </a:lnTo>
                  <a:lnTo>
                    <a:pt x="20" y="48"/>
                  </a:lnTo>
                  <a:lnTo>
                    <a:pt x="27" y="45"/>
                  </a:lnTo>
                  <a:lnTo>
                    <a:pt x="1" y="4"/>
                  </a:lnTo>
                  <a:lnTo>
                    <a:pt x="19" y="4"/>
                  </a:lnTo>
                  <a:lnTo>
                    <a:pt x="62" y="66"/>
                  </a:lnTo>
                  <a:lnTo>
                    <a:pt x="63" y="66"/>
                  </a:lnTo>
                  <a:lnTo>
                    <a:pt x="64" y="66"/>
                  </a:lnTo>
                  <a:lnTo>
                    <a:pt x="65" y="66"/>
                  </a:lnTo>
                  <a:lnTo>
                    <a:pt x="68" y="66"/>
                  </a:lnTo>
                  <a:lnTo>
                    <a:pt x="69" y="66"/>
                  </a:lnTo>
                  <a:lnTo>
                    <a:pt x="70" y="65"/>
                  </a:lnTo>
                  <a:lnTo>
                    <a:pt x="72" y="65"/>
                  </a:lnTo>
                  <a:lnTo>
                    <a:pt x="73" y="63"/>
                  </a:lnTo>
                  <a:lnTo>
                    <a:pt x="76" y="62"/>
                  </a:lnTo>
                  <a:lnTo>
                    <a:pt x="78" y="61"/>
                  </a:lnTo>
                  <a:lnTo>
                    <a:pt x="80" y="59"/>
                  </a:lnTo>
                  <a:lnTo>
                    <a:pt x="83" y="57"/>
                  </a:lnTo>
                  <a:lnTo>
                    <a:pt x="84" y="53"/>
                  </a:lnTo>
                  <a:lnTo>
                    <a:pt x="86" y="50"/>
                  </a:lnTo>
                  <a:lnTo>
                    <a:pt x="87" y="46"/>
                  </a:lnTo>
                  <a:lnTo>
                    <a:pt x="88" y="42"/>
                  </a:lnTo>
                  <a:lnTo>
                    <a:pt x="89" y="38"/>
                  </a:lnTo>
                  <a:lnTo>
                    <a:pt x="89" y="34"/>
                  </a:lnTo>
                  <a:lnTo>
                    <a:pt x="89" y="31"/>
                  </a:lnTo>
                  <a:lnTo>
                    <a:pt x="89" y="30"/>
                  </a:lnTo>
                  <a:lnTo>
                    <a:pt x="88" y="28"/>
                  </a:lnTo>
                  <a:lnTo>
                    <a:pt x="88" y="27"/>
                  </a:lnTo>
                  <a:lnTo>
                    <a:pt x="88" y="24"/>
                  </a:lnTo>
                  <a:lnTo>
                    <a:pt x="88" y="23"/>
                  </a:lnTo>
                  <a:lnTo>
                    <a:pt x="87" y="21"/>
                  </a:lnTo>
                  <a:lnTo>
                    <a:pt x="87" y="20"/>
                  </a:lnTo>
                  <a:lnTo>
                    <a:pt x="84" y="16"/>
                  </a:lnTo>
                  <a:lnTo>
                    <a:pt x="66" y="16"/>
                  </a:lnTo>
                  <a:lnTo>
                    <a:pt x="66" y="2"/>
                  </a:lnTo>
                  <a:lnTo>
                    <a:pt x="68" y="1"/>
                  </a:lnTo>
                  <a:lnTo>
                    <a:pt x="69" y="1"/>
                  </a:lnTo>
                  <a:lnTo>
                    <a:pt x="70" y="1"/>
                  </a:lnTo>
                  <a:lnTo>
                    <a:pt x="71" y="1"/>
                  </a:lnTo>
                  <a:lnTo>
                    <a:pt x="72" y="0"/>
                  </a:lnTo>
                  <a:lnTo>
                    <a:pt x="73" y="0"/>
                  </a:lnTo>
                  <a:lnTo>
                    <a:pt x="74" y="0"/>
                  </a:lnTo>
                  <a:lnTo>
                    <a:pt x="76" y="0"/>
                  </a:lnTo>
                  <a:lnTo>
                    <a:pt x="77" y="0"/>
                  </a:lnTo>
                  <a:lnTo>
                    <a:pt x="78" y="0"/>
                  </a:lnTo>
                  <a:lnTo>
                    <a:pt x="79" y="0"/>
                  </a:lnTo>
                  <a:lnTo>
                    <a:pt x="80" y="0"/>
                  </a:lnTo>
                  <a:lnTo>
                    <a:pt x="81" y="0"/>
                  </a:lnTo>
                  <a:lnTo>
                    <a:pt x="85" y="0"/>
                  </a:lnTo>
                  <a:lnTo>
                    <a:pt x="88" y="0"/>
                  </a:lnTo>
                  <a:lnTo>
                    <a:pt x="91" y="0"/>
                  </a:lnTo>
                  <a:lnTo>
                    <a:pt x="93" y="1"/>
                  </a:lnTo>
                  <a:lnTo>
                    <a:pt x="95" y="1"/>
                  </a:lnTo>
                  <a:lnTo>
                    <a:pt x="98" y="2"/>
                  </a:lnTo>
                  <a:lnTo>
                    <a:pt x="99" y="4"/>
                  </a:lnTo>
                  <a:lnTo>
                    <a:pt x="101" y="6"/>
                  </a:lnTo>
                  <a:lnTo>
                    <a:pt x="102" y="8"/>
                  </a:lnTo>
                  <a:lnTo>
                    <a:pt x="102" y="10"/>
                  </a:lnTo>
                  <a:lnTo>
                    <a:pt x="103" y="13"/>
                  </a:lnTo>
                  <a:lnTo>
                    <a:pt x="104" y="15"/>
                  </a:lnTo>
                  <a:lnTo>
                    <a:pt x="104" y="19"/>
                  </a:lnTo>
                  <a:lnTo>
                    <a:pt x="104" y="21"/>
                  </a:lnTo>
                  <a:lnTo>
                    <a:pt x="106" y="24"/>
                  </a:lnTo>
                  <a:lnTo>
                    <a:pt x="106" y="27"/>
                  </a:lnTo>
                  <a:lnTo>
                    <a:pt x="106" y="30"/>
                  </a:lnTo>
                  <a:lnTo>
                    <a:pt x="106" y="38"/>
                  </a:lnTo>
                  <a:lnTo>
                    <a:pt x="104" y="46"/>
                  </a:lnTo>
                  <a:lnTo>
                    <a:pt x="102" y="53"/>
                  </a:lnTo>
                  <a:lnTo>
                    <a:pt x="99" y="61"/>
                  </a:lnTo>
                  <a:lnTo>
                    <a:pt x="96" y="65"/>
                  </a:lnTo>
                  <a:lnTo>
                    <a:pt x="94" y="68"/>
                  </a:lnTo>
                  <a:lnTo>
                    <a:pt x="92" y="70"/>
                  </a:lnTo>
                  <a:lnTo>
                    <a:pt x="88" y="73"/>
                  </a:lnTo>
                  <a:lnTo>
                    <a:pt x="85" y="75"/>
                  </a:lnTo>
                  <a:lnTo>
                    <a:pt x="80" y="77"/>
                  </a:lnTo>
                  <a:lnTo>
                    <a:pt x="77" y="78"/>
                  </a:lnTo>
                  <a:lnTo>
                    <a:pt x="72" y="80"/>
                  </a:lnTo>
                  <a:lnTo>
                    <a:pt x="109" y="133"/>
                  </a:lnTo>
                </a:path>
              </a:pathLst>
            </a:custGeom>
            <a:solidFill>
              <a:schemeClr val="tx1"/>
            </a:solidFill>
            <a:ln w="0">
              <a:solidFill>
                <a:srgbClr val="000000"/>
              </a:solidFill>
              <a:prstDash val="solid"/>
              <a:round/>
              <a:headEnd/>
              <a:tailEnd/>
            </a:ln>
          </p:spPr>
          <p:txBody>
            <a:bodyPr/>
            <a:lstStyle/>
            <a:p>
              <a:endParaRPr lang="he-IL"/>
            </a:p>
          </p:txBody>
        </p:sp>
        <p:sp>
          <p:nvSpPr>
            <p:cNvPr id="236613" name="Freeform 69"/>
            <p:cNvSpPr>
              <a:spLocks/>
            </p:cNvSpPr>
            <p:nvPr/>
          </p:nvSpPr>
          <p:spPr bwMode="auto">
            <a:xfrm>
              <a:off x="828" y="2282"/>
              <a:ext cx="109" cy="132"/>
            </a:xfrm>
            <a:custGeom>
              <a:avLst/>
              <a:gdLst>
                <a:gd name="T0" fmla="*/ 85 w 113"/>
                <a:gd name="T1" fmla="*/ 131 h 132"/>
                <a:gd name="T2" fmla="*/ 85 w 113"/>
                <a:gd name="T3" fmla="*/ 21 h 132"/>
                <a:gd name="T4" fmla="*/ 85 w 113"/>
                <a:gd name="T5" fmla="*/ 18 h 132"/>
                <a:gd name="T6" fmla="*/ 84 w 113"/>
                <a:gd name="T7" fmla="*/ 17 h 132"/>
                <a:gd name="T8" fmla="*/ 83 w 113"/>
                <a:gd name="T9" fmla="*/ 16 h 132"/>
                <a:gd name="T10" fmla="*/ 81 w 113"/>
                <a:gd name="T11" fmla="*/ 15 h 132"/>
                <a:gd name="T12" fmla="*/ 34 w 113"/>
                <a:gd name="T13" fmla="*/ 15 h 132"/>
                <a:gd name="T14" fmla="*/ 34 w 113"/>
                <a:gd name="T15" fmla="*/ 113 h 132"/>
                <a:gd name="T16" fmla="*/ 34 w 113"/>
                <a:gd name="T17" fmla="*/ 117 h 132"/>
                <a:gd name="T18" fmla="*/ 33 w 113"/>
                <a:gd name="T19" fmla="*/ 121 h 132"/>
                <a:gd name="T20" fmla="*/ 33 w 113"/>
                <a:gd name="T21" fmla="*/ 122 h 132"/>
                <a:gd name="T22" fmla="*/ 32 w 113"/>
                <a:gd name="T23" fmla="*/ 126 h 132"/>
                <a:gd name="T24" fmla="*/ 31 w 113"/>
                <a:gd name="T25" fmla="*/ 127 h 132"/>
                <a:gd name="T26" fmla="*/ 28 w 113"/>
                <a:gd name="T27" fmla="*/ 129 h 132"/>
                <a:gd name="T28" fmla="*/ 23 w 113"/>
                <a:gd name="T29" fmla="*/ 130 h 132"/>
                <a:gd name="T30" fmla="*/ 21 w 113"/>
                <a:gd name="T31" fmla="*/ 131 h 132"/>
                <a:gd name="T32" fmla="*/ 14 w 113"/>
                <a:gd name="T33" fmla="*/ 132 h 132"/>
                <a:gd name="T34" fmla="*/ 14 w 113"/>
                <a:gd name="T35" fmla="*/ 132 h 132"/>
                <a:gd name="T36" fmla="*/ 12 w 113"/>
                <a:gd name="T37" fmla="*/ 132 h 132"/>
                <a:gd name="T38" fmla="*/ 8 w 113"/>
                <a:gd name="T39" fmla="*/ 132 h 132"/>
                <a:gd name="T40" fmla="*/ 6 w 113"/>
                <a:gd name="T41" fmla="*/ 132 h 132"/>
                <a:gd name="T42" fmla="*/ 3 w 113"/>
                <a:gd name="T43" fmla="*/ 132 h 132"/>
                <a:gd name="T44" fmla="*/ 0 w 113"/>
                <a:gd name="T45" fmla="*/ 115 h 132"/>
                <a:gd name="T46" fmla="*/ 17 w 113"/>
                <a:gd name="T47" fmla="*/ 15 h 132"/>
                <a:gd name="T48" fmla="*/ 3 w 113"/>
                <a:gd name="T49" fmla="*/ 2 h 132"/>
                <a:gd name="T50" fmla="*/ 3 w 113"/>
                <a:gd name="T51" fmla="*/ 2 h 132"/>
                <a:gd name="T52" fmla="*/ 3 w 113"/>
                <a:gd name="T53" fmla="*/ 1 h 132"/>
                <a:gd name="T54" fmla="*/ 3 w 113"/>
                <a:gd name="T55" fmla="*/ 1 h 132"/>
                <a:gd name="T56" fmla="*/ 4 w 113"/>
                <a:gd name="T57" fmla="*/ 0 h 132"/>
                <a:gd name="T58" fmla="*/ 5 w 113"/>
                <a:gd name="T59" fmla="*/ 0 h 132"/>
                <a:gd name="T60" fmla="*/ 79 w 113"/>
                <a:gd name="T61" fmla="*/ 0 h 132"/>
                <a:gd name="T62" fmla="*/ 84 w 113"/>
                <a:gd name="T63" fmla="*/ 0 h 132"/>
                <a:gd name="T64" fmla="*/ 90 w 113"/>
                <a:gd name="T65" fmla="*/ 0 h 132"/>
                <a:gd name="T66" fmla="*/ 93 w 113"/>
                <a:gd name="T67" fmla="*/ 1 h 132"/>
                <a:gd name="T68" fmla="*/ 96 w 113"/>
                <a:gd name="T69" fmla="*/ 6 h 132"/>
                <a:gd name="T70" fmla="*/ 97 w 113"/>
                <a:gd name="T71" fmla="*/ 11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32">
                  <a:moveTo>
                    <a:pt x="113" y="131"/>
                  </a:moveTo>
                  <a:lnTo>
                    <a:pt x="97" y="131"/>
                  </a:lnTo>
                  <a:lnTo>
                    <a:pt x="97" y="21"/>
                  </a:lnTo>
                  <a:lnTo>
                    <a:pt x="97" y="20"/>
                  </a:lnTo>
                  <a:lnTo>
                    <a:pt x="97" y="18"/>
                  </a:lnTo>
                  <a:lnTo>
                    <a:pt x="96" y="18"/>
                  </a:lnTo>
                  <a:lnTo>
                    <a:pt x="96" y="17"/>
                  </a:lnTo>
                  <a:lnTo>
                    <a:pt x="95" y="16"/>
                  </a:lnTo>
                  <a:lnTo>
                    <a:pt x="94" y="16"/>
                  </a:lnTo>
                  <a:lnTo>
                    <a:pt x="93" y="15"/>
                  </a:lnTo>
                  <a:lnTo>
                    <a:pt x="38" y="15"/>
                  </a:lnTo>
                  <a:lnTo>
                    <a:pt x="38" y="113"/>
                  </a:lnTo>
                  <a:lnTo>
                    <a:pt x="38" y="115"/>
                  </a:lnTo>
                  <a:lnTo>
                    <a:pt x="38" y="117"/>
                  </a:lnTo>
                  <a:lnTo>
                    <a:pt x="37" y="119"/>
                  </a:lnTo>
                  <a:lnTo>
                    <a:pt x="37" y="121"/>
                  </a:lnTo>
                  <a:lnTo>
                    <a:pt x="37" y="122"/>
                  </a:lnTo>
                  <a:lnTo>
                    <a:pt x="36" y="123"/>
                  </a:lnTo>
                  <a:lnTo>
                    <a:pt x="36" y="126"/>
                  </a:lnTo>
                  <a:lnTo>
                    <a:pt x="35" y="127"/>
                  </a:lnTo>
                  <a:lnTo>
                    <a:pt x="33" y="128"/>
                  </a:lnTo>
                  <a:lnTo>
                    <a:pt x="32" y="129"/>
                  </a:lnTo>
                  <a:lnTo>
                    <a:pt x="29" y="130"/>
                  </a:lnTo>
                  <a:lnTo>
                    <a:pt x="27" y="130"/>
                  </a:lnTo>
                  <a:lnTo>
                    <a:pt x="25" y="131"/>
                  </a:lnTo>
                  <a:lnTo>
                    <a:pt x="21" y="131"/>
                  </a:lnTo>
                  <a:lnTo>
                    <a:pt x="18" y="132"/>
                  </a:lnTo>
                  <a:lnTo>
                    <a:pt x="14" y="132"/>
                  </a:lnTo>
                  <a:lnTo>
                    <a:pt x="13" y="132"/>
                  </a:lnTo>
                  <a:lnTo>
                    <a:pt x="12" y="132"/>
                  </a:lnTo>
                  <a:lnTo>
                    <a:pt x="10" y="132"/>
                  </a:lnTo>
                  <a:lnTo>
                    <a:pt x="8" y="132"/>
                  </a:lnTo>
                  <a:lnTo>
                    <a:pt x="6" y="132"/>
                  </a:lnTo>
                  <a:lnTo>
                    <a:pt x="4" y="132"/>
                  </a:lnTo>
                  <a:lnTo>
                    <a:pt x="3" y="132"/>
                  </a:lnTo>
                  <a:lnTo>
                    <a:pt x="0" y="132"/>
                  </a:lnTo>
                  <a:lnTo>
                    <a:pt x="0" y="115"/>
                  </a:lnTo>
                  <a:lnTo>
                    <a:pt x="21" y="115"/>
                  </a:lnTo>
                  <a:lnTo>
                    <a:pt x="21" y="15"/>
                  </a:lnTo>
                  <a:lnTo>
                    <a:pt x="3" y="15"/>
                  </a:lnTo>
                  <a:lnTo>
                    <a:pt x="3" y="2"/>
                  </a:lnTo>
                  <a:lnTo>
                    <a:pt x="3" y="1"/>
                  </a:lnTo>
                  <a:lnTo>
                    <a:pt x="4" y="0"/>
                  </a:lnTo>
                  <a:lnTo>
                    <a:pt x="5" y="0"/>
                  </a:lnTo>
                  <a:lnTo>
                    <a:pt x="87" y="0"/>
                  </a:lnTo>
                  <a:lnTo>
                    <a:pt x="91" y="0"/>
                  </a:lnTo>
                  <a:lnTo>
                    <a:pt x="96" y="0"/>
                  </a:lnTo>
                  <a:lnTo>
                    <a:pt x="101" y="0"/>
                  </a:lnTo>
                  <a:lnTo>
                    <a:pt x="104" y="0"/>
                  </a:lnTo>
                  <a:lnTo>
                    <a:pt x="108" y="1"/>
                  </a:lnTo>
                  <a:lnTo>
                    <a:pt x="110" y="3"/>
                  </a:lnTo>
                  <a:lnTo>
                    <a:pt x="112" y="6"/>
                  </a:lnTo>
                  <a:lnTo>
                    <a:pt x="113" y="8"/>
                  </a:lnTo>
                  <a:lnTo>
                    <a:pt x="113" y="11"/>
                  </a:lnTo>
                  <a:lnTo>
                    <a:pt x="113" y="131"/>
                  </a:lnTo>
                </a:path>
              </a:pathLst>
            </a:custGeom>
            <a:solidFill>
              <a:schemeClr val="tx1"/>
            </a:solidFill>
            <a:ln w="0">
              <a:solidFill>
                <a:srgbClr val="000000"/>
              </a:solidFill>
              <a:prstDash val="solid"/>
              <a:round/>
              <a:headEnd/>
              <a:tailEnd/>
            </a:ln>
          </p:spPr>
          <p:txBody>
            <a:bodyPr/>
            <a:lstStyle/>
            <a:p>
              <a:endParaRPr lang="he-IL"/>
            </a:p>
          </p:txBody>
        </p:sp>
        <p:sp>
          <p:nvSpPr>
            <p:cNvPr id="236614" name="Freeform 70"/>
            <p:cNvSpPr>
              <a:spLocks/>
            </p:cNvSpPr>
            <p:nvPr/>
          </p:nvSpPr>
          <p:spPr bwMode="auto">
            <a:xfrm>
              <a:off x="965" y="2282"/>
              <a:ext cx="46" cy="132"/>
            </a:xfrm>
            <a:custGeom>
              <a:avLst/>
              <a:gdLst>
                <a:gd name="T0" fmla="*/ 40 w 48"/>
                <a:gd name="T1" fmla="*/ 133 h 131"/>
                <a:gd name="T2" fmla="*/ 39 w 48"/>
                <a:gd name="T3" fmla="*/ 135 h 131"/>
                <a:gd name="T4" fmla="*/ 29 w 48"/>
                <a:gd name="T5" fmla="*/ 135 h 131"/>
                <a:gd name="T6" fmla="*/ 28 w 48"/>
                <a:gd name="T7" fmla="*/ 133 h 131"/>
                <a:gd name="T8" fmla="*/ 28 w 48"/>
                <a:gd name="T9" fmla="*/ 17 h 131"/>
                <a:gd name="T10" fmla="*/ 28 w 48"/>
                <a:gd name="T11" fmla="*/ 17 h 131"/>
                <a:gd name="T12" fmla="*/ 28 w 48"/>
                <a:gd name="T13" fmla="*/ 17 h 131"/>
                <a:gd name="T14" fmla="*/ 27 w 48"/>
                <a:gd name="T15" fmla="*/ 16 h 131"/>
                <a:gd name="T16" fmla="*/ 26 w 48"/>
                <a:gd name="T17" fmla="*/ 16 h 131"/>
                <a:gd name="T18" fmla="*/ 25 w 48"/>
                <a:gd name="T19" fmla="*/ 15 h 131"/>
                <a:gd name="T20" fmla="*/ 1 w 48"/>
                <a:gd name="T21" fmla="*/ 15 h 131"/>
                <a:gd name="T22" fmla="*/ 1 w 48"/>
                <a:gd name="T23" fmla="*/ 15 h 131"/>
                <a:gd name="T24" fmla="*/ 0 w 48"/>
                <a:gd name="T25" fmla="*/ 13 h 131"/>
                <a:gd name="T26" fmla="*/ 0 w 48"/>
                <a:gd name="T27" fmla="*/ 10 h 131"/>
                <a:gd name="T28" fmla="*/ 0 w 48"/>
                <a:gd name="T29" fmla="*/ 9 h 131"/>
                <a:gd name="T30" fmla="*/ 0 w 48"/>
                <a:gd name="T31" fmla="*/ 7 h 131"/>
                <a:gd name="T32" fmla="*/ 0 w 48"/>
                <a:gd name="T33" fmla="*/ 7 h 131"/>
                <a:gd name="T34" fmla="*/ 0 w 48"/>
                <a:gd name="T35" fmla="*/ 7 h 131"/>
                <a:gd name="T36" fmla="*/ 0 w 48"/>
                <a:gd name="T37" fmla="*/ 6 h 131"/>
                <a:gd name="T38" fmla="*/ 0 w 48"/>
                <a:gd name="T39" fmla="*/ 6 h 131"/>
                <a:gd name="T40" fmla="*/ 0 w 48"/>
                <a:gd name="T41" fmla="*/ 5 h 131"/>
                <a:gd name="T42" fmla="*/ 0 w 48"/>
                <a:gd name="T43" fmla="*/ 5 h 131"/>
                <a:gd name="T44" fmla="*/ 0 w 48"/>
                <a:gd name="T45" fmla="*/ 3 h 131"/>
                <a:gd name="T46" fmla="*/ 0 w 48"/>
                <a:gd name="T47" fmla="*/ 2 h 131"/>
                <a:gd name="T48" fmla="*/ 0 w 48"/>
                <a:gd name="T49" fmla="*/ 1 h 131"/>
                <a:gd name="T50" fmla="*/ 1 w 48"/>
                <a:gd name="T51" fmla="*/ 0 h 131"/>
                <a:gd name="T52" fmla="*/ 33 w 48"/>
                <a:gd name="T53" fmla="*/ 0 h 131"/>
                <a:gd name="T54" fmla="*/ 33 w 48"/>
                <a:gd name="T55" fmla="*/ 0 h 131"/>
                <a:gd name="T56" fmla="*/ 34 w 48"/>
                <a:gd name="T57" fmla="*/ 0 h 131"/>
                <a:gd name="T58" fmla="*/ 36 w 48"/>
                <a:gd name="T59" fmla="*/ 1 h 131"/>
                <a:gd name="T60" fmla="*/ 37 w 48"/>
                <a:gd name="T61" fmla="*/ 2 h 131"/>
                <a:gd name="T62" fmla="*/ 38 w 48"/>
                <a:gd name="T63" fmla="*/ 3 h 131"/>
                <a:gd name="T64" fmla="*/ 38 w 48"/>
                <a:gd name="T65" fmla="*/ 3 h 131"/>
                <a:gd name="T66" fmla="*/ 39 w 48"/>
                <a:gd name="T67" fmla="*/ 5 h 131"/>
                <a:gd name="T68" fmla="*/ 39 w 48"/>
                <a:gd name="T69" fmla="*/ 7 h 131"/>
                <a:gd name="T70" fmla="*/ 40 w 48"/>
                <a:gd name="T71" fmla="*/ 8 h 131"/>
                <a:gd name="T72" fmla="*/ 40 w 48"/>
                <a:gd name="T73" fmla="*/ 10 h 131"/>
                <a:gd name="T74" fmla="*/ 40 w 48"/>
                <a:gd name="T75" fmla="*/ 133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 h="131">
                  <a:moveTo>
                    <a:pt x="48" y="129"/>
                  </a:moveTo>
                  <a:lnTo>
                    <a:pt x="47" y="131"/>
                  </a:lnTo>
                  <a:lnTo>
                    <a:pt x="33" y="131"/>
                  </a:lnTo>
                  <a:lnTo>
                    <a:pt x="32" y="129"/>
                  </a:lnTo>
                  <a:lnTo>
                    <a:pt x="32" y="17"/>
                  </a:lnTo>
                  <a:lnTo>
                    <a:pt x="31" y="16"/>
                  </a:lnTo>
                  <a:lnTo>
                    <a:pt x="30" y="16"/>
                  </a:lnTo>
                  <a:lnTo>
                    <a:pt x="29" y="15"/>
                  </a:lnTo>
                  <a:lnTo>
                    <a:pt x="1" y="15"/>
                  </a:lnTo>
                  <a:lnTo>
                    <a:pt x="0" y="13"/>
                  </a:lnTo>
                  <a:lnTo>
                    <a:pt x="0" y="10"/>
                  </a:lnTo>
                  <a:lnTo>
                    <a:pt x="0" y="9"/>
                  </a:lnTo>
                  <a:lnTo>
                    <a:pt x="0" y="7"/>
                  </a:lnTo>
                  <a:lnTo>
                    <a:pt x="0" y="6"/>
                  </a:lnTo>
                  <a:lnTo>
                    <a:pt x="0" y="5"/>
                  </a:lnTo>
                  <a:lnTo>
                    <a:pt x="0" y="3"/>
                  </a:lnTo>
                  <a:lnTo>
                    <a:pt x="0" y="2"/>
                  </a:lnTo>
                  <a:lnTo>
                    <a:pt x="0" y="1"/>
                  </a:lnTo>
                  <a:lnTo>
                    <a:pt x="1" y="0"/>
                  </a:lnTo>
                  <a:lnTo>
                    <a:pt x="39" y="0"/>
                  </a:lnTo>
                  <a:lnTo>
                    <a:pt x="41" y="0"/>
                  </a:lnTo>
                  <a:lnTo>
                    <a:pt x="44" y="1"/>
                  </a:lnTo>
                  <a:lnTo>
                    <a:pt x="45" y="2"/>
                  </a:lnTo>
                  <a:lnTo>
                    <a:pt x="46" y="3"/>
                  </a:lnTo>
                  <a:lnTo>
                    <a:pt x="47" y="5"/>
                  </a:lnTo>
                  <a:lnTo>
                    <a:pt x="47" y="7"/>
                  </a:lnTo>
                  <a:lnTo>
                    <a:pt x="48" y="8"/>
                  </a:lnTo>
                  <a:lnTo>
                    <a:pt x="48" y="10"/>
                  </a:lnTo>
                  <a:lnTo>
                    <a:pt x="48" y="129"/>
                  </a:lnTo>
                </a:path>
              </a:pathLst>
            </a:custGeom>
            <a:solidFill>
              <a:schemeClr val="tx1"/>
            </a:solidFill>
            <a:ln w="0">
              <a:solidFill>
                <a:srgbClr val="000000"/>
              </a:solidFill>
              <a:prstDash val="solid"/>
              <a:round/>
              <a:headEnd/>
              <a:tailEnd/>
            </a:ln>
          </p:spPr>
          <p:txBody>
            <a:bodyPr/>
            <a:lstStyle/>
            <a:p>
              <a:endParaRPr lang="he-IL"/>
            </a:p>
          </p:txBody>
        </p:sp>
        <p:sp>
          <p:nvSpPr>
            <p:cNvPr id="236615" name="Freeform 71"/>
            <p:cNvSpPr>
              <a:spLocks/>
            </p:cNvSpPr>
            <p:nvPr/>
          </p:nvSpPr>
          <p:spPr bwMode="auto">
            <a:xfrm>
              <a:off x="1043" y="2282"/>
              <a:ext cx="113" cy="132"/>
            </a:xfrm>
            <a:custGeom>
              <a:avLst/>
              <a:gdLst>
                <a:gd name="T0" fmla="*/ 101 w 117"/>
                <a:gd name="T1" fmla="*/ 11 h 132"/>
                <a:gd name="T2" fmla="*/ 99 w 117"/>
                <a:gd name="T3" fmla="*/ 15 h 132"/>
                <a:gd name="T4" fmla="*/ 88 w 117"/>
                <a:gd name="T5" fmla="*/ 15 h 132"/>
                <a:gd name="T6" fmla="*/ 88 w 117"/>
                <a:gd name="T7" fmla="*/ 131 h 132"/>
                <a:gd name="T8" fmla="*/ 88 w 117"/>
                <a:gd name="T9" fmla="*/ 131 h 132"/>
                <a:gd name="T10" fmla="*/ 85 w 117"/>
                <a:gd name="T11" fmla="*/ 132 h 132"/>
                <a:gd name="T12" fmla="*/ 84 w 117"/>
                <a:gd name="T13" fmla="*/ 132 h 132"/>
                <a:gd name="T14" fmla="*/ 82 w 117"/>
                <a:gd name="T15" fmla="*/ 132 h 132"/>
                <a:gd name="T16" fmla="*/ 80 w 117"/>
                <a:gd name="T17" fmla="*/ 132 h 132"/>
                <a:gd name="T18" fmla="*/ 80 w 117"/>
                <a:gd name="T19" fmla="*/ 132 h 132"/>
                <a:gd name="T20" fmla="*/ 77 w 117"/>
                <a:gd name="T21" fmla="*/ 132 h 132"/>
                <a:gd name="T22" fmla="*/ 75 w 117"/>
                <a:gd name="T23" fmla="*/ 132 h 132"/>
                <a:gd name="T24" fmla="*/ 74 w 117"/>
                <a:gd name="T25" fmla="*/ 132 h 132"/>
                <a:gd name="T26" fmla="*/ 71 w 117"/>
                <a:gd name="T27" fmla="*/ 131 h 132"/>
                <a:gd name="T28" fmla="*/ 71 w 117"/>
                <a:gd name="T29" fmla="*/ 15 h 132"/>
                <a:gd name="T30" fmla="*/ 29 w 117"/>
                <a:gd name="T31" fmla="*/ 15 h 132"/>
                <a:gd name="T32" fmla="*/ 29 w 117"/>
                <a:gd name="T33" fmla="*/ 131 h 132"/>
                <a:gd name="T34" fmla="*/ 29 w 117"/>
                <a:gd name="T35" fmla="*/ 131 h 132"/>
                <a:gd name="T36" fmla="*/ 26 w 117"/>
                <a:gd name="T37" fmla="*/ 132 h 132"/>
                <a:gd name="T38" fmla="*/ 25 w 117"/>
                <a:gd name="T39" fmla="*/ 132 h 132"/>
                <a:gd name="T40" fmla="*/ 23 w 117"/>
                <a:gd name="T41" fmla="*/ 132 h 132"/>
                <a:gd name="T42" fmla="*/ 21 w 117"/>
                <a:gd name="T43" fmla="*/ 132 h 132"/>
                <a:gd name="T44" fmla="*/ 21 w 117"/>
                <a:gd name="T45" fmla="*/ 132 h 132"/>
                <a:gd name="T46" fmla="*/ 18 w 117"/>
                <a:gd name="T47" fmla="*/ 132 h 132"/>
                <a:gd name="T48" fmla="*/ 17 w 117"/>
                <a:gd name="T49" fmla="*/ 132 h 132"/>
                <a:gd name="T50" fmla="*/ 15 w 117"/>
                <a:gd name="T51" fmla="*/ 132 h 132"/>
                <a:gd name="T52" fmla="*/ 14 w 117"/>
                <a:gd name="T53" fmla="*/ 131 h 132"/>
                <a:gd name="T54" fmla="*/ 14 w 117"/>
                <a:gd name="T55" fmla="*/ 15 h 132"/>
                <a:gd name="T56" fmla="*/ 2 w 117"/>
                <a:gd name="T57" fmla="*/ 15 h 132"/>
                <a:gd name="T58" fmla="*/ 0 w 117"/>
                <a:gd name="T59" fmla="*/ 13 h 132"/>
                <a:gd name="T60" fmla="*/ 0 w 117"/>
                <a:gd name="T61" fmla="*/ 1 h 132"/>
                <a:gd name="T62" fmla="*/ 2 w 117"/>
                <a:gd name="T63" fmla="*/ 0 h 132"/>
                <a:gd name="T64" fmla="*/ 98 w 117"/>
                <a:gd name="T65" fmla="*/ 0 h 132"/>
                <a:gd name="T66" fmla="*/ 101 w 117"/>
                <a:gd name="T67" fmla="*/ 3 h 132"/>
                <a:gd name="T68" fmla="*/ 101 w 117"/>
                <a:gd name="T69" fmla="*/ 11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 h="132">
                  <a:moveTo>
                    <a:pt x="117" y="11"/>
                  </a:moveTo>
                  <a:lnTo>
                    <a:pt x="115" y="15"/>
                  </a:lnTo>
                  <a:lnTo>
                    <a:pt x="100" y="15"/>
                  </a:lnTo>
                  <a:lnTo>
                    <a:pt x="100" y="131"/>
                  </a:lnTo>
                  <a:lnTo>
                    <a:pt x="97" y="132"/>
                  </a:lnTo>
                  <a:lnTo>
                    <a:pt x="96" y="132"/>
                  </a:lnTo>
                  <a:lnTo>
                    <a:pt x="94" y="132"/>
                  </a:lnTo>
                  <a:lnTo>
                    <a:pt x="92" y="132"/>
                  </a:lnTo>
                  <a:lnTo>
                    <a:pt x="89" y="132"/>
                  </a:lnTo>
                  <a:lnTo>
                    <a:pt x="87" y="132"/>
                  </a:lnTo>
                  <a:lnTo>
                    <a:pt x="86" y="132"/>
                  </a:lnTo>
                  <a:lnTo>
                    <a:pt x="83" y="131"/>
                  </a:lnTo>
                  <a:lnTo>
                    <a:pt x="83" y="15"/>
                  </a:lnTo>
                  <a:lnTo>
                    <a:pt x="33" y="15"/>
                  </a:lnTo>
                  <a:lnTo>
                    <a:pt x="33" y="131"/>
                  </a:lnTo>
                  <a:lnTo>
                    <a:pt x="30" y="132"/>
                  </a:lnTo>
                  <a:lnTo>
                    <a:pt x="29" y="132"/>
                  </a:lnTo>
                  <a:lnTo>
                    <a:pt x="27" y="132"/>
                  </a:lnTo>
                  <a:lnTo>
                    <a:pt x="25" y="132"/>
                  </a:lnTo>
                  <a:lnTo>
                    <a:pt x="22" y="132"/>
                  </a:lnTo>
                  <a:lnTo>
                    <a:pt x="21" y="132"/>
                  </a:lnTo>
                  <a:lnTo>
                    <a:pt x="19" y="132"/>
                  </a:lnTo>
                  <a:lnTo>
                    <a:pt x="17" y="131"/>
                  </a:lnTo>
                  <a:lnTo>
                    <a:pt x="17" y="15"/>
                  </a:lnTo>
                  <a:lnTo>
                    <a:pt x="2" y="15"/>
                  </a:lnTo>
                  <a:lnTo>
                    <a:pt x="0" y="13"/>
                  </a:lnTo>
                  <a:lnTo>
                    <a:pt x="0" y="1"/>
                  </a:lnTo>
                  <a:lnTo>
                    <a:pt x="2" y="0"/>
                  </a:lnTo>
                  <a:lnTo>
                    <a:pt x="113" y="0"/>
                  </a:lnTo>
                  <a:lnTo>
                    <a:pt x="117" y="3"/>
                  </a:lnTo>
                  <a:lnTo>
                    <a:pt x="117" y="11"/>
                  </a:lnTo>
                </a:path>
              </a:pathLst>
            </a:custGeom>
            <a:solidFill>
              <a:schemeClr val="tx1"/>
            </a:solidFill>
            <a:ln w="0">
              <a:solidFill>
                <a:srgbClr val="000000"/>
              </a:solidFill>
              <a:prstDash val="solid"/>
              <a:round/>
              <a:headEnd/>
              <a:tailEnd/>
            </a:ln>
          </p:spPr>
          <p:txBody>
            <a:bodyPr/>
            <a:lstStyle/>
            <a:p>
              <a:endParaRPr lang="he-IL"/>
            </a:p>
          </p:txBody>
        </p:sp>
        <p:sp>
          <p:nvSpPr>
            <p:cNvPr id="236616" name="Freeform 72"/>
            <p:cNvSpPr>
              <a:spLocks/>
            </p:cNvSpPr>
            <p:nvPr/>
          </p:nvSpPr>
          <p:spPr bwMode="auto">
            <a:xfrm>
              <a:off x="1171" y="2282"/>
              <a:ext cx="49" cy="58"/>
            </a:xfrm>
            <a:custGeom>
              <a:avLst/>
              <a:gdLst>
                <a:gd name="T0" fmla="*/ 46 w 50"/>
                <a:gd name="T1" fmla="*/ 55 h 58"/>
                <a:gd name="T2" fmla="*/ 46 w 50"/>
                <a:gd name="T3" fmla="*/ 55 h 58"/>
                <a:gd name="T4" fmla="*/ 46 w 50"/>
                <a:gd name="T5" fmla="*/ 55 h 58"/>
                <a:gd name="T6" fmla="*/ 46 w 50"/>
                <a:gd name="T7" fmla="*/ 55 h 58"/>
                <a:gd name="T8" fmla="*/ 46 w 50"/>
                <a:gd name="T9" fmla="*/ 56 h 58"/>
                <a:gd name="T10" fmla="*/ 46 w 50"/>
                <a:gd name="T11" fmla="*/ 56 h 58"/>
                <a:gd name="T12" fmla="*/ 46 w 50"/>
                <a:gd name="T13" fmla="*/ 56 h 58"/>
                <a:gd name="T14" fmla="*/ 44 w 50"/>
                <a:gd name="T15" fmla="*/ 58 h 58"/>
                <a:gd name="T16" fmla="*/ 44 w 50"/>
                <a:gd name="T17" fmla="*/ 58 h 58"/>
                <a:gd name="T18" fmla="*/ 43 w 50"/>
                <a:gd name="T19" fmla="*/ 58 h 58"/>
                <a:gd name="T20" fmla="*/ 42 w 50"/>
                <a:gd name="T21" fmla="*/ 58 h 58"/>
                <a:gd name="T22" fmla="*/ 31 w 50"/>
                <a:gd name="T23" fmla="*/ 58 h 58"/>
                <a:gd name="T24" fmla="*/ 29 w 50"/>
                <a:gd name="T25" fmla="*/ 56 h 58"/>
                <a:gd name="T26" fmla="*/ 29 w 50"/>
                <a:gd name="T27" fmla="*/ 17 h 58"/>
                <a:gd name="T28" fmla="*/ 27 w 50"/>
                <a:gd name="T29" fmla="*/ 15 h 58"/>
                <a:gd name="T30" fmla="*/ 2 w 50"/>
                <a:gd name="T31" fmla="*/ 15 h 58"/>
                <a:gd name="T32" fmla="*/ 0 w 50"/>
                <a:gd name="T33" fmla="*/ 13 h 58"/>
                <a:gd name="T34" fmla="*/ 0 w 50"/>
                <a:gd name="T35" fmla="*/ 0 h 58"/>
                <a:gd name="T36" fmla="*/ 37 w 50"/>
                <a:gd name="T37" fmla="*/ 0 h 58"/>
                <a:gd name="T38" fmla="*/ 37 w 50"/>
                <a:gd name="T39" fmla="*/ 0 h 58"/>
                <a:gd name="T40" fmla="*/ 39 w 50"/>
                <a:gd name="T41" fmla="*/ 0 h 58"/>
                <a:gd name="T42" fmla="*/ 41 w 50"/>
                <a:gd name="T43" fmla="*/ 1 h 58"/>
                <a:gd name="T44" fmla="*/ 42 w 50"/>
                <a:gd name="T45" fmla="*/ 2 h 58"/>
                <a:gd name="T46" fmla="*/ 43 w 50"/>
                <a:gd name="T47" fmla="*/ 3 h 58"/>
                <a:gd name="T48" fmla="*/ 43 w 50"/>
                <a:gd name="T49" fmla="*/ 3 h 58"/>
                <a:gd name="T50" fmla="*/ 43 w 50"/>
                <a:gd name="T51" fmla="*/ 5 h 58"/>
                <a:gd name="T52" fmla="*/ 44 w 50"/>
                <a:gd name="T53" fmla="*/ 6 h 58"/>
                <a:gd name="T54" fmla="*/ 46 w 50"/>
                <a:gd name="T55" fmla="*/ 7 h 58"/>
                <a:gd name="T56" fmla="*/ 46 w 50"/>
                <a:gd name="T57" fmla="*/ 8 h 58"/>
                <a:gd name="T58" fmla="*/ 46 w 50"/>
                <a:gd name="T59" fmla="*/ 55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 h="58">
                  <a:moveTo>
                    <a:pt x="50" y="55"/>
                  </a:moveTo>
                  <a:lnTo>
                    <a:pt x="50" y="55"/>
                  </a:lnTo>
                  <a:lnTo>
                    <a:pt x="50" y="56"/>
                  </a:lnTo>
                  <a:lnTo>
                    <a:pt x="48" y="58"/>
                  </a:lnTo>
                  <a:lnTo>
                    <a:pt x="47" y="58"/>
                  </a:lnTo>
                  <a:lnTo>
                    <a:pt x="46" y="58"/>
                  </a:lnTo>
                  <a:lnTo>
                    <a:pt x="35" y="58"/>
                  </a:lnTo>
                  <a:lnTo>
                    <a:pt x="33" y="56"/>
                  </a:lnTo>
                  <a:lnTo>
                    <a:pt x="33" y="17"/>
                  </a:lnTo>
                  <a:lnTo>
                    <a:pt x="31" y="15"/>
                  </a:lnTo>
                  <a:lnTo>
                    <a:pt x="2" y="15"/>
                  </a:lnTo>
                  <a:lnTo>
                    <a:pt x="0" y="13"/>
                  </a:lnTo>
                  <a:lnTo>
                    <a:pt x="0" y="0"/>
                  </a:lnTo>
                  <a:lnTo>
                    <a:pt x="41" y="0"/>
                  </a:lnTo>
                  <a:lnTo>
                    <a:pt x="43" y="0"/>
                  </a:lnTo>
                  <a:lnTo>
                    <a:pt x="45" y="1"/>
                  </a:lnTo>
                  <a:lnTo>
                    <a:pt x="46" y="2"/>
                  </a:lnTo>
                  <a:lnTo>
                    <a:pt x="47" y="3"/>
                  </a:lnTo>
                  <a:lnTo>
                    <a:pt x="47" y="5"/>
                  </a:lnTo>
                  <a:lnTo>
                    <a:pt x="48" y="6"/>
                  </a:lnTo>
                  <a:lnTo>
                    <a:pt x="50" y="7"/>
                  </a:lnTo>
                  <a:lnTo>
                    <a:pt x="50" y="8"/>
                  </a:lnTo>
                  <a:lnTo>
                    <a:pt x="50" y="55"/>
                  </a:lnTo>
                </a:path>
              </a:pathLst>
            </a:custGeom>
            <a:solidFill>
              <a:schemeClr val="tx1"/>
            </a:solidFill>
            <a:ln w="0">
              <a:solidFill>
                <a:srgbClr val="000000"/>
              </a:solidFill>
              <a:prstDash val="solid"/>
              <a:round/>
              <a:headEnd/>
              <a:tailEnd/>
            </a:ln>
          </p:spPr>
          <p:txBody>
            <a:bodyPr/>
            <a:lstStyle/>
            <a:p>
              <a:endParaRPr lang="he-IL"/>
            </a:p>
          </p:txBody>
        </p:sp>
        <p:sp>
          <p:nvSpPr>
            <p:cNvPr id="236617" name="Freeform 73"/>
            <p:cNvSpPr>
              <a:spLocks/>
            </p:cNvSpPr>
            <p:nvPr/>
          </p:nvSpPr>
          <p:spPr bwMode="auto">
            <a:xfrm>
              <a:off x="1247" y="2282"/>
              <a:ext cx="104" cy="132"/>
            </a:xfrm>
            <a:custGeom>
              <a:avLst/>
              <a:gdLst>
                <a:gd name="T0" fmla="*/ 101 w 105"/>
                <a:gd name="T1" fmla="*/ 134 h 131"/>
                <a:gd name="T2" fmla="*/ 100 w 105"/>
                <a:gd name="T3" fmla="*/ 135 h 131"/>
                <a:gd name="T4" fmla="*/ 2 w 105"/>
                <a:gd name="T5" fmla="*/ 135 h 131"/>
                <a:gd name="T6" fmla="*/ 0 w 105"/>
                <a:gd name="T7" fmla="*/ 134 h 131"/>
                <a:gd name="T8" fmla="*/ 0 w 105"/>
                <a:gd name="T9" fmla="*/ 120 h 131"/>
                <a:gd name="T10" fmla="*/ 2 w 105"/>
                <a:gd name="T11" fmla="*/ 119 h 131"/>
                <a:gd name="T12" fmla="*/ 71 w 105"/>
                <a:gd name="T13" fmla="*/ 119 h 131"/>
                <a:gd name="T14" fmla="*/ 71 w 105"/>
                <a:gd name="T15" fmla="*/ 31 h 131"/>
                <a:gd name="T16" fmla="*/ 71 w 105"/>
                <a:gd name="T17" fmla="*/ 31 h 131"/>
                <a:gd name="T18" fmla="*/ 71 w 105"/>
                <a:gd name="T19" fmla="*/ 29 h 131"/>
                <a:gd name="T20" fmla="*/ 70 w 105"/>
                <a:gd name="T21" fmla="*/ 26 h 131"/>
                <a:gd name="T22" fmla="*/ 70 w 105"/>
                <a:gd name="T23" fmla="*/ 24 h 131"/>
                <a:gd name="T24" fmla="*/ 69 w 105"/>
                <a:gd name="T25" fmla="*/ 22 h 131"/>
                <a:gd name="T26" fmla="*/ 69 w 105"/>
                <a:gd name="T27" fmla="*/ 22 h 131"/>
                <a:gd name="T28" fmla="*/ 68 w 105"/>
                <a:gd name="T29" fmla="*/ 20 h 131"/>
                <a:gd name="T30" fmla="*/ 65 w 105"/>
                <a:gd name="T31" fmla="*/ 17 h 131"/>
                <a:gd name="T32" fmla="*/ 64 w 105"/>
                <a:gd name="T33" fmla="*/ 16 h 131"/>
                <a:gd name="T34" fmla="*/ 62 w 105"/>
                <a:gd name="T35" fmla="*/ 15 h 131"/>
                <a:gd name="T36" fmla="*/ 10 w 105"/>
                <a:gd name="T37" fmla="*/ 15 h 131"/>
                <a:gd name="T38" fmla="*/ 10 w 105"/>
                <a:gd name="T39" fmla="*/ 15 h 131"/>
                <a:gd name="T40" fmla="*/ 10 w 105"/>
                <a:gd name="T41" fmla="*/ 14 h 131"/>
                <a:gd name="T42" fmla="*/ 10 w 105"/>
                <a:gd name="T43" fmla="*/ 13 h 131"/>
                <a:gd name="T44" fmla="*/ 8 w 105"/>
                <a:gd name="T45" fmla="*/ 13 h 131"/>
                <a:gd name="T46" fmla="*/ 8 w 105"/>
                <a:gd name="T47" fmla="*/ 11 h 131"/>
                <a:gd name="T48" fmla="*/ 8 w 105"/>
                <a:gd name="T49" fmla="*/ 11 h 131"/>
                <a:gd name="T50" fmla="*/ 8 w 105"/>
                <a:gd name="T51" fmla="*/ 10 h 131"/>
                <a:gd name="T52" fmla="*/ 8 w 105"/>
                <a:gd name="T53" fmla="*/ 9 h 131"/>
                <a:gd name="T54" fmla="*/ 8 w 105"/>
                <a:gd name="T55" fmla="*/ 8 h 131"/>
                <a:gd name="T56" fmla="*/ 8 w 105"/>
                <a:gd name="T57" fmla="*/ 7 h 131"/>
                <a:gd name="T58" fmla="*/ 8 w 105"/>
                <a:gd name="T59" fmla="*/ 7 h 131"/>
                <a:gd name="T60" fmla="*/ 8 w 105"/>
                <a:gd name="T61" fmla="*/ 6 h 131"/>
                <a:gd name="T62" fmla="*/ 8 w 105"/>
                <a:gd name="T63" fmla="*/ 3 h 131"/>
                <a:gd name="T64" fmla="*/ 8 w 105"/>
                <a:gd name="T65" fmla="*/ 2 h 131"/>
                <a:gd name="T66" fmla="*/ 8 w 105"/>
                <a:gd name="T67" fmla="*/ 1 h 131"/>
                <a:gd name="T68" fmla="*/ 8 w 105"/>
                <a:gd name="T69" fmla="*/ 1 h 131"/>
                <a:gd name="T70" fmla="*/ 8 w 105"/>
                <a:gd name="T71" fmla="*/ 1 h 131"/>
                <a:gd name="T72" fmla="*/ 10 w 105"/>
                <a:gd name="T73" fmla="*/ 0 h 131"/>
                <a:gd name="T74" fmla="*/ 11 w 105"/>
                <a:gd name="T75" fmla="*/ 0 h 131"/>
                <a:gd name="T76" fmla="*/ 12 w 105"/>
                <a:gd name="T77" fmla="*/ 0 h 131"/>
                <a:gd name="T78" fmla="*/ 63 w 105"/>
                <a:gd name="T79" fmla="*/ 0 h 131"/>
                <a:gd name="T80" fmla="*/ 63 w 105"/>
                <a:gd name="T81" fmla="*/ 0 h 131"/>
                <a:gd name="T82" fmla="*/ 67 w 105"/>
                <a:gd name="T83" fmla="*/ 1 h 131"/>
                <a:gd name="T84" fmla="*/ 70 w 105"/>
                <a:gd name="T85" fmla="*/ 2 h 131"/>
                <a:gd name="T86" fmla="*/ 74 w 105"/>
                <a:gd name="T87" fmla="*/ 5 h 131"/>
                <a:gd name="T88" fmla="*/ 78 w 105"/>
                <a:gd name="T89" fmla="*/ 7 h 131"/>
                <a:gd name="T90" fmla="*/ 78 w 105"/>
                <a:gd name="T91" fmla="*/ 7 h 131"/>
                <a:gd name="T92" fmla="*/ 80 w 105"/>
                <a:gd name="T93" fmla="*/ 10 h 131"/>
                <a:gd name="T94" fmla="*/ 83 w 105"/>
                <a:gd name="T95" fmla="*/ 14 h 131"/>
                <a:gd name="T96" fmla="*/ 84 w 105"/>
                <a:gd name="T97" fmla="*/ 17 h 131"/>
                <a:gd name="T98" fmla="*/ 85 w 105"/>
                <a:gd name="T99" fmla="*/ 21 h 131"/>
                <a:gd name="T100" fmla="*/ 87 w 105"/>
                <a:gd name="T101" fmla="*/ 38 h 131"/>
                <a:gd name="T102" fmla="*/ 87 w 105"/>
                <a:gd name="T103" fmla="*/ 119 h 131"/>
                <a:gd name="T104" fmla="*/ 101 w 105"/>
                <a:gd name="T105" fmla="*/ 119 h 131"/>
                <a:gd name="T106" fmla="*/ 101 w 105"/>
                <a:gd name="T107" fmla="*/ 134 h 1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5" h="131">
                  <a:moveTo>
                    <a:pt x="105" y="130"/>
                  </a:moveTo>
                  <a:lnTo>
                    <a:pt x="104" y="131"/>
                  </a:lnTo>
                  <a:lnTo>
                    <a:pt x="2" y="131"/>
                  </a:lnTo>
                  <a:lnTo>
                    <a:pt x="0" y="130"/>
                  </a:lnTo>
                  <a:lnTo>
                    <a:pt x="0" y="116"/>
                  </a:lnTo>
                  <a:lnTo>
                    <a:pt x="2" y="115"/>
                  </a:lnTo>
                  <a:lnTo>
                    <a:pt x="75" y="115"/>
                  </a:lnTo>
                  <a:lnTo>
                    <a:pt x="75" y="31"/>
                  </a:lnTo>
                  <a:lnTo>
                    <a:pt x="75" y="29"/>
                  </a:lnTo>
                  <a:lnTo>
                    <a:pt x="74" y="26"/>
                  </a:lnTo>
                  <a:lnTo>
                    <a:pt x="74" y="24"/>
                  </a:lnTo>
                  <a:lnTo>
                    <a:pt x="73" y="22"/>
                  </a:lnTo>
                  <a:lnTo>
                    <a:pt x="72" y="20"/>
                  </a:lnTo>
                  <a:lnTo>
                    <a:pt x="69" y="17"/>
                  </a:lnTo>
                  <a:lnTo>
                    <a:pt x="68" y="16"/>
                  </a:lnTo>
                  <a:lnTo>
                    <a:pt x="66" y="15"/>
                  </a:lnTo>
                  <a:lnTo>
                    <a:pt x="10" y="15"/>
                  </a:lnTo>
                  <a:lnTo>
                    <a:pt x="10" y="14"/>
                  </a:lnTo>
                  <a:lnTo>
                    <a:pt x="10" y="13"/>
                  </a:lnTo>
                  <a:lnTo>
                    <a:pt x="8" y="13"/>
                  </a:lnTo>
                  <a:lnTo>
                    <a:pt x="8" y="11"/>
                  </a:lnTo>
                  <a:lnTo>
                    <a:pt x="8" y="10"/>
                  </a:lnTo>
                  <a:lnTo>
                    <a:pt x="8" y="9"/>
                  </a:lnTo>
                  <a:lnTo>
                    <a:pt x="8" y="8"/>
                  </a:lnTo>
                  <a:lnTo>
                    <a:pt x="8" y="7"/>
                  </a:lnTo>
                  <a:lnTo>
                    <a:pt x="8" y="6"/>
                  </a:lnTo>
                  <a:lnTo>
                    <a:pt x="8" y="3"/>
                  </a:lnTo>
                  <a:lnTo>
                    <a:pt x="8" y="2"/>
                  </a:lnTo>
                  <a:lnTo>
                    <a:pt x="8" y="1"/>
                  </a:lnTo>
                  <a:lnTo>
                    <a:pt x="10" y="0"/>
                  </a:lnTo>
                  <a:lnTo>
                    <a:pt x="11" y="0"/>
                  </a:lnTo>
                  <a:lnTo>
                    <a:pt x="12" y="0"/>
                  </a:lnTo>
                  <a:lnTo>
                    <a:pt x="67" y="0"/>
                  </a:lnTo>
                  <a:lnTo>
                    <a:pt x="71" y="1"/>
                  </a:lnTo>
                  <a:lnTo>
                    <a:pt x="74" y="2"/>
                  </a:lnTo>
                  <a:lnTo>
                    <a:pt x="78" y="5"/>
                  </a:lnTo>
                  <a:lnTo>
                    <a:pt x="82" y="7"/>
                  </a:lnTo>
                  <a:lnTo>
                    <a:pt x="84" y="10"/>
                  </a:lnTo>
                  <a:lnTo>
                    <a:pt x="87" y="14"/>
                  </a:lnTo>
                  <a:lnTo>
                    <a:pt x="88" y="17"/>
                  </a:lnTo>
                  <a:lnTo>
                    <a:pt x="89" y="21"/>
                  </a:lnTo>
                  <a:lnTo>
                    <a:pt x="91" y="38"/>
                  </a:lnTo>
                  <a:lnTo>
                    <a:pt x="91" y="115"/>
                  </a:lnTo>
                  <a:lnTo>
                    <a:pt x="105" y="115"/>
                  </a:lnTo>
                  <a:lnTo>
                    <a:pt x="105" y="130"/>
                  </a:lnTo>
                </a:path>
              </a:pathLst>
            </a:custGeom>
            <a:solidFill>
              <a:schemeClr val="tx1"/>
            </a:solidFill>
            <a:ln w="0">
              <a:solidFill>
                <a:srgbClr val="000000"/>
              </a:solidFill>
              <a:prstDash val="solid"/>
              <a:round/>
              <a:headEnd/>
              <a:tailEnd/>
            </a:ln>
          </p:spPr>
          <p:txBody>
            <a:bodyPr/>
            <a:lstStyle/>
            <a:p>
              <a:endParaRPr lang="he-IL"/>
            </a:p>
          </p:txBody>
        </p:sp>
        <p:sp>
          <p:nvSpPr>
            <p:cNvPr id="236618" name="Freeform 74"/>
            <p:cNvSpPr>
              <a:spLocks/>
            </p:cNvSpPr>
            <p:nvPr/>
          </p:nvSpPr>
          <p:spPr bwMode="auto">
            <a:xfrm>
              <a:off x="1376" y="2280"/>
              <a:ext cx="111" cy="134"/>
            </a:xfrm>
            <a:custGeom>
              <a:avLst/>
              <a:gdLst>
                <a:gd name="T0" fmla="*/ 97 w 115"/>
                <a:gd name="T1" fmla="*/ 120 h 133"/>
                <a:gd name="T2" fmla="*/ 92 w 115"/>
                <a:gd name="T3" fmla="*/ 132 h 133"/>
                <a:gd name="T4" fmla="*/ 19 w 115"/>
                <a:gd name="T5" fmla="*/ 137 h 133"/>
                <a:gd name="T6" fmla="*/ 14 w 115"/>
                <a:gd name="T7" fmla="*/ 134 h 133"/>
                <a:gd name="T8" fmla="*/ 7 w 115"/>
                <a:gd name="T9" fmla="*/ 129 h 133"/>
                <a:gd name="T10" fmla="*/ 3 w 115"/>
                <a:gd name="T11" fmla="*/ 122 h 133"/>
                <a:gd name="T12" fmla="*/ 2 w 115"/>
                <a:gd name="T13" fmla="*/ 118 h 133"/>
                <a:gd name="T14" fmla="*/ 0 w 115"/>
                <a:gd name="T15" fmla="*/ 110 h 133"/>
                <a:gd name="T16" fmla="*/ 0 w 115"/>
                <a:gd name="T17" fmla="*/ 15 h 133"/>
                <a:gd name="T18" fmla="*/ 2 w 115"/>
                <a:gd name="T19" fmla="*/ 8 h 133"/>
                <a:gd name="T20" fmla="*/ 5 w 115"/>
                <a:gd name="T21" fmla="*/ 2 h 133"/>
                <a:gd name="T22" fmla="*/ 11 w 115"/>
                <a:gd name="T23" fmla="*/ 1 h 133"/>
                <a:gd name="T24" fmla="*/ 14 w 115"/>
                <a:gd name="T25" fmla="*/ 0 h 133"/>
                <a:gd name="T26" fmla="*/ 16 w 115"/>
                <a:gd name="T27" fmla="*/ 0 h 133"/>
                <a:gd name="T28" fmla="*/ 21 w 115"/>
                <a:gd name="T29" fmla="*/ 0 h 133"/>
                <a:gd name="T30" fmla="*/ 28 w 115"/>
                <a:gd name="T31" fmla="*/ 1 h 133"/>
                <a:gd name="T32" fmla="*/ 30 w 115"/>
                <a:gd name="T33" fmla="*/ 7 h 133"/>
                <a:gd name="T34" fmla="*/ 29 w 115"/>
                <a:gd name="T35" fmla="*/ 13 h 133"/>
                <a:gd name="T36" fmla="*/ 27 w 115"/>
                <a:gd name="T37" fmla="*/ 17 h 133"/>
                <a:gd name="T38" fmla="*/ 19 w 115"/>
                <a:gd name="T39" fmla="*/ 17 h 133"/>
                <a:gd name="T40" fmla="*/ 15 w 115"/>
                <a:gd name="T41" fmla="*/ 17 h 133"/>
                <a:gd name="T42" fmla="*/ 14 w 115"/>
                <a:gd name="T43" fmla="*/ 18 h 133"/>
                <a:gd name="T44" fmla="*/ 14 w 115"/>
                <a:gd name="T45" fmla="*/ 114 h 133"/>
                <a:gd name="T46" fmla="*/ 20 w 115"/>
                <a:gd name="T47" fmla="*/ 121 h 133"/>
                <a:gd name="T48" fmla="*/ 29 w 115"/>
                <a:gd name="T49" fmla="*/ 123 h 133"/>
                <a:gd name="T50" fmla="*/ 35 w 115"/>
                <a:gd name="T51" fmla="*/ 123 h 133"/>
                <a:gd name="T52" fmla="*/ 40 w 115"/>
                <a:gd name="T53" fmla="*/ 123 h 133"/>
                <a:gd name="T54" fmla="*/ 42 w 115"/>
                <a:gd name="T55" fmla="*/ 2 h 133"/>
                <a:gd name="T56" fmla="*/ 48 w 115"/>
                <a:gd name="T57" fmla="*/ 0 h 133"/>
                <a:gd name="T58" fmla="*/ 54 w 115"/>
                <a:gd name="T59" fmla="*/ 1 h 133"/>
                <a:gd name="T60" fmla="*/ 56 w 115"/>
                <a:gd name="T61" fmla="*/ 123 h 133"/>
                <a:gd name="T62" fmla="*/ 61 w 115"/>
                <a:gd name="T63" fmla="*/ 123 h 133"/>
                <a:gd name="T64" fmla="*/ 64 w 115"/>
                <a:gd name="T65" fmla="*/ 123 h 133"/>
                <a:gd name="T66" fmla="*/ 71 w 115"/>
                <a:gd name="T67" fmla="*/ 123 h 133"/>
                <a:gd name="T68" fmla="*/ 80 w 115"/>
                <a:gd name="T69" fmla="*/ 120 h 133"/>
                <a:gd name="T70" fmla="*/ 87 w 115"/>
                <a:gd name="T71" fmla="*/ 19 h 133"/>
                <a:gd name="T72" fmla="*/ 82 w 115"/>
                <a:gd name="T73" fmla="*/ 17 h 133"/>
                <a:gd name="T74" fmla="*/ 79 w 115"/>
                <a:gd name="T75" fmla="*/ 17 h 133"/>
                <a:gd name="T76" fmla="*/ 76 w 115"/>
                <a:gd name="T77" fmla="*/ 17 h 133"/>
                <a:gd name="T78" fmla="*/ 74 w 115"/>
                <a:gd name="T79" fmla="*/ 16 h 133"/>
                <a:gd name="T80" fmla="*/ 71 w 115"/>
                <a:gd name="T81" fmla="*/ 9 h 133"/>
                <a:gd name="T82" fmla="*/ 72 w 115"/>
                <a:gd name="T83" fmla="*/ 3 h 133"/>
                <a:gd name="T84" fmla="*/ 76 w 115"/>
                <a:gd name="T85" fmla="*/ 1 h 133"/>
                <a:gd name="T86" fmla="*/ 80 w 115"/>
                <a:gd name="T87" fmla="*/ 0 h 133"/>
                <a:gd name="T88" fmla="*/ 83 w 115"/>
                <a:gd name="T89" fmla="*/ 0 h 133"/>
                <a:gd name="T90" fmla="*/ 88 w 115"/>
                <a:gd name="T91" fmla="*/ 1 h 133"/>
                <a:gd name="T92" fmla="*/ 93 w 115"/>
                <a:gd name="T93" fmla="*/ 2 h 133"/>
                <a:gd name="T94" fmla="*/ 97 w 115"/>
                <a:gd name="T95" fmla="*/ 5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5" h="133">
                  <a:moveTo>
                    <a:pt x="115" y="108"/>
                  </a:moveTo>
                  <a:lnTo>
                    <a:pt x="115" y="108"/>
                  </a:lnTo>
                  <a:lnTo>
                    <a:pt x="114" y="113"/>
                  </a:lnTo>
                  <a:lnTo>
                    <a:pt x="113" y="116"/>
                  </a:lnTo>
                  <a:lnTo>
                    <a:pt x="110" y="121"/>
                  </a:lnTo>
                  <a:lnTo>
                    <a:pt x="108" y="124"/>
                  </a:lnTo>
                  <a:lnTo>
                    <a:pt x="106" y="128"/>
                  </a:lnTo>
                  <a:lnTo>
                    <a:pt x="103" y="130"/>
                  </a:lnTo>
                  <a:lnTo>
                    <a:pt x="100" y="132"/>
                  </a:lnTo>
                  <a:lnTo>
                    <a:pt x="95" y="133"/>
                  </a:lnTo>
                  <a:lnTo>
                    <a:pt x="23" y="133"/>
                  </a:lnTo>
                  <a:lnTo>
                    <a:pt x="19" y="132"/>
                  </a:lnTo>
                  <a:lnTo>
                    <a:pt x="16" y="131"/>
                  </a:lnTo>
                  <a:lnTo>
                    <a:pt x="14" y="130"/>
                  </a:lnTo>
                  <a:lnTo>
                    <a:pt x="11" y="129"/>
                  </a:lnTo>
                  <a:lnTo>
                    <a:pt x="9" y="126"/>
                  </a:lnTo>
                  <a:lnTo>
                    <a:pt x="7" y="125"/>
                  </a:lnTo>
                  <a:lnTo>
                    <a:pt x="5" y="123"/>
                  </a:lnTo>
                  <a:lnTo>
                    <a:pt x="3" y="121"/>
                  </a:lnTo>
                  <a:lnTo>
                    <a:pt x="3" y="118"/>
                  </a:lnTo>
                  <a:lnTo>
                    <a:pt x="3" y="117"/>
                  </a:lnTo>
                  <a:lnTo>
                    <a:pt x="2" y="115"/>
                  </a:lnTo>
                  <a:lnTo>
                    <a:pt x="2" y="114"/>
                  </a:lnTo>
                  <a:lnTo>
                    <a:pt x="1" y="111"/>
                  </a:lnTo>
                  <a:lnTo>
                    <a:pt x="1" y="110"/>
                  </a:lnTo>
                  <a:lnTo>
                    <a:pt x="0" y="108"/>
                  </a:lnTo>
                  <a:lnTo>
                    <a:pt x="0" y="106"/>
                  </a:lnTo>
                  <a:lnTo>
                    <a:pt x="0" y="24"/>
                  </a:lnTo>
                  <a:lnTo>
                    <a:pt x="0" y="18"/>
                  </a:lnTo>
                  <a:lnTo>
                    <a:pt x="0" y="15"/>
                  </a:lnTo>
                  <a:lnTo>
                    <a:pt x="0" y="11"/>
                  </a:lnTo>
                  <a:lnTo>
                    <a:pt x="1" y="9"/>
                  </a:lnTo>
                  <a:lnTo>
                    <a:pt x="2" y="8"/>
                  </a:lnTo>
                  <a:lnTo>
                    <a:pt x="2" y="7"/>
                  </a:lnTo>
                  <a:lnTo>
                    <a:pt x="3" y="4"/>
                  </a:lnTo>
                  <a:lnTo>
                    <a:pt x="4" y="3"/>
                  </a:lnTo>
                  <a:lnTo>
                    <a:pt x="5" y="2"/>
                  </a:lnTo>
                  <a:lnTo>
                    <a:pt x="8" y="2"/>
                  </a:lnTo>
                  <a:lnTo>
                    <a:pt x="9" y="1"/>
                  </a:lnTo>
                  <a:lnTo>
                    <a:pt x="11" y="1"/>
                  </a:lnTo>
                  <a:lnTo>
                    <a:pt x="12" y="0"/>
                  </a:lnTo>
                  <a:lnTo>
                    <a:pt x="15" y="0"/>
                  </a:lnTo>
                  <a:lnTo>
                    <a:pt x="16" y="0"/>
                  </a:lnTo>
                  <a:lnTo>
                    <a:pt x="18" y="0"/>
                  </a:lnTo>
                  <a:lnTo>
                    <a:pt x="19" y="0"/>
                  </a:lnTo>
                  <a:lnTo>
                    <a:pt x="20" y="0"/>
                  </a:lnTo>
                  <a:lnTo>
                    <a:pt x="23" y="0"/>
                  </a:lnTo>
                  <a:lnTo>
                    <a:pt x="24" y="0"/>
                  </a:lnTo>
                  <a:lnTo>
                    <a:pt x="25" y="0"/>
                  </a:lnTo>
                  <a:lnTo>
                    <a:pt x="27" y="0"/>
                  </a:lnTo>
                  <a:lnTo>
                    <a:pt x="29" y="0"/>
                  </a:lnTo>
                  <a:lnTo>
                    <a:pt x="31" y="1"/>
                  </a:lnTo>
                  <a:lnTo>
                    <a:pt x="32" y="1"/>
                  </a:lnTo>
                  <a:lnTo>
                    <a:pt x="33" y="3"/>
                  </a:lnTo>
                  <a:lnTo>
                    <a:pt x="33" y="4"/>
                  </a:lnTo>
                  <a:lnTo>
                    <a:pt x="34" y="7"/>
                  </a:lnTo>
                  <a:lnTo>
                    <a:pt x="34" y="9"/>
                  </a:lnTo>
                  <a:lnTo>
                    <a:pt x="34" y="11"/>
                  </a:lnTo>
                  <a:lnTo>
                    <a:pt x="33" y="13"/>
                  </a:lnTo>
                  <a:lnTo>
                    <a:pt x="33" y="15"/>
                  </a:lnTo>
                  <a:lnTo>
                    <a:pt x="32" y="16"/>
                  </a:lnTo>
                  <a:lnTo>
                    <a:pt x="31" y="17"/>
                  </a:lnTo>
                  <a:lnTo>
                    <a:pt x="30" y="17"/>
                  </a:lnTo>
                  <a:lnTo>
                    <a:pt x="27" y="17"/>
                  </a:lnTo>
                  <a:lnTo>
                    <a:pt x="26" y="17"/>
                  </a:lnTo>
                  <a:lnTo>
                    <a:pt x="23" y="17"/>
                  </a:lnTo>
                  <a:lnTo>
                    <a:pt x="22" y="17"/>
                  </a:lnTo>
                  <a:lnTo>
                    <a:pt x="20" y="17"/>
                  </a:lnTo>
                  <a:lnTo>
                    <a:pt x="19" y="17"/>
                  </a:lnTo>
                  <a:lnTo>
                    <a:pt x="18" y="18"/>
                  </a:lnTo>
                  <a:lnTo>
                    <a:pt x="17" y="18"/>
                  </a:lnTo>
                  <a:lnTo>
                    <a:pt x="16" y="19"/>
                  </a:lnTo>
                  <a:lnTo>
                    <a:pt x="16" y="110"/>
                  </a:lnTo>
                  <a:lnTo>
                    <a:pt x="17" y="113"/>
                  </a:lnTo>
                  <a:lnTo>
                    <a:pt x="19" y="115"/>
                  </a:lnTo>
                  <a:lnTo>
                    <a:pt x="22" y="116"/>
                  </a:lnTo>
                  <a:lnTo>
                    <a:pt x="24" y="117"/>
                  </a:lnTo>
                  <a:lnTo>
                    <a:pt x="26" y="118"/>
                  </a:lnTo>
                  <a:lnTo>
                    <a:pt x="30" y="119"/>
                  </a:lnTo>
                  <a:lnTo>
                    <a:pt x="33" y="119"/>
                  </a:lnTo>
                  <a:lnTo>
                    <a:pt x="37" y="119"/>
                  </a:lnTo>
                  <a:lnTo>
                    <a:pt x="38" y="119"/>
                  </a:lnTo>
                  <a:lnTo>
                    <a:pt x="39" y="119"/>
                  </a:lnTo>
                  <a:lnTo>
                    <a:pt x="41" y="119"/>
                  </a:lnTo>
                  <a:lnTo>
                    <a:pt x="44" y="119"/>
                  </a:lnTo>
                  <a:lnTo>
                    <a:pt x="45" y="119"/>
                  </a:lnTo>
                  <a:lnTo>
                    <a:pt x="47" y="119"/>
                  </a:lnTo>
                  <a:lnTo>
                    <a:pt x="48" y="119"/>
                  </a:lnTo>
                  <a:lnTo>
                    <a:pt x="49" y="119"/>
                  </a:lnTo>
                  <a:lnTo>
                    <a:pt x="49" y="2"/>
                  </a:lnTo>
                  <a:lnTo>
                    <a:pt x="52" y="1"/>
                  </a:lnTo>
                  <a:lnTo>
                    <a:pt x="54" y="1"/>
                  </a:lnTo>
                  <a:lnTo>
                    <a:pt x="56" y="0"/>
                  </a:lnTo>
                  <a:lnTo>
                    <a:pt x="58" y="0"/>
                  </a:lnTo>
                  <a:lnTo>
                    <a:pt x="60" y="0"/>
                  </a:lnTo>
                  <a:lnTo>
                    <a:pt x="62" y="1"/>
                  </a:lnTo>
                  <a:lnTo>
                    <a:pt x="63" y="1"/>
                  </a:lnTo>
                  <a:lnTo>
                    <a:pt x="64" y="2"/>
                  </a:lnTo>
                  <a:lnTo>
                    <a:pt x="64" y="119"/>
                  </a:lnTo>
                  <a:lnTo>
                    <a:pt x="65" y="119"/>
                  </a:lnTo>
                  <a:lnTo>
                    <a:pt x="67" y="119"/>
                  </a:lnTo>
                  <a:lnTo>
                    <a:pt x="68" y="119"/>
                  </a:lnTo>
                  <a:lnTo>
                    <a:pt x="69" y="119"/>
                  </a:lnTo>
                  <a:lnTo>
                    <a:pt x="70" y="119"/>
                  </a:lnTo>
                  <a:lnTo>
                    <a:pt x="72" y="119"/>
                  </a:lnTo>
                  <a:lnTo>
                    <a:pt x="73" y="119"/>
                  </a:lnTo>
                  <a:lnTo>
                    <a:pt x="75" y="119"/>
                  </a:lnTo>
                  <a:lnTo>
                    <a:pt x="79" y="119"/>
                  </a:lnTo>
                  <a:lnTo>
                    <a:pt x="83" y="119"/>
                  </a:lnTo>
                  <a:lnTo>
                    <a:pt x="86" y="118"/>
                  </a:lnTo>
                  <a:lnTo>
                    <a:pt x="90" y="117"/>
                  </a:lnTo>
                  <a:lnTo>
                    <a:pt x="92" y="116"/>
                  </a:lnTo>
                  <a:lnTo>
                    <a:pt x="94" y="115"/>
                  </a:lnTo>
                  <a:lnTo>
                    <a:pt x="97" y="113"/>
                  </a:lnTo>
                  <a:lnTo>
                    <a:pt x="99" y="110"/>
                  </a:lnTo>
                  <a:lnTo>
                    <a:pt x="99" y="19"/>
                  </a:lnTo>
                  <a:lnTo>
                    <a:pt x="98" y="18"/>
                  </a:lnTo>
                  <a:lnTo>
                    <a:pt x="95" y="18"/>
                  </a:lnTo>
                  <a:lnTo>
                    <a:pt x="94" y="17"/>
                  </a:lnTo>
                  <a:lnTo>
                    <a:pt x="92" y="17"/>
                  </a:lnTo>
                  <a:lnTo>
                    <a:pt x="91" y="17"/>
                  </a:lnTo>
                  <a:lnTo>
                    <a:pt x="90" y="17"/>
                  </a:lnTo>
                  <a:lnTo>
                    <a:pt x="88" y="17"/>
                  </a:lnTo>
                  <a:lnTo>
                    <a:pt x="87" y="17"/>
                  </a:lnTo>
                  <a:lnTo>
                    <a:pt x="86" y="17"/>
                  </a:lnTo>
                  <a:lnTo>
                    <a:pt x="86" y="16"/>
                  </a:lnTo>
                  <a:lnTo>
                    <a:pt x="85" y="13"/>
                  </a:lnTo>
                  <a:lnTo>
                    <a:pt x="84" y="12"/>
                  </a:lnTo>
                  <a:lnTo>
                    <a:pt x="83" y="10"/>
                  </a:lnTo>
                  <a:lnTo>
                    <a:pt x="83" y="9"/>
                  </a:lnTo>
                  <a:lnTo>
                    <a:pt x="83" y="7"/>
                  </a:lnTo>
                  <a:lnTo>
                    <a:pt x="84" y="5"/>
                  </a:lnTo>
                  <a:lnTo>
                    <a:pt x="84" y="3"/>
                  </a:lnTo>
                  <a:lnTo>
                    <a:pt x="84" y="2"/>
                  </a:lnTo>
                  <a:lnTo>
                    <a:pt x="86" y="1"/>
                  </a:lnTo>
                  <a:lnTo>
                    <a:pt x="88" y="1"/>
                  </a:lnTo>
                  <a:lnTo>
                    <a:pt x="90" y="0"/>
                  </a:lnTo>
                  <a:lnTo>
                    <a:pt x="92" y="0"/>
                  </a:lnTo>
                  <a:lnTo>
                    <a:pt x="93" y="0"/>
                  </a:lnTo>
                  <a:lnTo>
                    <a:pt x="94" y="0"/>
                  </a:lnTo>
                  <a:lnTo>
                    <a:pt x="95" y="0"/>
                  </a:lnTo>
                  <a:lnTo>
                    <a:pt x="97" y="0"/>
                  </a:lnTo>
                  <a:lnTo>
                    <a:pt x="98" y="0"/>
                  </a:lnTo>
                  <a:lnTo>
                    <a:pt x="99" y="1"/>
                  </a:lnTo>
                  <a:lnTo>
                    <a:pt x="100" y="1"/>
                  </a:lnTo>
                  <a:lnTo>
                    <a:pt x="102" y="1"/>
                  </a:lnTo>
                  <a:lnTo>
                    <a:pt x="105" y="2"/>
                  </a:lnTo>
                  <a:lnTo>
                    <a:pt x="107" y="2"/>
                  </a:lnTo>
                  <a:lnTo>
                    <a:pt x="109" y="3"/>
                  </a:lnTo>
                  <a:lnTo>
                    <a:pt x="111" y="4"/>
                  </a:lnTo>
                  <a:lnTo>
                    <a:pt x="113" y="5"/>
                  </a:lnTo>
                  <a:lnTo>
                    <a:pt x="114" y="8"/>
                  </a:lnTo>
                  <a:lnTo>
                    <a:pt x="115" y="9"/>
                  </a:lnTo>
                  <a:lnTo>
                    <a:pt x="115" y="108"/>
                  </a:lnTo>
                </a:path>
              </a:pathLst>
            </a:custGeom>
            <a:solidFill>
              <a:schemeClr val="tx1"/>
            </a:solidFill>
            <a:ln w="0">
              <a:solidFill>
                <a:srgbClr val="000000"/>
              </a:solidFill>
              <a:prstDash val="solid"/>
              <a:round/>
              <a:headEnd/>
              <a:tailEnd/>
            </a:ln>
          </p:spPr>
          <p:txBody>
            <a:bodyPr/>
            <a:lstStyle/>
            <a:p>
              <a:endParaRPr lang="he-IL"/>
            </a:p>
          </p:txBody>
        </p:sp>
        <p:sp>
          <p:nvSpPr>
            <p:cNvPr id="236619" name="Freeform 75"/>
            <p:cNvSpPr>
              <a:spLocks/>
            </p:cNvSpPr>
            <p:nvPr/>
          </p:nvSpPr>
          <p:spPr bwMode="auto">
            <a:xfrm>
              <a:off x="1508" y="2278"/>
              <a:ext cx="104" cy="136"/>
            </a:xfrm>
            <a:custGeom>
              <a:avLst/>
              <a:gdLst>
                <a:gd name="T0" fmla="*/ 100 w 105"/>
                <a:gd name="T1" fmla="*/ 128 h 135"/>
                <a:gd name="T2" fmla="*/ 97 w 105"/>
                <a:gd name="T3" fmla="*/ 134 h 135"/>
                <a:gd name="T4" fmla="*/ 95 w 105"/>
                <a:gd name="T5" fmla="*/ 136 h 135"/>
                <a:gd name="T6" fmla="*/ 56 w 105"/>
                <a:gd name="T7" fmla="*/ 138 h 135"/>
                <a:gd name="T8" fmla="*/ 55 w 105"/>
                <a:gd name="T9" fmla="*/ 136 h 135"/>
                <a:gd name="T10" fmla="*/ 55 w 105"/>
                <a:gd name="T11" fmla="*/ 133 h 135"/>
                <a:gd name="T12" fmla="*/ 55 w 105"/>
                <a:gd name="T13" fmla="*/ 127 h 135"/>
                <a:gd name="T14" fmla="*/ 82 w 105"/>
                <a:gd name="T15" fmla="*/ 122 h 135"/>
                <a:gd name="T16" fmla="*/ 85 w 105"/>
                <a:gd name="T17" fmla="*/ 32 h 135"/>
                <a:gd name="T18" fmla="*/ 83 w 105"/>
                <a:gd name="T19" fmla="*/ 26 h 135"/>
                <a:gd name="T20" fmla="*/ 81 w 105"/>
                <a:gd name="T21" fmla="*/ 23 h 135"/>
                <a:gd name="T22" fmla="*/ 78 w 105"/>
                <a:gd name="T23" fmla="*/ 18 h 135"/>
                <a:gd name="T24" fmla="*/ 72 w 105"/>
                <a:gd name="T25" fmla="*/ 14 h 135"/>
                <a:gd name="T26" fmla="*/ 65 w 105"/>
                <a:gd name="T27" fmla="*/ 14 h 135"/>
                <a:gd name="T28" fmla="*/ 56 w 105"/>
                <a:gd name="T29" fmla="*/ 16 h 135"/>
                <a:gd name="T30" fmla="*/ 52 w 105"/>
                <a:gd name="T31" fmla="*/ 20 h 135"/>
                <a:gd name="T32" fmla="*/ 40 w 105"/>
                <a:gd name="T33" fmla="*/ 33 h 135"/>
                <a:gd name="T34" fmla="*/ 36 w 105"/>
                <a:gd name="T35" fmla="*/ 44 h 135"/>
                <a:gd name="T36" fmla="*/ 34 w 105"/>
                <a:gd name="T37" fmla="*/ 138 h 135"/>
                <a:gd name="T38" fmla="*/ 32 w 105"/>
                <a:gd name="T39" fmla="*/ 139 h 135"/>
                <a:gd name="T40" fmla="*/ 27 w 105"/>
                <a:gd name="T41" fmla="*/ 139 h 135"/>
                <a:gd name="T42" fmla="*/ 21 w 105"/>
                <a:gd name="T43" fmla="*/ 139 h 135"/>
                <a:gd name="T44" fmla="*/ 19 w 105"/>
                <a:gd name="T45" fmla="*/ 20 h 135"/>
                <a:gd name="T46" fmla="*/ 16 w 105"/>
                <a:gd name="T47" fmla="*/ 19 h 135"/>
                <a:gd name="T48" fmla="*/ 14 w 105"/>
                <a:gd name="T49" fmla="*/ 18 h 135"/>
                <a:gd name="T50" fmla="*/ 10 w 105"/>
                <a:gd name="T51" fmla="*/ 18 h 135"/>
                <a:gd name="T52" fmla="*/ 6 w 105"/>
                <a:gd name="T53" fmla="*/ 18 h 135"/>
                <a:gd name="T54" fmla="*/ 2 w 105"/>
                <a:gd name="T55" fmla="*/ 18 h 135"/>
                <a:gd name="T56" fmla="*/ 1 w 105"/>
                <a:gd name="T57" fmla="*/ 16 h 135"/>
                <a:gd name="T58" fmla="*/ 0 w 105"/>
                <a:gd name="T59" fmla="*/ 13 h 135"/>
                <a:gd name="T60" fmla="*/ 0 w 105"/>
                <a:gd name="T61" fmla="*/ 9 h 135"/>
                <a:gd name="T62" fmla="*/ 0 w 105"/>
                <a:gd name="T63" fmla="*/ 6 h 135"/>
                <a:gd name="T64" fmla="*/ 0 w 105"/>
                <a:gd name="T65" fmla="*/ 4 h 135"/>
                <a:gd name="T66" fmla="*/ 1 w 105"/>
                <a:gd name="T67" fmla="*/ 3 h 135"/>
                <a:gd name="T68" fmla="*/ 2 w 105"/>
                <a:gd name="T69" fmla="*/ 3 h 135"/>
                <a:gd name="T70" fmla="*/ 6 w 105"/>
                <a:gd name="T71" fmla="*/ 3 h 135"/>
                <a:gd name="T72" fmla="*/ 8 w 105"/>
                <a:gd name="T73" fmla="*/ 3 h 135"/>
                <a:gd name="T74" fmla="*/ 14 w 105"/>
                <a:gd name="T75" fmla="*/ 2 h 135"/>
                <a:gd name="T76" fmla="*/ 18 w 105"/>
                <a:gd name="T77" fmla="*/ 2 h 135"/>
                <a:gd name="T78" fmla="*/ 22 w 105"/>
                <a:gd name="T79" fmla="*/ 2 h 135"/>
                <a:gd name="T80" fmla="*/ 27 w 105"/>
                <a:gd name="T81" fmla="*/ 3 h 135"/>
                <a:gd name="T82" fmla="*/ 30 w 105"/>
                <a:gd name="T83" fmla="*/ 5 h 135"/>
                <a:gd name="T84" fmla="*/ 32 w 105"/>
                <a:gd name="T85" fmla="*/ 8 h 135"/>
                <a:gd name="T86" fmla="*/ 34 w 105"/>
                <a:gd name="T87" fmla="*/ 12 h 135"/>
                <a:gd name="T88" fmla="*/ 34 w 105"/>
                <a:gd name="T89" fmla="*/ 18 h 135"/>
                <a:gd name="T90" fmla="*/ 34 w 105"/>
                <a:gd name="T91" fmla="*/ 23 h 135"/>
                <a:gd name="T92" fmla="*/ 40 w 105"/>
                <a:gd name="T93" fmla="*/ 13 h 135"/>
                <a:gd name="T94" fmla="*/ 48 w 105"/>
                <a:gd name="T95" fmla="*/ 8 h 135"/>
                <a:gd name="T96" fmla="*/ 58 w 105"/>
                <a:gd name="T97" fmla="*/ 1 h 135"/>
                <a:gd name="T98" fmla="*/ 68 w 105"/>
                <a:gd name="T99" fmla="*/ 0 h 135"/>
                <a:gd name="T100" fmla="*/ 81 w 105"/>
                <a:gd name="T101" fmla="*/ 3 h 135"/>
                <a:gd name="T102" fmla="*/ 89 w 105"/>
                <a:gd name="T103" fmla="*/ 6 h 135"/>
                <a:gd name="T104" fmla="*/ 95 w 105"/>
                <a:gd name="T105" fmla="*/ 11 h 135"/>
                <a:gd name="T106" fmla="*/ 97 w 105"/>
                <a:gd name="T107" fmla="*/ 16 h 135"/>
                <a:gd name="T108" fmla="*/ 100 w 105"/>
                <a:gd name="T109" fmla="*/ 19 h 135"/>
                <a:gd name="T110" fmla="*/ 101 w 105"/>
                <a:gd name="T111" fmla="*/ 25 h 1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 h="135">
                  <a:moveTo>
                    <a:pt x="105" y="123"/>
                  </a:moveTo>
                  <a:lnTo>
                    <a:pt x="105" y="123"/>
                  </a:lnTo>
                  <a:lnTo>
                    <a:pt x="104" y="124"/>
                  </a:lnTo>
                  <a:lnTo>
                    <a:pt x="104" y="126"/>
                  </a:lnTo>
                  <a:lnTo>
                    <a:pt x="102" y="127"/>
                  </a:lnTo>
                  <a:lnTo>
                    <a:pt x="101" y="130"/>
                  </a:lnTo>
                  <a:lnTo>
                    <a:pt x="100" y="131"/>
                  </a:lnTo>
                  <a:lnTo>
                    <a:pt x="99" y="132"/>
                  </a:lnTo>
                  <a:lnTo>
                    <a:pt x="97" y="133"/>
                  </a:lnTo>
                  <a:lnTo>
                    <a:pt x="95" y="134"/>
                  </a:lnTo>
                  <a:lnTo>
                    <a:pt x="60" y="134"/>
                  </a:lnTo>
                  <a:lnTo>
                    <a:pt x="59" y="133"/>
                  </a:lnTo>
                  <a:lnTo>
                    <a:pt x="59" y="132"/>
                  </a:lnTo>
                  <a:lnTo>
                    <a:pt x="59" y="131"/>
                  </a:lnTo>
                  <a:lnTo>
                    <a:pt x="59" y="129"/>
                  </a:lnTo>
                  <a:lnTo>
                    <a:pt x="59" y="126"/>
                  </a:lnTo>
                  <a:lnTo>
                    <a:pt x="59" y="124"/>
                  </a:lnTo>
                  <a:lnTo>
                    <a:pt x="59" y="123"/>
                  </a:lnTo>
                  <a:lnTo>
                    <a:pt x="59" y="120"/>
                  </a:lnTo>
                  <a:lnTo>
                    <a:pt x="61" y="118"/>
                  </a:lnTo>
                  <a:lnTo>
                    <a:pt x="86" y="118"/>
                  </a:lnTo>
                  <a:lnTo>
                    <a:pt x="89" y="115"/>
                  </a:lnTo>
                  <a:lnTo>
                    <a:pt x="89" y="32"/>
                  </a:lnTo>
                  <a:lnTo>
                    <a:pt x="89" y="29"/>
                  </a:lnTo>
                  <a:lnTo>
                    <a:pt x="87" y="28"/>
                  </a:lnTo>
                  <a:lnTo>
                    <a:pt x="87" y="26"/>
                  </a:lnTo>
                  <a:lnTo>
                    <a:pt x="86" y="24"/>
                  </a:lnTo>
                  <a:lnTo>
                    <a:pt x="85" y="23"/>
                  </a:lnTo>
                  <a:lnTo>
                    <a:pt x="84" y="21"/>
                  </a:lnTo>
                  <a:lnTo>
                    <a:pt x="83" y="19"/>
                  </a:lnTo>
                  <a:lnTo>
                    <a:pt x="82" y="18"/>
                  </a:lnTo>
                  <a:lnTo>
                    <a:pt x="79" y="16"/>
                  </a:lnTo>
                  <a:lnTo>
                    <a:pt x="76" y="14"/>
                  </a:lnTo>
                  <a:lnTo>
                    <a:pt x="72" y="14"/>
                  </a:lnTo>
                  <a:lnTo>
                    <a:pt x="69" y="14"/>
                  </a:lnTo>
                  <a:lnTo>
                    <a:pt x="66" y="14"/>
                  </a:lnTo>
                  <a:lnTo>
                    <a:pt x="62" y="14"/>
                  </a:lnTo>
                  <a:lnTo>
                    <a:pt x="60" y="16"/>
                  </a:lnTo>
                  <a:lnTo>
                    <a:pt x="57" y="18"/>
                  </a:lnTo>
                  <a:lnTo>
                    <a:pt x="52" y="20"/>
                  </a:lnTo>
                  <a:lnTo>
                    <a:pt x="47" y="24"/>
                  </a:lnTo>
                  <a:lnTo>
                    <a:pt x="44" y="28"/>
                  </a:lnTo>
                  <a:lnTo>
                    <a:pt x="40" y="33"/>
                  </a:lnTo>
                  <a:lnTo>
                    <a:pt x="38" y="39"/>
                  </a:lnTo>
                  <a:lnTo>
                    <a:pt x="36" y="44"/>
                  </a:lnTo>
                  <a:lnTo>
                    <a:pt x="34" y="50"/>
                  </a:lnTo>
                  <a:lnTo>
                    <a:pt x="34" y="57"/>
                  </a:lnTo>
                  <a:lnTo>
                    <a:pt x="34" y="134"/>
                  </a:lnTo>
                  <a:lnTo>
                    <a:pt x="33" y="135"/>
                  </a:lnTo>
                  <a:lnTo>
                    <a:pt x="32" y="135"/>
                  </a:lnTo>
                  <a:lnTo>
                    <a:pt x="30" y="135"/>
                  </a:lnTo>
                  <a:lnTo>
                    <a:pt x="27" y="135"/>
                  </a:lnTo>
                  <a:lnTo>
                    <a:pt x="24" y="135"/>
                  </a:lnTo>
                  <a:lnTo>
                    <a:pt x="22" y="135"/>
                  </a:lnTo>
                  <a:lnTo>
                    <a:pt x="21" y="135"/>
                  </a:lnTo>
                  <a:lnTo>
                    <a:pt x="19" y="134"/>
                  </a:lnTo>
                  <a:lnTo>
                    <a:pt x="19" y="20"/>
                  </a:lnTo>
                  <a:lnTo>
                    <a:pt x="18" y="19"/>
                  </a:lnTo>
                  <a:lnTo>
                    <a:pt x="17" y="19"/>
                  </a:lnTo>
                  <a:lnTo>
                    <a:pt x="16" y="19"/>
                  </a:lnTo>
                  <a:lnTo>
                    <a:pt x="15" y="19"/>
                  </a:lnTo>
                  <a:lnTo>
                    <a:pt x="14" y="18"/>
                  </a:lnTo>
                  <a:lnTo>
                    <a:pt x="13" y="18"/>
                  </a:lnTo>
                  <a:lnTo>
                    <a:pt x="11" y="18"/>
                  </a:lnTo>
                  <a:lnTo>
                    <a:pt x="10" y="18"/>
                  </a:lnTo>
                  <a:lnTo>
                    <a:pt x="8" y="18"/>
                  </a:lnTo>
                  <a:lnTo>
                    <a:pt x="6" y="18"/>
                  </a:lnTo>
                  <a:lnTo>
                    <a:pt x="3" y="18"/>
                  </a:lnTo>
                  <a:lnTo>
                    <a:pt x="2" y="18"/>
                  </a:lnTo>
                  <a:lnTo>
                    <a:pt x="2" y="17"/>
                  </a:lnTo>
                  <a:lnTo>
                    <a:pt x="2" y="16"/>
                  </a:lnTo>
                  <a:lnTo>
                    <a:pt x="1" y="16"/>
                  </a:lnTo>
                  <a:lnTo>
                    <a:pt x="1" y="14"/>
                  </a:lnTo>
                  <a:lnTo>
                    <a:pt x="0" y="13"/>
                  </a:lnTo>
                  <a:lnTo>
                    <a:pt x="0" y="11"/>
                  </a:lnTo>
                  <a:lnTo>
                    <a:pt x="0" y="10"/>
                  </a:lnTo>
                  <a:lnTo>
                    <a:pt x="0" y="9"/>
                  </a:lnTo>
                  <a:lnTo>
                    <a:pt x="0" y="8"/>
                  </a:lnTo>
                  <a:lnTo>
                    <a:pt x="0" y="6"/>
                  </a:lnTo>
                  <a:lnTo>
                    <a:pt x="0" y="5"/>
                  </a:lnTo>
                  <a:lnTo>
                    <a:pt x="0" y="4"/>
                  </a:lnTo>
                  <a:lnTo>
                    <a:pt x="1" y="3"/>
                  </a:lnTo>
                  <a:lnTo>
                    <a:pt x="2" y="3"/>
                  </a:lnTo>
                  <a:lnTo>
                    <a:pt x="3" y="3"/>
                  </a:lnTo>
                  <a:lnTo>
                    <a:pt x="4" y="3"/>
                  </a:lnTo>
                  <a:lnTo>
                    <a:pt x="6" y="3"/>
                  </a:lnTo>
                  <a:lnTo>
                    <a:pt x="7" y="3"/>
                  </a:lnTo>
                  <a:lnTo>
                    <a:pt x="8" y="3"/>
                  </a:lnTo>
                  <a:lnTo>
                    <a:pt x="10" y="3"/>
                  </a:lnTo>
                  <a:lnTo>
                    <a:pt x="14" y="2"/>
                  </a:lnTo>
                  <a:lnTo>
                    <a:pt x="16" y="2"/>
                  </a:lnTo>
                  <a:lnTo>
                    <a:pt x="17" y="2"/>
                  </a:lnTo>
                  <a:lnTo>
                    <a:pt x="18" y="2"/>
                  </a:lnTo>
                  <a:lnTo>
                    <a:pt x="19" y="2"/>
                  </a:lnTo>
                  <a:lnTo>
                    <a:pt x="22" y="2"/>
                  </a:lnTo>
                  <a:lnTo>
                    <a:pt x="24" y="2"/>
                  </a:lnTo>
                  <a:lnTo>
                    <a:pt x="25" y="2"/>
                  </a:lnTo>
                  <a:lnTo>
                    <a:pt x="27" y="3"/>
                  </a:lnTo>
                  <a:lnTo>
                    <a:pt x="29" y="4"/>
                  </a:lnTo>
                  <a:lnTo>
                    <a:pt x="30" y="5"/>
                  </a:lnTo>
                  <a:lnTo>
                    <a:pt x="31" y="6"/>
                  </a:lnTo>
                  <a:lnTo>
                    <a:pt x="32" y="8"/>
                  </a:lnTo>
                  <a:lnTo>
                    <a:pt x="33" y="9"/>
                  </a:lnTo>
                  <a:lnTo>
                    <a:pt x="33" y="11"/>
                  </a:lnTo>
                  <a:lnTo>
                    <a:pt x="34" y="12"/>
                  </a:lnTo>
                  <a:lnTo>
                    <a:pt x="34" y="14"/>
                  </a:lnTo>
                  <a:lnTo>
                    <a:pt x="34" y="18"/>
                  </a:lnTo>
                  <a:lnTo>
                    <a:pt x="34" y="20"/>
                  </a:lnTo>
                  <a:lnTo>
                    <a:pt x="34" y="21"/>
                  </a:lnTo>
                  <a:lnTo>
                    <a:pt x="34" y="23"/>
                  </a:lnTo>
                  <a:lnTo>
                    <a:pt x="37" y="18"/>
                  </a:lnTo>
                  <a:lnTo>
                    <a:pt x="40" y="13"/>
                  </a:lnTo>
                  <a:lnTo>
                    <a:pt x="44" y="10"/>
                  </a:lnTo>
                  <a:lnTo>
                    <a:pt x="48" y="8"/>
                  </a:lnTo>
                  <a:lnTo>
                    <a:pt x="53" y="5"/>
                  </a:lnTo>
                  <a:lnTo>
                    <a:pt x="57" y="3"/>
                  </a:lnTo>
                  <a:lnTo>
                    <a:pt x="62" y="1"/>
                  </a:lnTo>
                  <a:lnTo>
                    <a:pt x="67" y="0"/>
                  </a:lnTo>
                  <a:lnTo>
                    <a:pt x="72" y="0"/>
                  </a:lnTo>
                  <a:lnTo>
                    <a:pt x="77" y="1"/>
                  </a:lnTo>
                  <a:lnTo>
                    <a:pt x="82" y="2"/>
                  </a:lnTo>
                  <a:lnTo>
                    <a:pt x="85" y="3"/>
                  </a:lnTo>
                  <a:lnTo>
                    <a:pt x="90" y="4"/>
                  </a:lnTo>
                  <a:lnTo>
                    <a:pt x="93" y="6"/>
                  </a:lnTo>
                  <a:lnTo>
                    <a:pt x="97" y="9"/>
                  </a:lnTo>
                  <a:lnTo>
                    <a:pt x="99" y="11"/>
                  </a:lnTo>
                  <a:lnTo>
                    <a:pt x="100" y="12"/>
                  </a:lnTo>
                  <a:lnTo>
                    <a:pt x="101" y="14"/>
                  </a:lnTo>
                  <a:lnTo>
                    <a:pt x="101" y="16"/>
                  </a:lnTo>
                  <a:lnTo>
                    <a:pt x="102" y="18"/>
                  </a:lnTo>
                  <a:lnTo>
                    <a:pt x="104" y="19"/>
                  </a:lnTo>
                  <a:lnTo>
                    <a:pt x="104" y="21"/>
                  </a:lnTo>
                  <a:lnTo>
                    <a:pt x="105" y="23"/>
                  </a:lnTo>
                  <a:lnTo>
                    <a:pt x="105" y="25"/>
                  </a:lnTo>
                  <a:lnTo>
                    <a:pt x="105" y="123"/>
                  </a:lnTo>
                </a:path>
              </a:pathLst>
            </a:custGeom>
            <a:solidFill>
              <a:schemeClr val="tx1"/>
            </a:solidFill>
            <a:ln w="0">
              <a:solidFill>
                <a:srgbClr val="000000"/>
              </a:solidFill>
              <a:prstDash val="solid"/>
              <a:round/>
              <a:headEnd/>
              <a:tailEnd/>
            </a:ln>
          </p:spPr>
          <p:txBody>
            <a:bodyPr/>
            <a:lstStyle/>
            <a:p>
              <a:endParaRPr lang="he-IL"/>
            </a:p>
          </p:txBody>
        </p:sp>
        <p:sp>
          <p:nvSpPr>
            <p:cNvPr id="236620" name="Freeform 76"/>
            <p:cNvSpPr>
              <a:spLocks/>
            </p:cNvSpPr>
            <p:nvPr/>
          </p:nvSpPr>
          <p:spPr bwMode="auto">
            <a:xfrm>
              <a:off x="988" y="2514"/>
              <a:ext cx="109" cy="134"/>
            </a:xfrm>
            <a:custGeom>
              <a:avLst/>
              <a:gdLst>
                <a:gd name="T0" fmla="*/ 84 w 113"/>
                <a:gd name="T1" fmla="*/ 140 h 132"/>
                <a:gd name="T2" fmla="*/ 84 w 113"/>
                <a:gd name="T3" fmla="*/ 20 h 132"/>
                <a:gd name="T4" fmla="*/ 84 w 113"/>
                <a:gd name="T5" fmla="*/ 19 h 132"/>
                <a:gd name="T6" fmla="*/ 83 w 113"/>
                <a:gd name="T7" fmla="*/ 17 h 132"/>
                <a:gd name="T8" fmla="*/ 81 w 113"/>
                <a:gd name="T9" fmla="*/ 16 h 132"/>
                <a:gd name="T10" fmla="*/ 80 w 113"/>
                <a:gd name="T11" fmla="*/ 15 h 132"/>
                <a:gd name="T12" fmla="*/ 33 w 113"/>
                <a:gd name="T13" fmla="*/ 15 h 132"/>
                <a:gd name="T14" fmla="*/ 33 w 113"/>
                <a:gd name="T15" fmla="*/ 122 h 132"/>
                <a:gd name="T16" fmla="*/ 33 w 113"/>
                <a:gd name="T17" fmla="*/ 126 h 132"/>
                <a:gd name="T18" fmla="*/ 33 w 113"/>
                <a:gd name="T19" fmla="*/ 129 h 132"/>
                <a:gd name="T20" fmla="*/ 33 w 113"/>
                <a:gd name="T21" fmla="*/ 130 h 132"/>
                <a:gd name="T22" fmla="*/ 31 w 113"/>
                <a:gd name="T23" fmla="*/ 133 h 132"/>
                <a:gd name="T24" fmla="*/ 29 w 113"/>
                <a:gd name="T25" fmla="*/ 134 h 132"/>
                <a:gd name="T26" fmla="*/ 26 w 113"/>
                <a:gd name="T27" fmla="*/ 137 h 132"/>
                <a:gd name="T28" fmla="*/ 21 w 113"/>
                <a:gd name="T29" fmla="*/ 139 h 132"/>
                <a:gd name="T30" fmla="*/ 19 w 113"/>
                <a:gd name="T31" fmla="*/ 140 h 132"/>
                <a:gd name="T32" fmla="*/ 14 w 113"/>
                <a:gd name="T33" fmla="*/ 140 h 132"/>
                <a:gd name="T34" fmla="*/ 14 w 113"/>
                <a:gd name="T35" fmla="*/ 140 h 132"/>
                <a:gd name="T36" fmla="*/ 10 w 113"/>
                <a:gd name="T37" fmla="*/ 140 h 132"/>
                <a:gd name="T38" fmla="*/ 7 w 113"/>
                <a:gd name="T39" fmla="*/ 140 h 132"/>
                <a:gd name="T40" fmla="*/ 5 w 113"/>
                <a:gd name="T41" fmla="*/ 140 h 132"/>
                <a:gd name="T42" fmla="*/ 1 w 113"/>
                <a:gd name="T43" fmla="*/ 140 h 132"/>
                <a:gd name="T44" fmla="*/ 0 w 113"/>
                <a:gd name="T45" fmla="*/ 124 h 132"/>
                <a:gd name="T46" fmla="*/ 17 w 113"/>
                <a:gd name="T47" fmla="*/ 15 h 132"/>
                <a:gd name="T48" fmla="*/ 1 w 113"/>
                <a:gd name="T49" fmla="*/ 3 h 132"/>
                <a:gd name="T50" fmla="*/ 1 w 113"/>
                <a:gd name="T51" fmla="*/ 3 h 132"/>
                <a:gd name="T52" fmla="*/ 2 w 113"/>
                <a:gd name="T53" fmla="*/ 2 h 132"/>
                <a:gd name="T54" fmla="*/ 2 w 113"/>
                <a:gd name="T55" fmla="*/ 1 h 132"/>
                <a:gd name="T56" fmla="*/ 3 w 113"/>
                <a:gd name="T57" fmla="*/ 0 h 132"/>
                <a:gd name="T58" fmla="*/ 5 w 113"/>
                <a:gd name="T59" fmla="*/ 0 h 132"/>
                <a:gd name="T60" fmla="*/ 78 w 113"/>
                <a:gd name="T61" fmla="*/ 0 h 132"/>
                <a:gd name="T62" fmla="*/ 83 w 113"/>
                <a:gd name="T63" fmla="*/ 0 h 132"/>
                <a:gd name="T64" fmla="*/ 89 w 113"/>
                <a:gd name="T65" fmla="*/ 1 h 132"/>
                <a:gd name="T66" fmla="*/ 92 w 113"/>
                <a:gd name="T67" fmla="*/ 2 h 132"/>
                <a:gd name="T68" fmla="*/ 96 w 113"/>
                <a:gd name="T69" fmla="*/ 5 h 132"/>
                <a:gd name="T70" fmla="*/ 97 w 113"/>
                <a:gd name="T71" fmla="*/ 12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32">
                  <a:moveTo>
                    <a:pt x="113" y="132"/>
                  </a:moveTo>
                  <a:lnTo>
                    <a:pt x="96" y="132"/>
                  </a:lnTo>
                  <a:lnTo>
                    <a:pt x="96" y="20"/>
                  </a:lnTo>
                  <a:lnTo>
                    <a:pt x="96" y="19"/>
                  </a:lnTo>
                  <a:lnTo>
                    <a:pt x="96" y="18"/>
                  </a:lnTo>
                  <a:lnTo>
                    <a:pt x="95" y="17"/>
                  </a:lnTo>
                  <a:lnTo>
                    <a:pt x="93" y="16"/>
                  </a:lnTo>
                  <a:lnTo>
                    <a:pt x="92" y="15"/>
                  </a:lnTo>
                  <a:lnTo>
                    <a:pt x="91" y="15"/>
                  </a:lnTo>
                  <a:lnTo>
                    <a:pt x="37" y="15"/>
                  </a:lnTo>
                  <a:lnTo>
                    <a:pt x="37" y="114"/>
                  </a:lnTo>
                  <a:lnTo>
                    <a:pt x="37" y="116"/>
                  </a:lnTo>
                  <a:lnTo>
                    <a:pt x="37" y="118"/>
                  </a:lnTo>
                  <a:lnTo>
                    <a:pt x="37" y="120"/>
                  </a:lnTo>
                  <a:lnTo>
                    <a:pt x="37" y="121"/>
                  </a:lnTo>
                  <a:lnTo>
                    <a:pt x="37" y="122"/>
                  </a:lnTo>
                  <a:lnTo>
                    <a:pt x="36" y="123"/>
                  </a:lnTo>
                  <a:lnTo>
                    <a:pt x="35" y="125"/>
                  </a:lnTo>
                  <a:lnTo>
                    <a:pt x="33" y="126"/>
                  </a:lnTo>
                  <a:lnTo>
                    <a:pt x="32" y="128"/>
                  </a:lnTo>
                  <a:lnTo>
                    <a:pt x="30" y="129"/>
                  </a:lnTo>
                  <a:lnTo>
                    <a:pt x="28" y="130"/>
                  </a:lnTo>
                  <a:lnTo>
                    <a:pt x="25" y="131"/>
                  </a:lnTo>
                  <a:lnTo>
                    <a:pt x="23" y="132"/>
                  </a:lnTo>
                  <a:lnTo>
                    <a:pt x="21" y="132"/>
                  </a:lnTo>
                  <a:lnTo>
                    <a:pt x="17" y="132"/>
                  </a:lnTo>
                  <a:lnTo>
                    <a:pt x="14" y="132"/>
                  </a:lnTo>
                  <a:lnTo>
                    <a:pt x="13" y="132"/>
                  </a:lnTo>
                  <a:lnTo>
                    <a:pt x="10" y="132"/>
                  </a:lnTo>
                  <a:lnTo>
                    <a:pt x="9" y="132"/>
                  </a:lnTo>
                  <a:lnTo>
                    <a:pt x="7" y="132"/>
                  </a:lnTo>
                  <a:lnTo>
                    <a:pt x="5" y="132"/>
                  </a:lnTo>
                  <a:lnTo>
                    <a:pt x="2" y="132"/>
                  </a:lnTo>
                  <a:lnTo>
                    <a:pt x="1" y="132"/>
                  </a:lnTo>
                  <a:lnTo>
                    <a:pt x="0" y="132"/>
                  </a:lnTo>
                  <a:lnTo>
                    <a:pt x="0" y="116"/>
                  </a:lnTo>
                  <a:lnTo>
                    <a:pt x="21" y="116"/>
                  </a:lnTo>
                  <a:lnTo>
                    <a:pt x="21" y="15"/>
                  </a:lnTo>
                  <a:lnTo>
                    <a:pt x="1" y="15"/>
                  </a:lnTo>
                  <a:lnTo>
                    <a:pt x="1" y="3"/>
                  </a:lnTo>
                  <a:lnTo>
                    <a:pt x="2" y="2"/>
                  </a:lnTo>
                  <a:lnTo>
                    <a:pt x="2" y="1"/>
                  </a:lnTo>
                  <a:lnTo>
                    <a:pt x="3" y="0"/>
                  </a:lnTo>
                  <a:lnTo>
                    <a:pt x="5" y="0"/>
                  </a:lnTo>
                  <a:lnTo>
                    <a:pt x="85" y="0"/>
                  </a:lnTo>
                  <a:lnTo>
                    <a:pt x="90" y="0"/>
                  </a:lnTo>
                  <a:lnTo>
                    <a:pt x="95" y="0"/>
                  </a:lnTo>
                  <a:lnTo>
                    <a:pt x="99" y="1"/>
                  </a:lnTo>
                  <a:lnTo>
                    <a:pt x="103" y="1"/>
                  </a:lnTo>
                  <a:lnTo>
                    <a:pt x="106" y="2"/>
                  </a:lnTo>
                  <a:lnTo>
                    <a:pt x="109" y="3"/>
                  </a:lnTo>
                  <a:lnTo>
                    <a:pt x="112" y="5"/>
                  </a:lnTo>
                  <a:lnTo>
                    <a:pt x="113" y="9"/>
                  </a:lnTo>
                  <a:lnTo>
                    <a:pt x="113" y="12"/>
                  </a:lnTo>
                  <a:lnTo>
                    <a:pt x="113" y="132"/>
                  </a:lnTo>
                </a:path>
              </a:pathLst>
            </a:custGeom>
            <a:solidFill>
              <a:schemeClr val="tx1"/>
            </a:solidFill>
            <a:ln w="0">
              <a:solidFill>
                <a:srgbClr val="000000"/>
              </a:solidFill>
              <a:prstDash val="solid"/>
              <a:round/>
              <a:headEnd/>
              <a:tailEnd/>
            </a:ln>
          </p:spPr>
          <p:txBody>
            <a:bodyPr/>
            <a:lstStyle/>
            <a:p>
              <a:endParaRPr lang="he-IL"/>
            </a:p>
          </p:txBody>
        </p:sp>
        <p:sp>
          <p:nvSpPr>
            <p:cNvPr id="236621" name="Freeform 77"/>
            <p:cNvSpPr>
              <a:spLocks/>
            </p:cNvSpPr>
            <p:nvPr/>
          </p:nvSpPr>
          <p:spPr bwMode="auto">
            <a:xfrm>
              <a:off x="1123" y="2514"/>
              <a:ext cx="48" cy="134"/>
            </a:xfrm>
            <a:custGeom>
              <a:avLst/>
              <a:gdLst>
                <a:gd name="T0" fmla="*/ 42 w 50"/>
                <a:gd name="T1" fmla="*/ 137 h 132"/>
                <a:gd name="T2" fmla="*/ 41 w 50"/>
                <a:gd name="T3" fmla="*/ 140 h 132"/>
                <a:gd name="T4" fmla="*/ 31 w 50"/>
                <a:gd name="T5" fmla="*/ 140 h 132"/>
                <a:gd name="T6" fmla="*/ 31 w 50"/>
                <a:gd name="T7" fmla="*/ 137 h 132"/>
                <a:gd name="T8" fmla="*/ 31 w 50"/>
                <a:gd name="T9" fmla="*/ 18 h 132"/>
                <a:gd name="T10" fmla="*/ 31 w 50"/>
                <a:gd name="T11" fmla="*/ 18 h 132"/>
                <a:gd name="T12" fmla="*/ 31 w 50"/>
                <a:gd name="T13" fmla="*/ 17 h 132"/>
                <a:gd name="T14" fmla="*/ 30 w 50"/>
                <a:gd name="T15" fmla="*/ 16 h 132"/>
                <a:gd name="T16" fmla="*/ 28 w 50"/>
                <a:gd name="T17" fmla="*/ 16 h 132"/>
                <a:gd name="T18" fmla="*/ 26 w 50"/>
                <a:gd name="T19" fmla="*/ 15 h 132"/>
                <a:gd name="T20" fmla="*/ 3 w 50"/>
                <a:gd name="T21" fmla="*/ 15 h 132"/>
                <a:gd name="T22" fmla="*/ 3 w 50"/>
                <a:gd name="T23" fmla="*/ 15 h 132"/>
                <a:gd name="T24" fmla="*/ 2 w 50"/>
                <a:gd name="T25" fmla="*/ 14 h 132"/>
                <a:gd name="T26" fmla="*/ 2 w 50"/>
                <a:gd name="T27" fmla="*/ 11 h 132"/>
                <a:gd name="T28" fmla="*/ 0 w 50"/>
                <a:gd name="T29" fmla="*/ 10 h 132"/>
                <a:gd name="T30" fmla="*/ 0 w 50"/>
                <a:gd name="T31" fmla="*/ 9 h 132"/>
                <a:gd name="T32" fmla="*/ 0 w 50"/>
                <a:gd name="T33" fmla="*/ 9 h 132"/>
                <a:gd name="T34" fmla="*/ 0 w 50"/>
                <a:gd name="T35" fmla="*/ 8 h 132"/>
                <a:gd name="T36" fmla="*/ 0 w 50"/>
                <a:gd name="T37" fmla="*/ 7 h 132"/>
                <a:gd name="T38" fmla="*/ 0 w 50"/>
                <a:gd name="T39" fmla="*/ 5 h 132"/>
                <a:gd name="T40" fmla="*/ 0 w 50"/>
                <a:gd name="T41" fmla="*/ 4 h 132"/>
                <a:gd name="T42" fmla="*/ 0 w 50"/>
                <a:gd name="T43" fmla="*/ 4 h 132"/>
                <a:gd name="T44" fmla="*/ 0 w 50"/>
                <a:gd name="T45" fmla="*/ 3 h 132"/>
                <a:gd name="T46" fmla="*/ 2 w 50"/>
                <a:gd name="T47" fmla="*/ 2 h 132"/>
                <a:gd name="T48" fmla="*/ 2 w 50"/>
                <a:gd name="T49" fmla="*/ 1 h 132"/>
                <a:gd name="T50" fmla="*/ 3 w 50"/>
                <a:gd name="T51" fmla="*/ 0 h 132"/>
                <a:gd name="T52" fmla="*/ 34 w 50"/>
                <a:gd name="T53" fmla="*/ 0 h 132"/>
                <a:gd name="T54" fmla="*/ 34 w 50"/>
                <a:gd name="T55" fmla="*/ 0 h 132"/>
                <a:gd name="T56" fmla="*/ 35 w 50"/>
                <a:gd name="T57" fmla="*/ 1 h 132"/>
                <a:gd name="T58" fmla="*/ 36 w 50"/>
                <a:gd name="T59" fmla="*/ 2 h 132"/>
                <a:gd name="T60" fmla="*/ 37 w 50"/>
                <a:gd name="T61" fmla="*/ 3 h 132"/>
                <a:gd name="T62" fmla="*/ 39 w 50"/>
                <a:gd name="T63" fmla="*/ 4 h 132"/>
                <a:gd name="T64" fmla="*/ 39 w 50"/>
                <a:gd name="T65" fmla="*/ 4 h 132"/>
                <a:gd name="T66" fmla="*/ 40 w 50"/>
                <a:gd name="T67" fmla="*/ 5 h 132"/>
                <a:gd name="T68" fmla="*/ 41 w 50"/>
                <a:gd name="T69" fmla="*/ 8 h 132"/>
                <a:gd name="T70" fmla="*/ 42 w 50"/>
                <a:gd name="T71" fmla="*/ 10 h 132"/>
                <a:gd name="T72" fmla="*/ 42 w 50"/>
                <a:gd name="T73" fmla="*/ 12 h 132"/>
                <a:gd name="T74" fmla="*/ 42 w 50"/>
                <a:gd name="T75" fmla="*/ 137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132">
                  <a:moveTo>
                    <a:pt x="50" y="129"/>
                  </a:moveTo>
                  <a:lnTo>
                    <a:pt x="49" y="132"/>
                  </a:lnTo>
                  <a:lnTo>
                    <a:pt x="35" y="132"/>
                  </a:lnTo>
                  <a:lnTo>
                    <a:pt x="35" y="129"/>
                  </a:lnTo>
                  <a:lnTo>
                    <a:pt x="35" y="18"/>
                  </a:lnTo>
                  <a:lnTo>
                    <a:pt x="35" y="17"/>
                  </a:lnTo>
                  <a:lnTo>
                    <a:pt x="34" y="16"/>
                  </a:lnTo>
                  <a:lnTo>
                    <a:pt x="32" y="16"/>
                  </a:lnTo>
                  <a:lnTo>
                    <a:pt x="30" y="15"/>
                  </a:lnTo>
                  <a:lnTo>
                    <a:pt x="3" y="15"/>
                  </a:lnTo>
                  <a:lnTo>
                    <a:pt x="2" y="14"/>
                  </a:lnTo>
                  <a:lnTo>
                    <a:pt x="2" y="11"/>
                  </a:lnTo>
                  <a:lnTo>
                    <a:pt x="0" y="10"/>
                  </a:lnTo>
                  <a:lnTo>
                    <a:pt x="0" y="9"/>
                  </a:lnTo>
                  <a:lnTo>
                    <a:pt x="0" y="8"/>
                  </a:lnTo>
                  <a:lnTo>
                    <a:pt x="0" y="7"/>
                  </a:lnTo>
                  <a:lnTo>
                    <a:pt x="0" y="5"/>
                  </a:lnTo>
                  <a:lnTo>
                    <a:pt x="0" y="4"/>
                  </a:lnTo>
                  <a:lnTo>
                    <a:pt x="0" y="3"/>
                  </a:lnTo>
                  <a:lnTo>
                    <a:pt x="2" y="2"/>
                  </a:lnTo>
                  <a:lnTo>
                    <a:pt x="2" y="1"/>
                  </a:lnTo>
                  <a:lnTo>
                    <a:pt x="3" y="0"/>
                  </a:lnTo>
                  <a:lnTo>
                    <a:pt x="40" y="0"/>
                  </a:lnTo>
                  <a:lnTo>
                    <a:pt x="42" y="1"/>
                  </a:lnTo>
                  <a:lnTo>
                    <a:pt x="44" y="2"/>
                  </a:lnTo>
                  <a:lnTo>
                    <a:pt x="45" y="3"/>
                  </a:lnTo>
                  <a:lnTo>
                    <a:pt x="47" y="4"/>
                  </a:lnTo>
                  <a:lnTo>
                    <a:pt x="48" y="5"/>
                  </a:lnTo>
                  <a:lnTo>
                    <a:pt x="49" y="8"/>
                  </a:lnTo>
                  <a:lnTo>
                    <a:pt x="50" y="10"/>
                  </a:lnTo>
                  <a:lnTo>
                    <a:pt x="50" y="12"/>
                  </a:lnTo>
                  <a:lnTo>
                    <a:pt x="50" y="129"/>
                  </a:lnTo>
                </a:path>
              </a:pathLst>
            </a:custGeom>
            <a:solidFill>
              <a:schemeClr val="tx1"/>
            </a:solidFill>
            <a:ln w="0">
              <a:solidFill>
                <a:srgbClr val="000000"/>
              </a:solidFill>
              <a:prstDash val="solid"/>
              <a:round/>
              <a:headEnd/>
              <a:tailEnd/>
            </a:ln>
          </p:spPr>
          <p:txBody>
            <a:bodyPr/>
            <a:lstStyle/>
            <a:p>
              <a:endParaRPr lang="he-IL"/>
            </a:p>
          </p:txBody>
        </p:sp>
        <p:sp>
          <p:nvSpPr>
            <p:cNvPr id="236622" name="Freeform 78"/>
            <p:cNvSpPr>
              <a:spLocks/>
            </p:cNvSpPr>
            <p:nvPr/>
          </p:nvSpPr>
          <p:spPr bwMode="auto">
            <a:xfrm>
              <a:off x="1197" y="2514"/>
              <a:ext cx="83" cy="134"/>
            </a:xfrm>
            <a:custGeom>
              <a:avLst/>
              <a:gdLst>
                <a:gd name="T0" fmla="*/ 77 w 85"/>
                <a:gd name="T1" fmla="*/ 136 h 133"/>
                <a:gd name="T2" fmla="*/ 77 w 85"/>
                <a:gd name="T3" fmla="*/ 136 h 133"/>
                <a:gd name="T4" fmla="*/ 74 w 85"/>
                <a:gd name="T5" fmla="*/ 136 h 133"/>
                <a:gd name="T6" fmla="*/ 73 w 85"/>
                <a:gd name="T7" fmla="*/ 136 h 133"/>
                <a:gd name="T8" fmla="*/ 71 w 85"/>
                <a:gd name="T9" fmla="*/ 137 h 133"/>
                <a:gd name="T10" fmla="*/ 69 w 85"/>
                <a:gd name="T11" fmla="*/ 137 h 133"/>
                <a:gd name="T12" fmla="*/ 69 w 85"/>
                <a:gd name="T13" fmla="*/ 137 h 133"/>
                <a:gd name="T14" fmla="*/ 66 w 85"/>
                <a:gd name="T15" fmla="*/ 137 h 133"/>
                <a:gd name="T16" fmla="*/ 65 w 85"/>
                <a:gd name="T17" fmla="*/ 136 h 133"/>
                <a:gd name="T18" fmla="*/ 63 w 85"/>
                <a:gd name="T19" fmla="*/ 136 h 133"/>
                <a:gd name="T20" fmla="*/ 62 w 85"/>
                <a:gd name="T21" fmla="*/ 136 h 133"/>
                <a:gd name="T22" fmla="*/ 62 w 85"/>
                <a:gd name="T23" fmla="*/ 20 h 133"/>
                <a:gd name="T24" fmla="*/ 60 w 85"/>
                <a:gd name="T25" fmla="*/ 15 h 133"/>
                <a:gd name="T26" fmla="*/ 1 w 85"/>
                <a:gd name="T27" fmla="*/ 15 h 133"/>
                <a:gd name="T28" fmla="*/ 0 w 85"/>
                <a:gd name="T29" fmla="*/ 15 h 133"/>
                <a:gd name="T30" fmla="*/ 0 w 85"/>
                <a:gd name="T31" fmla="*/ 1 h 133"/>
                <a:gd name="T32" fmla="*/ 1 w 85"/>
                <a:gd name="T33" fmla="*/ 0 h 133"/>
                <a:gd name="T34" fmla="*/ 46 w 85"/>
                <a:gd name="T35" fmla="*/ 0 h 133"/>
                <a:gd name="T36" fmla="*/ 46 w 85"/>
                <a:gd name="T37" fmla="*/ 0 h 133"/>
                <a:gd name="T38" fmla="*/ 53 w 85"/>
                <a:gd name="T39" fmla="*/ 0 h 133"/>
                <a:gd name="T40" fmla="*/ 59 w 85"/>
                <a:gd name="T41" fmla="*/ 0 h 133"/>
                <a:gd name="T42" fmla="*/ 62 w 85"/>
                <a:gd name="T43" fmla="*/ 0 h 133"/>
                <a:gd name="T44" fmla="*/ 66 w 85"/>
                <a:gd name="T45" fmla="*/ 1 h 133"/>
                <a:gd name="T46" fmla="*/ 66 w 85"/>
                <a:gd name="T47" fmla="*/ 1 h 133"/>
                <a:gd name="T48" fmla="*/ 70 w 85"/>
                <a:gd name="T49" fmla="*/ 2 h 133"/>
                <a:gd name="T50" fmla="*/ 72 w 85"/>
                <a:gd name="T51" fmla="*/ 3 h 133"/>
                <a:gd name="T52" fmla="*/ 74 w 85"/>
                <a:gd name="T53" fmla="*/ 7 h 133"/>
                <a:gd name="T54" fmla="*/ 77 w 85"/>
                <a:gd name="T55" fmla="*/ 12 h 133"/>
                <a:gd name="T56" fmla="*/ 77 w 85"/>
                <a:gd name="T57" fmla="*/ 136 h 1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133">
                  <a:moveTo>
                    <a:pt x="85" y="132"/>
                  </a:moveTo>
                  <a:lnTo>
                    <a:pt x="85" y="132"/>
                  </a:lnTo>
                  <a:lnTo>
                    <a:pt x="82" y="132"/>
                  </a:lnTo>
                  <a:lnTo>
                    <a:pt x="81" y="132"/>
                  </a:lnTo>
                  <a:lnTo>
                    <a:pt x="79" y="133"/>
                  </a:lnTo>
                  <a:lnTo>
                    <a:pt x="77" y="133"/>
                  </a:lnTo>
                  <a:lnTo>
                    <a:pt x="74" y="133"/>
                  </a:lnTo>
                  <a:lnTo>
                    <a:pt x="73" y="132"/>
                  </a:lnTo>
                  <a:lnTo>
                    <a:pt x="71" y="132"/>
                  </a:lnTo>
                  <a:lnTo>
                    <a:pt x="69" y="132"/>
                  </a:lnTo>
                  <a:lnTo>
                    <a:pt x="69" y="20"/>
                  </a:lnTo>
                  <a:lnTo>
                    <a:pt x="65" y="15"/>
                  </a:lnTo>
                  <a:lnTo>
                    <a:pt x="1" y="15"/>
                  </a:lnTo>
                  <a:lnTo>
                    <a:pt x="0" y="15"/>
                  </a:lnTo>
                  <a:lnTo>
                    <a:pt x="0" y="1"/>
                  </a:lnTo>
                  <a:lnTo>
                    <a:pt x="1" y="0"/>
                  </a:lnTo>
                  <a:lnTo>
                    <a:pt x="50" y="0"/>
                  </a:lnTo>
                  <a:lnTo>
                    <a:pt x="57" y="0"/>
                  </a:lnTo>
                  <a:lnTo>
                    <a:pt x="64" y="0"/>
                  </a:lnTo>
                  <a:lnTo>
                    <a:pt x="70" y="0"/>
                  </a:lnTo>
                  <a:lnTo>
                    <a:pt x="74" y="1"/>
                  </a:lnTo>
                  <a:lnTo>
                    <a:pt x="78" y="2"/>
                  </a:lnTo>
                  <a:lnTo>
                    <a:pt x="80" y="3"/>
                  </a:lnTo>
                  <a:lnTo>
                    <a:pt x="82" y="7"/>
                  </a:lnTo>
                  <a:lnTo>
                    <a:pt x="85" y="12"/>
                  </a:lnTo>
                  <a:lnTo>
                    <a:pt x="85" y="132"/>
                  </a:lnTo>
                </a:path>
              </a:pathLst>
            </a:custGeom>
            <a:solidFill>
              <a:schemeClr val="tx1"/>
            </a:solidFill>
            <a:ln w="0">
              <a:solidFill>
                <a:srgbClr val="000000"/>
              </a:solidFill>
              <a:prstDash val="solid"/>
              <a:round/>
              <a:headEnd/>
              <a:tailEnd/>
            </a:ln>
          </p:spPr>
          <p:txBody>
            <a:bodyPr/>
            <a:lstStyle/>
            <a:p>
              <a:endParaRPr lang="he-IL"/>
            </a:p>
          </p:txBody>
        </p:sp>
        <p:sp>
          <p:nvSpPr>
            <p:cNvPr id="236623" name="Freeform 79"/>
            <p:cNvSpPr>
              <a:spLocks/>
            </p:cNvSpPr>
            <p:nvPr/>
          </p:nvSpPr>
          <p:spPr bwMode="auto">
            <a:xfrm>
              <a:off x="1308" y="2514"/>
              <a:ext cx="46" cy="134"/>
            </a:xfrm>
            <a:custGeom>
              <a:avLst/>
              <a:gdLst>
                <a:gd name="T0" fmla="*/ 40 w 48"/>
                <a:gd name="T1" fmla="*/ 137 h 132"/>
                <a:gd name="T2" fmla="*/ 39 w 48"/>
                <a:gd name="T3" fmla="*/ 140 h 132"/>
                <a:gd name="T4" fmla="*/ 30 w 48"/>
                <a:gd name="T5" fmla="*/ 140 h 132"/>
                <a:gd name="T6" fmla="*/ 29 w 48"/>
                <a:gd name="T7" fmla="*/ 137 h 132"/>
                <a:gd name="T8" fmla="*/ 29 w 48"/>
                <a:gd name="T9" fmla="*/ 18 h 132"/>
                <a:gd name="T10" fmla="*/ 29 w 48"/>
                <a:gd name="T11" fmla="*/ 18 h 132"/>
                <a:gd name="T12" fmla="*/ 29 w 48"/>
                <a:gd name="T13" fmla="*/ 17 h 132"/>
                <a:gd name="T14" fmla="*/ 28 w 48"/>
                <a:gd name="T15" fmla="*/ 16 h 132"/>
                <a:gd name="T16" fmla="*/ 27 w 48"/>
                <a:gd name="T17" fmla="*/ 16 h 132"/>
                <a:gd name="T18" fmla="*/ 26 w 48"/>
                <a:gd name="T19" fmla="*/ 15 h 132"/>
                <a:gd name="T20" fmla="*/ 1 w 48"/>
                <a:gd name="T21" fmla="*/ 15 h 132"/>
                <a:gd name="T22" fmla="*/ 1 w 48"/>
                <a:gd name="T23" fmla="*/ 15 h 132"/>
                <a:gd name="T24" fmla="*/ 0 w 48"/>
                <a:gd name="T25" fmla="*/ 14 h 132"/>
                <a:gd name="T26" fmla="*/ 0 w 48"/>
                <a:gd name="T27" fmla="*/ 11 h 132"/>
                <a:gd name="T28" fmla="*/ 0 w 48"/>
                <a:gd name="T29" fmla="*/ 10 h 132"/>
                <a:gd name="T30" fmla="*/ 0 w 48"/>
                <a:gd name="T31" fmla="*/ 9 h 132"/>
                <a:gd name="T32" fmla="*/ 0 w 48"/>
                <a:gd name="T33" fmla="*/ 9 h 132"/>
                <a:gd name="T34" fmla="*/ 0 w 48"/>
                <a:gd name="T35" fmla="*/ 8 h 132"/>
                <a:gd name="T36" fmla="*/ 0 w 48"/>
                <a:gd name="T37" fmla="*/ 7 h 132"/>
                <a:gd name="T38" fmla="*/ 0 w 48"/>
                <a:gd name="T39" fmla="*/ 5 h 132"/>
                <a:gd name="T40" fmla="*/ 0 w 48"/>
                <a:gd name="T41" fmla="*/ 4 h 132"/>
                <a:gd name="T42" fmla="*/ 0 w 48"/>
                <a:gd name="T43" fmla="*/ 4 h 132"/>
                <a:gd name="T44" fmla="*/ 0 w 48"/>
                <a:gd name="T45" fmla="*/ 3 h 132"/>
                <a:gd name="T46" fmla="*/ 0 w 48"/>
                <a:gd name="T47" fmla="*/ 2 h 132"/>
                <a:gd name="T48" fmla="*/ 0 w 48"/>
                <a:gd name="T49" fmla="*/ 1 h 132"/>
                <a:gd name="T50" fmla="*/ 1 w 48"/>
                <a:gd name="T51" fmla="*/ 0 h 132"/>
                <a:gd name="T52" fmla="*/ 33 w 48"/>
                <a:gd name="T53" fmla="*/ 0 h 132"/>
                <a:gd name="T54" fmla="*/ 33 w 48"/>
                <a:gd name="T55" fmla="*/ 0 h 132"/>
                <a:gd name="T56" fmla="*/ 34 w 48"/>
                <a:gd name="T57" fmla="*/ 1 h 132"/>
                <a:gd name="T58" fmla="*/ 35 w 48"/>
                <a:gd name="T59" fmla="*/ 2 h 132"/>
                <a:gd name="T60" fmla="*/ 37 w 48"/>
                <a:gd name="T61" fmla="*/ 3 h 132"/>
                <a:gd name="T62" fmla="*/ 38 w 48"/>
                <a:gd name="T63" fmla="*/ 4 h 132"/>
                <a:gd name="T64" fmla="*/ 38 w 48"/>
                <a:gd name="T65" fmla="*/ 4 h 132"/>
                <a:gd name="T66" fmla="*/ 39 w 48"/>
                <a:gd name="T67" fmla="*/ 5 h 132"/>
                <a:gd name="T68" fmla="*/ 39 w 48"/>
                <a:gd name="T69" fmla="*/ 8 h 132"/>
                <a:gd name="T70" fmla="*/ 40 w 48"/>
                <a:gd name="T71" fmla="*/ 10 h 132"/>
                <a:gd name="T72" fmla="*/ 40 w 48"/>
                <a:gd name="T73" fmla="*/ 12 h 132"/>
                <a:gd name="T74" fmla="*/ 40 w 48"/>
                <a:gd name="T75" fmla="*/ 137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 h="132">
                  <a:moveTo>
                    <a:pt x="48" y="129"/>
                  </a:moveTo>
                  <a:lnTo>
                    <a:pt x="47" y="132"/>
                  </a:lnTo>
                  <a:lnTo>
                    <a:pt x="34" y="132"/>
                  </a:lnTo>
                  <a:lnTo>
                    <a:pt x="33" y="129"/>
                  </a:lnTo>
                  <a:lnTo>
                    <a:pt x="33" y="18"/>
                  </a:lnTo>
                  <a:lnTo>
                    <a:pt x="33" y="17"/>
                  </a:lnTo>
                  <a:lnTo>
                    <a:pt x="32" y="16"/>
                  </a:lnTo>
                  <a:lnTo>
                    <a:pt x="31" y="16"/>
                  </a:lnTo>
                  <a:lnTo>
                    <a:pt x="30" y="15"/>
                  </a:lnTo>
                  <a:lnTo>
                    <a:pt x="1" y="15"/>
                  </a:lnTo>
                  <a:lnTo>
                    <a:pt x="0" y="14"/>
                  </a:lnTo>
                  <a:lnTo>
                    <a:pt x="0" y="11"/>
                  </a:lnTo>
                  <a:lnTo>
                    <a:pt x="0" y="10"/>
                  </a:lnTo>
                  <a:lnTo>
                    <a:pt x="0" y="9"/>
                  </a:lnTo>
                  <a:lnTo>
                    <a:pt x="0" y="8"/>
                  </a:lnTo>
                  <a:lnTo>
                    <a:pt x="0" y="7"/>
                  </a:lnTo>
                  <a:lnTo>
                    <a:pt x="0" y="5"/>
                  </a:lnTo>
                  <a:lnTo>
                    <a:pt x="0" y="4"/>
                  </a:lnTo>
                  <a:lnTo>
                    <a:pt x="0" y="3"/>
                  </a:lnTo>
                  <a:lnTo>
                    <a:pt x="0" y="2"/>
                  </a:lnTo>
                  <a:lnTo>
                    <a:pt x="0" y="1"/>
                  </a:lnTo>
                  <a:lnTo>
                    <a:pt x="1" y="0"/>
                  </a:lnTo>
                  <a:lnTo>
                    <a:pt x="39" y="0"/>
                  </a:lnTo>
                  <a:lnTo>
                    <a:pt x="41" y="1"/>
                  </a:lnTo>
                  <a:lnTo>
                    <a:pt x="43" y="2"/>
                  </a:lnTo>
                  <a:lnTo>
                    <a:pt x="45" y="3"/>
                  </a:lnTo>
                  <a:lnTo>
                    <a:pt x="46" y="4"/>
                  </a:lnTo>
                  <a:lnTo>
                    <a:pt x="47" y="5"/>
                  </a:lnTo>
                  <a:lnTo>
                    <a:pt x="47" y="8"/>
                  </a:lnTo>
                  <a:lnTo>
                    <a:pt x="48" y="10"/>
                  </a:lnTo>
                  <a:lnTo>
                    <a:pt x="48" y="12"/>
                  </a:lnTo>
                  <a:lnTo>
                    <a:pt x="48" y="129"/>
                  </a:lnTo>
                </a:path>
              </a:pathLst>
            </a:custGeom>
            <a:solidFill>
              <a:schemeClr val="tx1"/>
            </a:solidFill>
            <a:ln w="0">
              <a:solidFill>
                <a:srgbClr val="000000"/>
              </a:solidFill>
              <a:prstDash val="solid"/>
              <a:round/>
              <a:headEnd/>
              <a:tailEnd/>
            </a:ln>
          </p:spPr>
          <p:txBody>
            <a:bodyPr/>
            <a:lstStyle/>
            <a:p>
              <a:endParaRPr lang="he-IL"/>
            </a:p>
          </p:txBody>
        </p:sp>
        <p:sp>
          <p:nvSpPr>
            <p:cNvPr id="236624" name="Freeform 80"/>
            <p:cNvSpPr>
              <a:spLocks/>
            </p:cNvSpPr>
            <p:nvPr/>
          </p:nvSpPr>
          <p:spPr bwMode="auto">
            <a:xfrm>
              <a:off x="1384" y="2514"/>
              <a:ext cx="93" cy="134"/>
            </a:xfrm>
            <a:custGeom>
              <a:avLst/>
              <a:gdLst>
                <a:gd name="T0" fmla="*/ 84 w 96"/>
                <a:gd name="T1" fmla="*/ 109 h 132"/>
                <a:gd name="T2" fmla="*/ 84 w 96"/>
                <a:gd name="T3" fmla="*/ 109 h 132"/>
                <a:gd name="T4" fmla="*/ 84 w 96"/>
                <a:gd name="T5" fmla="*/ 113 h 132"/>
                <a:gd name="T6" fmla="*/ 82 w 96"/>
                <a:gd name="T7" fmla="*/ 116 h 132"/>
                <a:gd name="T8" fmla="*/ 81 w 96"/>
                <a:gd name="T9" fmla="*/ 119 h 132"/>
                <a:gd name="T10" fmla="*/ 80 w 96"/>
                <a:gd name="T11" fmla="*/ 122 h 132"/>
                <a:gd name="T12" fmla="*/ 80 w 96"/>
                <a:gd name="T13" fmla="*/ 122 h 132"/>
                <a:gd name="T14" fmla="*/ 78 w 96"/>
                <a:gd name="T15" fmla="*/ 125 h 132"/>
                <a:gd name="T16" fmla="*/ 77 w 96"/>
                <a:gd name="T17" fmla="*/ 128 h 132"/>
                <a:gd name="T18" fmla="*/ 75 w 96"/>
                <a:gd name="T19" fmla="*/ 131 h 132"/>
                <a:gd name="T20" fmla="*/ 74 w 96"/>
                <a:gd name="T21" fmla="*/ 133 h 132"/>
                <a:gd name="T22" fmla="*/ 74 w 96"/>
                <a:gd name="T23" fmla="*/ 133 h 132"/>
                <a:gd name="T24" fmla="*/ 68 w 96"/>
                <a:gd name="T25" fmla="*/ 137 h 132"/>
                <a:gd name="T26" fmla="*/ 60 w 96"/>
                <a:gd name="T27" fmla="*/ 138 h 132"/>
                <a:gd name="T28" fmla="*/ 52 w 96"/>
                <a:gd name="T29" fmla="*/ 140 h 132"/>
                <a:gd name="T30" fmla="*/ 46 w 96"/>
                <a:gd name="T31" fmla="*/ 140 h 132"/>
                <a:gd name="T32" fmla="*/ 46 w 96"/>
                <a:gd name="T33" fmla="*/ 140 h 132"/>
                <a:gd name="T34" fmla="*/ 44 w 96"/>
                <a:gd name="T35" fmla="*/ 140 h 132"/>
                <a:gd name="T36" fmla="*/ 41 w 96"/>
                <a:gd name="T37" fmla="*/ 140 h 132"/>
                <a:gd name="T38" fmla="*/ 37 w 96"/>
                <a:gd name="T39" fmla="*/ 140 h 132"/>
                <a:gd name="T40" fmla="*/ 34 w 96"/>
                <a:gd name="T41" fmla="*/ 139 h 132"/>
                <a:gd name="T42" fmla="*/ 34 w 96"/>
                <a:gd name="T43" fmla="*/ 139 h 132"/>
                <a:gd name="T44" fmla="*/ 29 w 96"/>
                <a:gd name="T45" fmla="*/ 138 h 132"/>
                <a:gd name="T46" fmla="*/ 26 w 96"/>
                <a:gd name="T47" fmla="*/ 136 h 132"/>
                <a:gd name="T48" fmla="*/ 21 w 96"/>
                <a:gd name="T49" fmla="*/ 132 h 132"/>
                <a:gd name="T50" fmla="*/ 18 w 96"/>
                <a:gd name="T51" fmla="*/ 129 h 132"/>
                <a:gd name="T52" fmla="*/ 18 w 96"/>
                <a:gd name="T53" fmla="*/ 129 h 132"/>
                <a:gd name="T54" fmla="*/ 16 w 96"/>
                <a:gd name="T55" fmla="*/ 125 h 132"/>
                <a:gd name="T56" fmla="*/ 16 w 96"/>
                <a:gd name="T57" fmla="*/ 121 h 132"/>
                <a:gd name="T58" fmla="*/ 15 w 96"/>
                <a:gd name="T59" fmla="*/ 117 h 132"/>
                <a:gd name="T60" fmla="*/ 14 w 96"/>
                <a:gd name="T61" fmla="*/ 113 h 132"/>
                <a:gd name="T62" fmla="*/ 14 w 96"/>
                <a:gd name="T63" fmla="*/ 15 h 132"/>
                <a:gd name="T64" fmla="*/ 1 w 96"/>
                <a:gd name="T65" fmla="*/ 15 h 132"/>
                <a:gd name="T66" fmla="*/ 0 w 96"/>
                <a:gd name="T67" fmla="*/ 15 h 132"/>
                <a:gd name="T68" fmla="*/ 0 w 96"/>
                <a:gd name="T69" fmla="*/ 1 h 132"/>
                <a:gd name="T70" fmla="*/ 1 w 96"/>
                <a:gd name="T71" fmla="*/ 0 h 132"/>
                <a:gd name="T72" fmla="*/ 74 w 96"/>
                <a:gd name="T73" fmla="*/ 0 h 132"/>
                <a:gd name="T74" fmla="*/ 74 w 96"/>
                <a:gd name="T75" fmla="*/ 0 h 132"/>
                <a:gd name="T76" fmla="*/ 77 w 96"/>
                <a:gd name="T77" fmla="*/ 1 h 132"/>
                <a:gd name="T78" fmla="*/ 79 w 96"/>
                <a:gd name="T79" fmla="*/ 2 h 132"/>
                <a:gd name="T80" fmla="*/ 81 w 96"/>
                <a:gd name="T81" fmla="*/ 5 h 132"/>
                <a:gd name="T82" fmla="*/ 84 w 96"/>
                <a:gd name="T83" fmla="*/ 9 h 132"/>
                <a:gd name="T84" fmla="*/ 84 w 96"/>
                <a:gd name="T85" fmla="*/ 109 h 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6" h="132">
                  <a:moveTo>
                    <a:pt x="96" y="101"/>
                  </a:moveTo>
                  <a:lnTo>
                    <a:pt x="96" y="101"/>
                  </a:lnTo>
                  <a:lnTo>
                    <a:pt x="96" y="105"/>
                  </a:lnTo>
                  <a:lnTo>
                    <a:pt x="94" y="108"/>
                  </a:lnTo>
                  <a:lnTo>
                    <a:pt x="93" y="111"/>
                  </a:lnTo>
                  <a:lnTo>
                    <a:pt x="92" y="114"/>
                  </a:lnTo>
                  <a:lnTo>
                    <a:pt x="90" y="117"/>
                  </a:lnTo>
                  <a:lnTo>
                    <a:pt x="88" y="120"/>
                  </a:lnTo>
                  <a:lnTo>
                    <a:pt x="85" y="123"/>
                  </a:lnTo>
                  <a:lnTo>
                    <a:pt x="83" y="125"/>
                  </a:lnTo>
                  <a:lnTo>
                    <a:pt x="76" y="129"/>
                  </a:lnTo>
                  <a:lnTo>
                    <a:pt x="68" y="130"/>
                  </a:lnTo>
                  <a:lnTo>
                    <a:pt x="60" y="132"/>
                  </a:lnTo>
                  <a:lnTo>
                    <a:pt x="52" y="132"/>
                  </a:lnTo>
                  <a:lnTo>
                    <a:pt x="48" y="132"/>
                  </a:lnTo>
                  <a:lnTo>
                    <a:pt x="45" y="132"/>
                  </a:lnTo>
                  <a:lnTo>
                    <a:pt x="41" y="132"/>
                  </a:lnTo>
                  <a:lnTo>
                    <a:pt x="38" y="131"/>
                  </a:lnTo>
                  <a:lnTo>
                    <a:pt x="33" y="130"/>
                  </a:lnTo>
                  <a:lnTo>
                    <a:pt x="30" y="128"/>
                  </a:lnTo>
                  <a:lnTo>
                    <a:pt x="25" y="124"/>
                  </a:lnTo>
                  <a:lnTo>
                    <a:pt x="22" y="121"/>
                  </a:lnTo>
                  <a:lnTo>
                    <a:pt x="18" y="117"/>
                  </a:lnTo>
                  <a:lnTo>
                    <a:pt x="16" y="113"/>
                  </a:lnTo>
                  <a:lnTo>
                    <a:pt x="15" y="109"/>
                  </a:lnTo>
                  <a:lnTo>
                    <a:pt x="14" y="105"/>
                  </a:lnTo>
                  <a:lnTo>
                    <a:pt x="14" y="15"/>
                  </a:lnTo>
                  <a:lnTo>
                    <a:pt x="1" y="15"/>
                  </a:lnTo>
                  <a:lnTo>
                    <a:pt x="0" y="15"/>
                  </a:lnTo>
                  <a:lnTo>
                    <a:pt x="0" y="1"/>
                  </a:lnTo>
                  <a:lnTo>
                    <a:pt x="1" y="0"/>
                  </a:lnTo>
                  <a:lnTo>
                    <a:pt x="83" y="0"/>
                  </a:lnTo>
                  <a:lnTo>
                    <a:pt x="88" y="1"/>
                  </a:lnTo>
                  <a:lnTo>
                    <a:pt x="91" y="2"/>
                  </a:lnTo>
                  <a:lnTo>
                    <a:pt x="93" y="5"/>
                  </a:lnTo>
                  <a:lnTo>
                    <a:pt x="96" y="9"/>
                  </a:lnTo>
                  <a:lnTo>
                    <a:pt x="96" y="101"/>
                  </a:lnTo>
                </a:path>
              </a:pathLst>
            </a:custGeom>
            <a:solidFill>
              <a:schemeClr val="tx1"/>
            </a:solidFill>
            <a:ln w="0">
              <a:solidFill>
                <a:srgbClr val="000000"/>
              </a:solidFill>
              <a:prstDash val="solid"/>
              <a:round/>
              <a:headEnd/>
              <a:tailEnd/>
            </a:ln>
          </p:spPr>
          <p:txBody>
            <a:bodyPr/>
            <a:lstStyle/>
            <a:p>
              <a:endParaRPr lang="he-IL"/>
            </a:p>
          </p:txBody>
        </p:sp>
        <p:sp>
          <p:nvSpPr>
            <p:cNvPr id="236625" name="Freeform 81"/>
            <p:cNvSpPr>
              <a:spLocks/>
            </p:cNvSpPr>
            <p:nvPr/>
          </p:nvSpPr>
          <p:spPr bwMode="auto">
            <a:xfrm>
              <a:off x="1413" y="2530"/>
              <a:ext cx="49" cy="102"/>
            </a:xfrm>
            <a:custGeom>
              <a:avLst/>
              <a:gdLst>
                <a:gd name="T0" fmla="*/ 49 w 49"/>
                <a:gd name="T1" fmla="*/ 84 h 102"/>
                <a:gd name="T2" fmla="*/ 49 w 49"/>
                <a:gd name="T3" fmla="*/ 4 h 102"/>
                <a:gd name="T4" fmla="*/ 45 w 49"/>
                <a:gd name="T5" fmla="*/ 0 h 102"/>
                <a:gd name="T6" fmla="*/ 0 w 49"/>
                <a:gd name="T7" fmla="*/ 0 h 102"/>
                <a:gd name="T8" fmla="*/ 0 w 49"/>
                <a:gd name="T9" fmla="*/ 71 h 102"/>
                <a:gd name="T10" fmla="*/ 0 w 49"/>
                <a:gd name="T11" fmla="*/ 71 h 102"/>
                <a:gd name="T12" fmla="*/ 0 w 49"/>
                <a:gd name="T13" fmla="*/ 77 h 102"/>
                <a:gd name="T14" fmla="*/ 1 w 49"/>
                <a:gd name="T15" fmla="*/ 81 h 102"/>
                <a:gd name="T16" fmla="*/ 1 w 49"/>
                <a:gd name="T17" fmla="*/ 85 h 102"/>
                <a:gd name="T18" fmla="*/ 1 w 49"/>
                <a:gd name="T19" fmla="*/ 88 h 102"/>
                <a:gd name="T20" fmla="*/ 1 w 49"/>
                <a:gd name="T21" fmla="*/ 88 h 102"/>
                <a:gd name="T22" fmla="*/ 1 w 49"/>
                <a:gd name="T23" fmla="*/ 91 h 102"/>
                <a:gd name="T24" fmla="*/ 3 w 49"/>
                <a:gd name="T25" fmla="*/ 93 h 102"/>
                <a:gd name="T26" fmla="*/ 5 w 49"/>
                <a:gd name="T27" fmla="*/ 95 h 102"/>
                <a:gd name="T28" fmla="*/ 8 w 49"/>
                <a:gd name="T29" fmla="*/ 98 h 102"/>
                <a:gd name="T30" fmla="*/ 8 w 49"/>
                <a:gd name="T31" fmla="*/ 98 h 102"/>
                <a:gd name="T32" fmla="*/ 11 w 49"/>
                <a:gd name="T33" fmla="*/ 99 h 102"/>
                <a:gd name="T34" fmla="*/ 15 w 49"/>
                <a:gd name="T35" fmla="*/ 101 h 102"/>
                <a:gd name="T36" fmla="*/ 19 w 49"/>
                <a:gd name="T37" fmla="*/ 102 h 102"/>
                <a:gd name="T38" fmla="*/ 24 w 49"/>
                <a:gd name="T39" fmla="*/ 102 h 102"/>
                <a:gd name="T40" fmla="*/ 24 w 49"/>
                <a:gd name="T41" fmla="*/ 102 h 102"/>
                <a:gd name="T42" fmla="*/ 29 w 49"/>
                <a:gd name="T43" fmla="*/ 102 h 102"/>
                <a:gd name="T44" fmla="*/ 33 w 49"/>
                <a:gd name="T45" fmla="*/ 101 h 102"/>
                <a:gd name="T46" fmla="*/ 38 w 49"/>
                <a:gd name="T47" fmla="*/ 99 h 102"/>
                <a:gd name="T48" fmla="*/ 41 w 49"/>
                <a:gd name="T49" fmla="*/ 98 h 102"/>
                <a:gd name="T50" fmla="*/ 41 w 49"/>
                <a:gd name="T51" fmla="*/ 98 h 102"/>
                <a:gd name="T52" fmla="*/ 43 w 49"/>
                <a:gd name="T53" fmla="*/ 96 h 102"/>
                <a:gd name="T54" fmla="*/ 45 w 49"/>
                <a:gd name="T55" fmla="*/ 95 h 102"/>
                <a:gd name="T56" fmla="*/ 46 w 49"/>
                <a:gd name="T57" fmla="*/ 93 h 102"/>
                <a:gd name="T58" fmla="*/ 47 w 49"/>
                <a:gd name="T59" fmla="*/ 92 h 102"/>
                <a:gd name="T60" fmla="*/ 47 w 49"/>
                <a:gd name="T61" fmla="*/ 92 h 102"/>
                <a:gd name="T62" fmla="*/ 48 w 49"/>
                <a:gd name="T63" fmla="*/ 90 h 102"/>
                <a:gd name="T64" fmla="*/ 48 w 49"/>
                <a:gd name="T65" fmla="*/ 87 h 102"/>
                <a:gd name="T66" fmla="*/ 49 w 49"/>
                <a:gd name="T67" fmla="*/ 86 h 102"/>
                <a:gd name="T68" fmla="*/ 49 w 49"/>
                <a:gd name="T69" fmla="*/ 84 h 1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 h="102">
                  <a:moveTo>
                    <a:pt x="49" y="84"/>
                  </a:moveTo>
                  <a:lnTo>
                    <a:pt x="49" y="4"/>
                  </a:lnTo>
                  <a:lnTo>
                    <a:pt x="45" y="0"/>
                  </a:lnTo>
                  <a:lnTo>
                    <a:pt x="0" y="0"/>
                  </a:lnTo>
                  <a:lnTo>
                    <a:pt x="0" y="71"/>
                  </a:lnTo>
                  <a:lnTo>
                    <a:pt x="0" y="77"/>
                  </a:lnTo>
                  <a:lnTo>
                    <a:pt x="1" y="81"/>
                  </a:lnTo>
                  <a:lnTo>
                    <a:pt x="1" y="85"/>
                  </a:lnTo>
                  <a:lnTo>
                    <a:pt x="1" y="88"/>
                  </a:lnTo>
                  <a:lnTo>
                    <a:pt x="1" y="91"/>
                  </a:lnTo>
                  <a:lnTo>
                    <a:pt x="3" y="93"/>
                  </a:lnTo>
                  <a:lnTo>
                    <a:pt x="5" y="95"/>
                  </a:lnTo>
                  <a:lnTo>
                    <a:pt x="8" y="98"/>
                  </a:lnTo>
                  <a:lnTo>
                    <a:pt x="11" y="99"/>
                  </a:lnTo>
                  <a:lnTo>
                    <a:pt x="15" y="101"/>
                  </a:lnTo>
                  <a:lnTo>
                    <a:pt x="19" y="102"/>
                  </a:lnTo>
                  <a:lnTo>
                    <a:pt x="24" y="102"/>
                  </a:lnTo>
                  <a:lnTo>
                    <a:pt x="29" y="102"/>
                  </a:lnTo>
                  <a:lnTo>
                    <a:pt x="33" y="101"/>
                  </a:lnTo>
                  <a:lnTo>
                    <a:pt x="38" y="99"/>
                  </a:lnTo>
                  <a:lnTo>
                    <a:pt x="41" y="98"/>
                  </a:lnTo>
                  <a:lnTo>
                    <a:pt x="43" y="96"/>
                  </a:lnTo>
                  <a:lnTo>
                    <a:pt x="45" y="95"/>
                  </a:lnTo>
                  <a:lnTo>
                    <a:pt x="46" y="93"/>
                  </a:lnTo>
                  <a:lnTo>
                    <a:pt x="47" y="92"/>
                  </a:lnTo>
                  <a:lnTo>
                    <a:pt x="48" y="90"/>
                  </a:lnTo>
                  <a:lnTo>
                    <a:pt x="48" y="87"/>
                  </a:lnTo>
                  <a:lnTo>
                    <a:pt x="49" y="86"/>
                  </a:lnTo>
                  <a:lnTo>
                    <a:pt x="49" y="84"/>
                  </a:lnTo>
                </a:path>
              </a:pathLst>
            </a:custGeom>
            <a:solidFill>
              <a:srgbClr val="FF0000"/>
            </a:solidFill>
            <a:ln w="0">
              <a:solidFill>
                <a:srgbClr val="000000"/>
              </a:solidFill>
              <a:prstDash val="solid"/>
              <a:round/>
              <a:headEnd/>
              <a:tailEnd/>
            </a:ln>
          </p:spPr>
          <p:txBody>
            <a:bodyPr/>
            <a:lstStyle/>
            <a:p>
              <a:endParaRPr lang="he-IL"/>
            </a:p>
          </p:txBody>
        </p:sp>
        <p:sp>
          <p:nvSpPr>
            <p:cNvPr id="236626" name="Freeform 82"/>
            <p:cNvSpPr>
              <a:spLocks/>
            </p:cNvSpPr>
            <p:nvPr/>
          </p:nvSpPr>
          <p:spPr bwMode="auto">
            <a:xfrm>
              <a:off x="1514" y="2514"/>
              <a:ext cx="108" cy="136"/>
            </a:xfrm>
            <a:custGeom>
              <a:avLst/>
              <a:gdLst>
                <a:gd name="T0" fmla="*/ 38 w 109"/>
                <a:gd name="T1" fmla="*/ 62 h 134"/>
                <a:gd name="T2" fmla="*/ 26 w 109"/>
                <a:gd name="T3" fmla="*/ 66 h 134"/>
                <a:gd name="T4" fmla="*/ 21 w 109"/>
                <a:gd name="T5" fmla="*/ 71 h 134"/>
                <a:gd name="T6" fmla="*/ 17 w 109"/>
                <a:gd name="T7" fmla="*/ 77 h 134"/>
                <a:gd name="T8" fmla="*/ 16 w 109"/>
                <a:gd name="T9" fmla="*/ 88 h 134"/>
                <a:gd name="T10" fmla="*/ 15 w 109"/>
                <a:gd name="T11" fmla="*/ 99 h 134"/>
                <a:gd name="T12" fmla="*/ 15 w 109"/>
                <a:gd name="T13" fmla="*/ 114 h 134"/>
                <a:gd name="T14" fmla="*/ 15 w 109"/>
                <a:gd name="T15" fmla="*/ 121 h 134"/>
                <a:gd name="T16" fmla="*/ 16 w 109"/>
                <a:gd name="T17" fmla="*/ 123 h 134"/>
                <a:gd name="T18" fmla="*/ 17 w 109"/>
                <a:gd name="T19" fmla="*/ 125 h 134"/>
                <a:gd name="T20" fmla="*/ 18 w 109"/>
                <a:gd name="T21" fmla="*/ 126 h 134"/>
                <a:gd name="T22" fmla="*/ 25 w 109"/>
                <a:gd name="T23" fmla="*/ 126 h 134"/>
                <a:gd name="T24" fmla="*/ 31 w 109"/>
                <a:gd name="T25" fmla="*/ 126 h 134"/>
                <a:gd name="T26" fmla="*/ 36 w 109"/>
                <a:gd name="T27" fmla="*/ 128 h 134"/>
                <a:gd name="T28" fmla="*/ 40 w 109"/>
                <a:gd name="T29" fmla="*/ 140 h 134"/>
                <a:gd name="T30" fmla="*/ 34 w 109"/>
                <a:gd name="T31" fmla="*/ 142 h 134"/>
                <a:gd name="T32" fmla="*/ 30 w 109"/>
                <a:gd name="T33" fmla="*/ 142 h 134"/>
                <a:gd name="T34" fmla="*/ 26 w 109"/>
                <a:gd name="T35" fmla="*/ 142 h 134"/>
                <a:gd name="T36" fmla="*/ 21 w 109"/>
                <a:gd name="T37" fmla="*/ 142 h 134"/>
                <a:gd name="T38" fmla="*/ 17 w 109"/>
                <a:gd name="T39" fmla="*/ 142 h 134"/>
                <a:gd name="T40" fmla="*/ 10 w 109"/>
                <a:gd name="T41" fmla="*/ 142 h 134"/>
                <a:gd name="T42" fmla="*/ 5 w 109"/>
                <a:gd name="T43" fmla="*/ 141 h 134"/>
                <a:gd name="T44" fmla="*/ 2 w 109"/>
                <a:gd name="T45" fmla="*/ 134 h 134"/>
                <a:gd name="T46" fmla="*/ 0 w 109"/>
                <a:gd name="T47" fmla="*/ 122 h 134"/>
                <a:gd name="T48" fmla="*/ 0 w 109"/>
                <a:gd name="T49" fmla="*/ 97 h 134"/>
                <a:gd name="T50" fmla="*/ 2 w 109"/>
                <a:gd name="T51" fmla="*/ 76 h 134"/>
                <a:gd name="T52" fmla="*/ 11 w 109"/>
                <a:gd name="T53" fmla="*/ 60 h 134"/>
                <a:gd name="T54" fmla="*/ 1 w 109"/>
                <a:gd name="T55" fmla="*/ 3 h 134"/>
                <a:gd name="T56" fmla="*/ 59 w 109"/>
                <a:gd name="T57" fmla="*/ 68 h 134"/>
                <a:gd name="T58" fmla="*/ 60 w 109"/>
                <a:gd name="T59" fmla="*/ 68 h 134"/>
                <a:gd name="T60" fmla="*/ 66 w 109"/>
                <a:gd name="T61" fmla="*/ 67 h 134"/>
                <a:gd name="T62" fmla="*/ 72 w 109"/>
                <a:gd name="T63" fmla="*/ 66 h 134"/>
                <a:gd name="T64" fmla="*/ 79 w 109"/>
                <a:gd name="T65" fmla="*/ 60 h 134"/>
                <a:gd name="T66" fmla="*/ 83 w 109"/>
                <a:gd name="T67" fmla="*/ 49 h 134"/>
                <a:gd name="T68" fmla="*/ 85 w 109"/>
                <a:gd name="T69" fmla="*/ 32 h 134"/>
                <a:gd name="T70" fmla="*/ 84 w 109"/>
                <a:gd name="T71" fmla="*/ 25 h 134"/>
                <a:gd name="T72" fmla="*/ 83 w 109"/>
                <a:gd name="T73" fmla="*/ 19 h 134"/>
                <a:gd name="T74" fmla="*/ 62 w 109"/>
                <a:gd name="T75" fmla="*/ 2 h 134"/>
                <a:gd name="T76" fmla="*/ 65 w 109"/>
                <a:gd name="T77" fmla="*/ 1 h 134"/>
                <a:gd name="T78" fmla="*/ 68 w 109"/>
                <a:gd name="T79" fmla="*/ 0 h 134"/>
                <a:gd name="T80" fmla="*/ 72 w 109"/>
                <a:gd name="T81" fmla="*/ 0 h 134"/>
                <a:gd name="T82" fmla="*/ 74 w 109"/>
                <a:gd name="T83" fmla="*/ 0 h 134"/>
                <a:gd name="T84" fmla="*/ 77 w 109"/>
                <a:gd name="T85" fmla="*/ 0 h 134"/>
                <a:gd name="T86" fmla="*/ 87 w 109"/>
                <a:gd name="T87" fmla="*/ 0 h 134"/>
                <a:gd name="T88" fmla="*/ 94 w 109"/>
                <a:gd name="T89" fmla="*/ 2 h 134"/>
                <a:gd name="T90" fmla="*/ 98 w 109"/>
                <a:gd name="T91" fmla="*/ 8 h 134"/>
                <a:gd name="T92" fmla="*/ 100 w 109"/>
                <a:gd name="T93" fmla="*/ 17 h 134"/>
                <a:gd name="T94" fmla="*/ 102 w 109"/>
                <a:gd name="T95" fmla="*/ 25 h 134"/>
                <a:gd name="T96" fmla="*/ 100 w 109"/>
                <a:gd name="T97" fmla="*/ 49 h 134"/>
                <a:gd name="T98" fmla="*/ 92 w 109"/>
                <a:gd name="T99" fmla="*/ 67 h 134"/>
                <a:gd name="T100" fmla="*/ 84 w 109"/>
                <a:gd name="T101" fmla="*/ 75 h 134"/>
                <a:gd name="T102" fmla="*/ 68 w 109"/>
                <a:gd name="T103" fmla="*/ 82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9" h="134">
                  <a:moveTo>
                    <a:pt x="109" y="132"/>
                  </a:moveTo>
                  <a:lnTo>
                    <a:pt x="91" y="132"/>
                  </a:lnTo>
                  <a:lnTo>
                    <a:pt x="38" y="58"/>
                  </a:lnTo>
                  <a:lnTo>
                    <a:pt x="34" y="58"/>
                  </a:lnTo>
                  <a:lnTo>
                    <a:pt x="32" y="60"/>
                  </a:lnTo>
                  <a:lnTo>
                    <a:pt x="28" y="61"/>
                  </a:lnTo>
                  <a:lnTo>
                    <a:pt x="26" y="62"/>
                  </a:lnTo>
                  <a:lnTo>
                    <a:pt x="25" y="63"/>
                  </a:lnTo>
                  <a:lnTo>
                    <a:pt x="23" y="64"/>
                  </a:lnTo>
                  <a:lnTo>
                    <a:pt x="21" y="67"/>
                  </a:lnTo>
                  <a:lnTo>
                    <a:pt x="19" y="69"/>
                  </a:lnTo>
                  <a:lnTo>
                    <a:pt x="18" y="71"/>
                  </a:lnTo>
                  <a:lnTo>
                    <a:pt x="17" y="73"/>
                  </a:lnTo>
                  <a:lnTo>
                    <a:pt x="16" y="77"/>
                  </a:lnTo>
                  <a:lnTo>
                    <a:pt x="16" y="80"/>
                  </a:lnTo>
                  <a:lnTo>
                    <a:pt x="16" y="84"/>
                  </a:lnTo>
                  <a:lnTo>
                    <a:pt x="16" y="87"/>
                  </a:lnTo>
                  <a:lnTo>
                    <a:pt x="15" y="91"/>
                  </a:lnTo>
                  <a:lnTo>
                    <a:pt x="15" y="95"/>
                  </a:lnTo>
                  <a:lnTo>
                    <a:pt x="15" y="98"/>
                  </a:lnTo>
                  <a:lnTo>
                    <a:pt x="15" y="100"/>
                  </a:lnTo>
                  <a:lnTo>
                    <a:pt x="15" y="102"/>
                  </a:lnTo>
                  <a:lnTo>
                    <a:pt x="15" y="106"/>
                  </a:lnTo>
                  <a:lnTo>
                    <a:pt x="15" y="108"/>
                  </a:lnTo>
                  <a:lnTo>
                    <a:pt x="15" y="110"/>
                  </a:lnTo>
                  <a:lnTo>
                    <a:pt x="15" y="113"/>
                  </a:lnTo>
                  <a:lnTo>
                    <a:pt x="15" y="114"/>
                  </a:lnTo>
                  <a:lnTo>
                    <a:pt x="16" y="115"/>
                  </a:lnTo>
                  <a:lnTo>
                    <a:pt x="16" y="116"/>
                  </a:lnTo>
                  <a:lnTo>
                    <a:pt x="16" y="117"/>
                  </a:lnTo>
                  <a:lnTo>
                    <a:pt x="17" y="117"/>
                  </a:lnTo>
                  <a:lnTo>
                    <a:pt x="17" y="118"/>
                  </a:lnTo>
                  <a:lnTo>
                    <a:pt x="18" y="118"/>
                  </a:lnTo>
                  <a:lnTo>
                    <a:pt x="20" y="118"/>
                  </a:lnTo>
                  <a:lnTo>
                    <a:pt x="21" y="118"/>
                  </a:lnTo>
                  <a:lnTo>
                    <a:pt x="24" y="118"/>
                  </a:lnTo>
                  <a:lnTo>
                    <a:pt x="25" y="118"/>
                  </a:lnTo>
                  <a:lnTo>
                    <a:pt x="27" y="118"/>
                  </a:lnTo>
                  <a:lnTo>
                    <a:pt x="30" y="118"/>
                  </a:lnTo>
                  <a:lnTo>
                    <a:pt x="31" y="118"/>
                  </a:lnTo>
                  <a:lnTo>
                    <a:pt x="32" y="118"/>
                  </a:lnTo>
                  <a:lnTo>
                    <a:pt x="34" y="118"/>
                  </a:lnTo>
                  <a:lnTo>
                    <a:pt x="36" y="120"/>
                  </a:lnTo>
                  <a:lnTo>
                    <a:pt x="38" y="120"/>
                  </a:lnTo>
                  <a:lnTo>
                    <a:pt x="40" y="121"/>
                  </a:lnTo>
                  <a:lnTo>
                    <a:pt x="40" y="132"/>
                  </a:lnTo>
                  <a:lnTo>
                    <a:pt x="39" y="133"/>
                  </a:lnTo>
                  <a:lnTo>
                    <a:pt x="38" y="133"/>
                  </a:lnTo>
                  <a:lnTo>
                    <a:pt x="35" y="134"/>
                  </a:lnTo>
                  <a:lnTo>
                    <a:pt x="34" y="134"/>
                  </a:lnTo>
                  <a:lnTo>
                    <a:pt x="33" y="134"/>
                  </a:lnTo>
                  <a:lnTo>
                    <a:pt x="32" y="134"/>
                  </a:lnTo>
                  <a:lnTo>
                    <a:pt x="30" y="134"/>
                  </a:lnTo>
                  <a:lnTo>
                    <a:pt x="28" y="134"/>
                  </a:lnTo>
                  <a:lnTo>
                    <a:pt x="27" y="134"/>
                  </a:lnTo>
                  <a:lnTo>
                    <a:pt x="26" y="134"/>
                  </a:lnTo>
                  <a:lnTo>
                    <a:pt x="24" y="134"/>
                  </a:lnTo>
                  <a:lnTo>
                    <a:pt x="23" y="134"/>
                  </a:lnTo>
                  <a:lnTo>
                    <a:pt x="21" y="134"/>
                  </a:lnTo>
                  <a:lnTo>
                    <a:pt x="19" y="134"/>
                  </a:lnTo>
                  <a:lnTo>
                    <a:pt x="18" y="134"/>
                  </a:lnTo>
                  <a:lnTo>
                    <a:pt x="17" y="134"/>
                  </a:lnTo>
                  <a:lnTo>
                    <a:pt x="15" y="134"/>
                  </a:lnTo>
                  <a:lnTo>
                    <a:pt x="13" y="134"/>
                  </a:lnTo>
                  <a:lnTo>
                    <a:pt x="11" y="134"/>
                  </a:lnTo>
                  <a:lnTo>
                    <a:pt x="10" y="134"/>
                  </a:lnTo>
                  <a:lnTo>
                    <a:pt x="9" y="134"/>
                  </a:lnTo>
                  <a:lnTo>
                    <a:pt x="7" y="133"/>
                  </a:lnTo>
                  <a:lnTo>
                    <a:pt x="5" y="133"/>
                  </a:lnTo>
                  <a:lnTo>
                    <a:pt x="4" y="132"/>
                  </a:lnTo>
                  <a:lnTo>
                    <a:pt x="3" y="130"/>
                  </a:lnTo>
                  <a:lnTo>
                    <a:pt x="2" y="126"/>
                  </a:lnTo>
                  <a:lnTo>
                    <a:pt x="1" y="123"/>
                  </a:lnTo>
                  <a:lnTo>
                    <a:pt x="1" y="118"/>
                  </a:lnTo>
                  <a:lnTo>
                    <a:pt x="0" y="114"/>
                  </a:lnTo>
                  <a:lnTo>
                    <a:pt x="0" y="110"/>
                  </a:lnTo>
                  <a:lnTo>
                    <a:pt x="0" y="106"/>
                  </a:lnTo>
                  <a:lnTo>
                    <a:pt x="0" y="101"/>
                  </a:lnTo>
                  <a:lnTo>
                    <a:pt x="0" y="93"/>
                  </a:lnTo>
                  <a:lnTo>
                    <a:pt x="0" y="86"/>
                  </a:lnTo>
                  <a:lnTo>
                    <a:pt x="1" y="79"/>
                  </a:lnTo>
                  <a:lnTo>
                    <a:pt x="2" y="72"/>
                  </a:lnTo>
                  <a:lnTo>
                    <a:pt x="4" y="65"/>
                  </a:lnTo>
                  <a:lnTo>
                    <a:pt x="7" y="61"/>
                  </a:lnTo>
                  <a:lnTo>
                    <a:pt x="11" y="56"/>
                  </a:lnTo>
                  <a:lnTo>
                    <a:pt x="15" y="52"/>
                  </a:lnTo>
                  <a:lnTo>
                    <a:pt x="20" y="47"/>
                  </a:lnTo>
                  <a:lnTo>
                    <a:pt x="27" y="43"/>
                  </a:lnTo>
                  <a:lnTo>
                    <a:pt x="1" y="3"/>
                  </a:lnTo>
                  <a:lnTo>
                    <a:pt x="19" y="3"/>
                  </a:lnTo>
                  <a:lnTo>
                    <a:pt x="62" y="64"/>
                  </a:lnTo>
                  <a:lnTo>
                    <a:pt x="63" y="64"/>
                  </a:lnTo>
                  <a:lnTo>
                    <a:pt x="64" y="64"/>
                  </a:lnTo>
                  <a:lnTo>
                    <a:pt x="65" y="64"/>
                  </a:lnTo>
                  <a:lnTo>
                    <a:pt x="68" y="64"/>
                  </a:lnTo>
                  <a:lnTo>
                    <a:pt x="69" y="64"/>
                  </a:lnTo>
                  <a:lnTo>
                    <a:pt x="70" y="63"/>
                  </a:lnTo>
                  <a:lnTo>
                    <a:pt x="72" y="63"/>
                  </a:lnTo>
                  <a:lnTo>
                    <a:pt x="73" y="62"/>
                  </a:lnTo>
                  <a:lnTo>
                    <a:pt x="76" y="62"/>
                  </a:lnTo>
                  <a:lnTo>
                    <a:pt x="78" y="61"/>
                  </a:lnTo>
                  <a:lnTo>
                    <a:pt x="80" y="58"/>
                  </a:lnTo>
                  <a:lnTo>
                    <a:pt x="83" y="56"/>
                  </a:lnTo>
                  <a:lnTo>
                    <a:pt x="84" y="53"/>
                  </a:lnTo>
                  <a:lnTo>
                    <a:pt x="86" y="49"/>
                  </a:lnTo>
                  <a:lnTo>
                    <a:pt x="87" y="45"/>
                  </a:lnTo>
                  <a:lnTo>
                    <a:pt x="88" y="40"/>
                  </a:lnTo>
                  <a:lnTo>
                    <a:pt x="89" y="37"/>
                  </a:lnTo>
                  <a:lnTo>
                    <a:pt x="89" y="32"/>
                  </a:lnTo>
                  <a:lnTo>
                    <a:pt x="89" y="30"/>
                  </a:lnTo>
                  <a:lnTo>
                    <a:pt x="89" y="28"/>
                  </a:lnTo>
                  <a:lnTo>
                    <a:pt x="88" y="26"/>
                  </a:lnTo>
                  <a:lnTo>
                    <a:pt x="88" y="25"/>
                  </a:lnTo>
                  <a:lnTo>
                    <a:pt x="88" y="23"/>
                  </a:lnTo>
                  <a:lnTo>
                    <a:pt x="88" y="22"/>
                  </a:lnTo>
                  <a:lnTo>
                    <a:pt x="87" y="19"/>
                  </a:lnTo>
                  <a:lnTo>
                    <a:pt x="87" y="18"/>
                  </a:lnTo>
                  <a:lnTo>
                    <a:pt x="84" y="15"/>
                  </a:lnTo>
                  <a:lnTo>
                    <a:pt x="66" y="15"/>
                  </a:lnTo>
                  <a:lnTo>
                    <a:pt x="66" y="2"/>
                  </a:lnTo>
                  <a:lnTo>
                    <a:pt x="68" y="1"/>
                  </a:lnTo>
                  <a:lnTo>
                    <a:pt x="69" y="1"/>
                  </a:lnTo>
                  <a:lnTo>
                    <a:pt x="70" y="1"/>
                  </a:lnTo>
                  <a:lnTo>
                    <a:pt x="71" y="1"/>
                  </a:lnTo>
                  <a:lnTo>
                    <a:pt x="72" y="0"/>
                  </a:lnTo>
                  <a:lnTo>
                    <a:pt x="73" y="0"/>
                  </a:lnTo>
                  <a:lnTo>
                    <a:pt x="74" y="0"/>
                  </a:lnTo>
                  <a:lnTo>
                    <a:pt x="76" y="0"/>
                  </a:lnTo>
                  <a:lnTo>
                    <a:pt x="77" y="0"/>
                  </a:lnTo>
                  <a:lnTo>
                    <a:pt x="78" y="0"/>
                  </a:lnTo>
                  <a:lnTo>
                    <a:pt x="79" y="0"/>
                  </a:lnTo>
                  <a:lnTo>
                    <a:pt x="80" y="0"/>
                  </a:lnTo>
                  <a:lnTo>
                    <a:pt x="81" y="0"/>
                  </a:lnTo>
                  <a:lnTo>
                    <a:pt x="85" y="0"/>
                  </a:lnTo>
                  <a:lnTo>
                    <a:pt x="88" y="0"/>
                  </a:lnTo>
                  <a:lnTo>
                    <a:pt x="91" y="0"/>
                  </a:lnTo>
                  <a:lnTo>
                    <a:pt x="93" y="1"/>
                  </a:lnTo>
                  <a:lnTo>
                    <a:pt x="95" y="1"/>
                  </a:lnTo>
                  <a:lnTo>
                    <a:pt x="98" y="2"/>
                  </a:lnTo>
                  <a:lnTo>
                    <a:pt x="99" y="3"/>
                  </a:lnTo>
                  <a:lnTo>
                    <a:pt x="101" y="5"/>
                  </a:lnTo>
                  <a:lnTo>
                    <a:pt x="102" y="8"/>
                  </a:lnTo>
                  <a:lnTo>
                    <a:pt x="102" y="10"/>
                  </a:lnTo>
                  <a:lnTo>
                    <a:pt x="103" y="12"/>
                  </a:lnTo>
                  <a:lnTo>
                    <a:pt x="104" y="15"/>
                  </a:lnTo>
                  <a:lnTo>
                    <a:pt x="104" y="17"/>
                  </a:lnTo>
                  <a:lnTo>
                    <a:pt x="104" y="19"/>
                  </a:lnTo>
                  <a:lnTo>
                    <a:pt x="106" y="23"/>
                  </a:lnTo>
                  <a:lnTo>
                    <a:pt x="106" y="25"/>
                  </a:lnTo>
                  <a:lnTo>
                    <a:pt x="106" y="28"/>
                  </a:lnTo>
                  <a:lnTo>
                    <a:pt x="106" y="37"/>
                  </a:lnTo>
                  <a:lnTo>
                    <a:pt x="104" y="45"/>
                  </a:lnTo>
                  <a:lnTo>
                    <a:pt x="102" y="53"/>
                  </a:lnTo>
                  <a:lnTo>
                    <a:pt x="99" y="61"/>
                  </a:lnTo>
                  <a:lnTo>
                    <a:pt x="96" y="63"/>
                  </a:lnTo>
                  <a:lnTo>
                    <a:pt x="94" y="67"/>
                  </a:lnTo>
                  <a:lnTo>
                    <a:pt x="92" y="69"/>
                  </a:lnTo>
                  <a:lnTo>
                    <a:pt x="88" y="71"/>
                  </a:lnTo>
                  <a:lnTo>
                    <a:pt x="85" y="73"/>
                  </a:lnTo>
                  <a:lnTo>
                    <a:pt x="80" y="76"/>
                  </a:lnTo>
                  <a:lnTo>
                    <a:pt x="77" y="77"/>
                  </a:lnTo>
                  <a:lnTo>
                    <a:pt x="72" y="78"/>
                  </a:lnTo>
                  <a:lnTo>
                    <a:pt x="109" y="132"/>
                  </a:lnTo>
                </a:path>
              </a:pathLst>
            </a:custGeom>
            <a:solidFill>
              <a:schemeClr val="tx1"/>
            </a:solidFill>
            <a:ln w="0">
              <a:solidFill>
                <a:srgbClr val="000000"/>
              </a:solidFill>
              <a:prstDash val="solid"/>
              <a:round/>
              <a:headEnd/>
              <a:tailEnd/>
            </a:ln>
          </p:spPr>
          <p:txBody>
            <a:bodyPr/>
            <a:lstStyle/>
            <a:p>
              <a:endParaRPr lang="he-IL"/>
            </a:p>
          </p:txBody>
        </p:sp>
      </p:grpSp>
      <p:sp>
        <p:nvSpPr>
          <p:cNvPr id="236627" name="Freeform 84"/>
          <p:cNvSpPr>
            <a:spLocks/>
          </p:cNvSpPr>
          <p:nvPr/>
        </p:nvSpPr>
        <p:spPr bwMode="auto">
          <a:xfrm>
            <a:off x="5391150" y="2443163"/>
            <a:ext cx="3089275" cy="2889250"/>
          </a:xfrm>
          <a:custGeom>
            <a:avLst/>
            <a:gdLst>
              <a:gd name="T0" fmla="*/ 27279 w 2039"/>
              <a:gd name="T1" fmla="*/ 0 h 1820"/>
              <a:gd name="T2" fmla="*/ 357661 w 2039"/>
              <a:gd name="T3" fmla="*/ 0 h 1820"/>
              <a:gd name="T4" fmla="*/ 363723 w 2039"/>
              <a:gd name="T5" fmla="*/ 1588 h 1820"/>
              <a:gd name="T6" fmla="*/ 369785 w 2039"/>
              <a:gd name="T7" fmla="*/ 3175 h 1820"/>
              <a:gd name="T8" fmla="*/ 374332 w 2039"/>
              <a:gd name="T9" fmla="*/ 4763 h 1820"/>
              <a:gd name="T10" fmla="*/ 377363 w 2039"/>
              <a:gd name="T11" fmla="*/ 7938 h 1820"/>
              <a:gd name="T12" fmla="*/ 380394 w 2039"/>
              <a:gd name="T13" fmla="*/ 11113 h 1820"/>
              <a:gd name="T14" fmla="*/ 383425 w 2039"/>
              <a:gd name="T15" fmla="*/ 15875 h 1820"/>
              <a:gd name="T16" fmla="*/ 384941 w 2039"/>
              <a:gd name="T17" fmla="*/ 20638 h 1820"/>
              <a:gd name="T18" fmla="*/ 384941 w 2039"/>
              <a:gd name="T19" fmla="*/ 26988 h 1820"/>
              <a:gd name="T20" fmla="*/ 384941 w 2039"/>
              <a:gd name="T21" fmla="*/ 336550 h 1820"/>
              <a:gd name="T22" fmla="*/ 384941 w 2039"/>
              <a:gd name="T23" fmla="*/ 341313 h 1820"/>
              <a:gd name="T24" fmla="*/ 383425 w 2039"/>
              <a:gd name="T25" fmla="*/ 346075 h 1820"/>
              <a:gd name="T26" fmla="*/ 380394 w 2039"/>
              <a:gd name="T27" fmla="*/ 350838 h 1820"/>
              <a:gd name="T28" fmla="*/ 377363 w 2039"/>
              <a:gd name="T29" fmla="*/ 354013 h 1820"/>
              <a:gd name="T30" fmla="*/ 374332 w 2039"/>
              <a:gd name="T31" fmla="*/ 357188 h 1820"/>
              <a:gd name="T32" fmla="*/ 369785 w 2039"/>
              <a:gd name="T33" fmla="*/ 360363 h 1820"/>
              <a:gd name="T34" fmla="*/ 363723 w 2039"/>
              <a:gd name="T35" fmla="*/ 361950 h 1820"/>
              <a:gd name="T36" fmla="*/ 357661 w 2039"/>
              <a:gd name="T37" fmla="*/ 361950 h 1820"/>
              <a:gd name="T38" fmla="*/ 27279 w 2039"/>
              <a:gd name="T39" fmla="*/ 361950 h 1820"/>
              <a:gd name="T40" fmla="*/ 21217 w 2039"/>
              <a:gd name="T41" fmla="*/ 361950 h 1820"/>
              <a:gd name="T42" fmla="*/ 16671 w 2039"/>
              <a:gd name="T43" fmla="*/ 360363 h 1820"/>
              <a:gd name="T44" fmla="*/ 10609 w 2039"/>
              <a:gd name="T45" fmla="*/ 357188 h 1820"/>
              <a:gd name="T46" fmla="*/ 7578 w 2039"/>
              <a:gd name="T47" fmla="*/ 354013 h 1820"/>
              <a:gd name="T48" fmla="*/ 4547 w 2039"/>
              <a:gd name="T49" fmla="*/ 350838 h 1820"/>
              <a:gd name="T50" fmla="*/ 1516 w 2039"/>
              <a:gd name="T51" fmla="*/ 346075 h 1820"/>
              <a:gd name="T52" fmla="*/ 0 w 2039"/>
              <a:gd name="T53" fmla="*/ 341313 h 1820"/>
              <a:gd name="T54" fmla="*/ 0 w 2039"/>
              <a:gd name="T55" fmla="*/ 336550 h 1820"/>
              <a:gd name="T56" fmla="*/ 0 w 2039"/>
              <a:gd name="T57" fmla="*/ 26988 h 1820"/>
              <a:gd name="T58" fmla="*/ 0 w 2039"/>
              <a:gd name="T59" fmla="*/ 20638 h 1820"/>
              <a:gd name="T60" fmla="*/ 1516 w 2039"/>
              <a:gd name="T61" fmla="*/ 15875 h 1820"/>
              <a:gd name="T62" fmla="*/ 4547 w 2039"/>
              <a:gd name="T63" fmla="*/ 11113 h 1820"/>
              <a:gd name="T64" fmla="*/ 7578 w 2039"/>
              <a:gd name="T65" fmla="*/ 7938 h 1820"/>
              <a:gd name="T66" fmla="*/ 10609 w 2039"/>
              <a:gd name="T67" fmla="*/ 4763 h 1820"/>
              <a:gd name="T68" fmla="*/ 16671 w 2039"/>
              <a:gd name="T69" fmla="*/ 3175 h 1820"/>
              <a:gd name="T70" fmla="*/ 21217 w 2039"/>
              <a:gd name="T71" fmla="*/ 1588 h 1820"/>
              <a:gd name="T72" fmla="*/ 27279 w 2039"/>
              <a:gd name="T73" fmla="*/ 0 h 18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39" h="1820">
                <a:moveTo>
                  <a:pt x="145" y="0"/>
                </a:moveTo>
                <a:lnTo>
                  <a:pt x="1895" y="0"/>
                </a:lnTo>
                <a:lnTo>
                  <a:pt x="1924" y="3"/>
                </a:lnTo>
                <a:lnTo>
                  <a:pt x="1952" y="10"/>
                </a:lnTo>
                <a:lnTo>
                  <a:pt x="1976" y="21"/>
                </a:lnTo>
                <a:lnTo>
                  <a:pt x="1998" y="37"/>
                </a:lnTo>
                <a:lnTo>
                  <a:pt x="2014" y="56"/>
                </a:lnTo>
                <a:lnTo>
                  <a:pt x="2028" y="78"/>
                </a:lnTo>
                <a:lnTo>
                  <a:pt x="2036" y="103"/>
                </a:lnTo>
                <a:lnTo>
                  <a:pt x="2039" y="129"/>
                </a:lnTo>
                <a:lnTo>
                  <a:pt x="2039" y="1691"/>
                </a:lnTo>
                <a:lnTo>
                  <a:pt x="2036" y="1717"/>
                </a:lnTo>
                <a:lnTo>
                  <a:pt x="2028" y="1742"/>
                </a:lnTo>
                <a:lnTo>
                  <a:pt x="2014" y="1764"/>
                </a:lnTo>
                <a:lnTo>
                  <a:pt x="1998" y="1783"/>
                </a:lnTo>
                <a:lnTo>
                  <a:pt x="1976" y="1799"/>
                </a:lnTo>
                <a:lnTo>
                  <a:pt x="1952" y="1810"/>
                </a:lnTo>
                <a:lnTo>
                  <a:pt x="1924" y="1817"/>
                </a:lnTo>
                <a:lnTo>
                  <a:pt x="1895" y="1820"/>
                </a:lnTo>
                <a:lnTo>
                  <a:pt x="145" y="1820"/>
                </a:lnTo>
                <a:lnTo>
                  <a:pt x="115" y="1817"/>
                </a:lnTo>
                <a:lnTo>
                  <a:pt x="88" y="1810"/>
                </a:lnTo>
                <a:lnTo>
                  <a:pt x="62" y="1799"/>
                </a:lnTo>
                <a:lnTo>
                  <a:pt x="42" y="1783"/>
                </a:lnTo>
                <a:lnTo>
                  <a:pt x="24" y="1764"/>
                </a:lnTo>
                <a:lnTo>
                  <a:pt x="11" y="1742"/>
                </a:lnTo>
                <a:lnTo>
                  <a:pt x="2" y="1717"/>
                </a:lnTo>
                <a:lnTo>
                  <a:pt x="0" y="1691"/>
                </a:lnTo>
                <a:lnTo>
                  <a:pt x="0" y="129"/>
                </a:lnTo>
                <a:lnTo>
                  <a:pt x="2" y="103"/>
                </a:lnTo>
                <a:lnTo>
                  <a:pt x="11" y="78"/>
                </a:lnTo>
                <a:lnTo>
                  <a:pt x="24" y="56"/>
                </a:lnTo>
                <a:lnTo>
                  <a:pt x="42" y="37"/>
                </a:lnTo>
                <a:lnTo>
                  <a:pt x="62" y="21"/>
                </a:lnTo>
                <a:lnTo>
                  <a:pt x="88" y="10"/>
                </a:lnTo>
                <a:lnTo>
                  <a:pt x="115" y="3"/>
                </a:lnTo>
                <a:lnTo>
                  <a:pt x="145" y="0"/>
                </a:lnTo>
                <a:close/>
              </a:path>
            </a:pathLst>
          </a:custGeom>
          <a:solidFill>
            <a:srgbClr val="FFFFFF"/>
          </a:solidFill>
          <a:ln w="9525">
            <a:noFill/>
            <a:round/>
            <a:headEnd/>
            <a:tailEnd/>
          </a:ln>
        </p:spPr>
        <p:txBody>
          <a:bodyPr/>
          <a:lstStyle/>
          <a:p>
            <a:endParaRPr lang="he-IL"/>
          </a:p>
        </p:txBody>
      </p:sp>
      <p:sp>
        <p:nvSpPr>
          <p:cNvPr id="236628" name="Freeform 85"/>
          <p:cNvSpPr>
            <a:spLocks/>
          </p:cNvSpPr>
          <p:nvPr/>
        </p:nvSpPr>
        <p:spPr bwMode="auto">
          <a:xfrm>
            <a:off x="5608638" y="2417763"/>
            <a:ext cx="2654300" cy="50800"/>
          </a:xfrm>
          <a:custGeom>
            <a:avLst/>
            <a:gdLst>
              <a:gd name="T0" fmla="*/ 332060 w 1750"/>
              <a:gd name="T1" fmla="*/ 0 h 33"/>
              <a:gd name="T2" fmla="*/ 332060 w 1750"/>
              <a:gd name="T3" fmla="*/ 0 h 33"/>
              <a:gd name="T4" fmla="*/ 0 w 1750"/>
              <a:gd name="T5" fmla="*/ 0 h 33"/>
              <a:gd name="T6" fmla="*/ 0 w 1750"/>
              <a:gd name="T7" fmla="*/ 6158 h 33"/>
              <a:gd name="T8" fmla="*/ 332060 w 1750"/>
              <a:gd name="T9" fmla="*/ 6158 h 33"/>
              <a:gd name="T10" fmla="*/ 332060 w 1750"/>
              <a:gd name="T11" fmla="*/ 6158 h 33"/>
              <a:gd name="T12" fmla="*/ 332060 w 1750"/>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 h="33">
                <a:moveTo>
                  <a:pt x="1750" y="0"/>
                </a:moveTo>
                <a:lnTo>
                  <a:pt x="1750" y="0"/>
                </a:lnTo>
                <a:lnTo>
                  <a:pt x="0" y="0"/>
                </a:lnTo>
                <a:lnTo>
                  <a:pt x="0" y="33"/>
                </a:lnTo>
                <a:lnTo>
                  <a:pt x="1750" y="33"/>
                </a:lnTo>
                <a:lnTo>
                  <a:pt x="1750" y="0"/>
                </a:lnTo>
                <a:close/>
              </a:path>
            </a:pathLst>
          </a:custGeom>
          <a:solidFill>
            <a:srgbClr val="000000"/>
          </a:solidFill>
          <a:ln w="9525">
            <a:noFill/>
            <a:round/>
            <a:headEnd/>
            <a:tailEnd/>
          </a:ln>
        </p:spPr>
        <p:txBody>
          <a:bodyPr/>
          <a:lstStyle/>
          <a:p>
            <a:endParaRPr lang="he-IL"/>
          </a:p>
        </p:txBody>
      </p:sp>
      <p:sp>
        <p:nvSpPr>
          <p:cNvPr id="236629" name="Freeform 86"/>
          <p:cNvSpPr>
            <a:spLocks/>
          </p:cNvSpPr>
          <p:nvPr/>
        </p:nvSpPr>
        <p:spPr bwMode="auto">
          <a:xfrm>
            <a:off x="8262938" y="2417763"/>
            <a:ext cx="242887" cy="231775"/>
          </a:xfrm>
          <a:custGeom>
            <a:avLst/>
            <a:gdLst>
              <a:gd name="T0" fmla="*/ 30325 w 160"/>
              <a:gd name="T1" fmla="*/ 30371 h 145"/>
              <a:gd name="T2" fmla="*/ 30325 w 160"/>
              <a:gd name="T3" fmla="*/ 30371 h 145"/>
              <a:gd name="T4" fmla="*/ 30325 w 160"/>
              <a:gd name="T5" fmla="*/ 23977 h 145"/>
              <a:gd name="T6" fmla="*/ 28809 w 160"/>
              <a:gd name="T7" fmla="*/ 17583 h 145"/>
              <a:gd name="T8" fmla="*/ 25776 w 160"/>
              <a:gd name="T9" fmla="*/ 12788 h 145"/>
              <a:gd name="T10" fmla="*/ 22744 w 160"/>
              <a:gd name="T11" fmla="*/ 9591 h 145"/>
              <a:gd name="T12" fmla="*/ 18195 w 160"/>
              <a:gd name="T13" fmla="*/ 4795 h 145"/>
              <a:gd name="T14" fmla="*/ 12130 w 160"/>
              <a:gd name="T15" fmla="*/ 3197 h 145"/>
              <a:gd name="T16" fmla="*/ 6065 w 160"/>
              <a:gd name="T17" fmla="*/ 1598 h 145"/>
              <a:gd name="T18" fmla="*/ 0 w 160"/>
              <a:gd name="T19" fmla="*/ 0 h 145"/>
              <a:gd name="T20" fmla="*/ 0 w 160"/>
              <a:gd name="T21" fmla="*/ 7992 h 145"/>
              <a:gd name="T22" fmla="*/ 6065 w 160"/>
              <a:gd name="T23" fmla="*/ 7992 h 145"/>
              <a:gd name="T24" fmla="*/ 10614 w 160"/>
              <a:gd name="T25" fmla="*/ 9591 h 145"/>
              <a:gd name="T26" fmla="*/ 15163 w 160"/>
              <a:gd name="T27" fmla="*/ 11189 h 145"/>
              <a:gd name="T28" fmla="*/ 18195 w 160"/>
              <a:gd name="T29" fmla="*/ 14386 h 145"/>
              <a:gd name="T30" fmla="*/ 21228 w 160"/>
              <a:gd name="T31" fmla="*/ 17583 h 145"/>
              <a:gd name="T32" fmla="*/ 22744 w 160"/>
              <a:gd name="T33" fmla="*/ 20780 h 145"/>
              <a:gd name="T34" fmla="*/ 24260 w 160"/>
              <a:gd name="T35" fmla="*/ 25575 h 145"/>
              <a:gd name="T36" fmla="*/ 24260 w 160"/>
              <a:gd name="T37" fmla="*/ 30371 h 145"/>
              <a:gd name="T38" fmla="*/ 24260 w 160"/>
              <a:gd name="T39" fmla="*/ 30371 h 145"/>
              <a:gd name="T40" fmla="*/ 30325 w 160"/>
              <a:gd name="T41" fmla="*/ 30371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160" y="145"/>
                </a:moveTo>
                <a:lnTo>
                  <a:pt x="160" y="145"/>
                </a:lnTo>
                <a:lnTo>
                  <a:pt x="156" y="117"/>
                </a:lnTo>
                <a:lnTo>
                  <a:pt x="147" y="88"/>
                </a:lnTo>
                <a:lnTo>
                  <a:pt x="132" y="63"/>
                </a:lnTo>
                <a:lnTo>
                  <a:pt x="114" y="42"/>
                </a:lnTo>
                <a:lnTo>
                  <a:pt x="89" y="24"/>
                </a:lnTo>
                <a:lnTo>
                  <a:pt x="62" y="11"/>
                </a:lnTo>
                <a:lnTo>
                  <a:pt x="32" y="4"/>
                </a:lnTo>
                <a:lnTo>
                  <a:pt x="0" y="0"/>
                </a:lnTo>
                <a:lnTo>
                  <a:pt x="0" y="33"/>
                </a:lnTo>
                <a:lnTo>
                  <a:pt x="27" y="34"/>
                </a:lnTo>
                <a:lnTo>
                  <a:pt x="53" y="41"/>
                </a:lnTo>
                <a:lnTo>
                  <a:pt x="73" y="50"/>
                </a:lnTo>
                <a:lnTo>
                  <a:pt x="93" y="65"/>
                </a:lnTo>
                <a:lnTo>
                  <a:pt x="107" y="81"/>
                </a:lnTo>
                <a:lnTo>
                  <a:pt x="119" y="99"/>
                </a:lnTo>
                <a:lnTo>
                  <a:pt x="126" y="121"/>
                </a:lnTo>
                <a:lnTo>
                  <a:pt x="127" y="145"/>
                </a:lnTo>
                <a:lnTo>
                  <a:pt x="160" y="145"/>
                </a:lnTo>
                <a:close/>
              </a:path>
            </a:pathLst>
          </a:custGeom>
          <a:solidFill>
            <a:srgbClr val="000000"/>
          </a:solidFill>
          <a:ln w="9525">
            <a:noFill/>
            <a:round/>
            <a:headEnd/>
            <a:tailEnd/>
          </a:ln>
        </p:spPr>
        <p:txBody>
          <a:bodyPr/>
          <a:lstStyle/>
          <a:p>
            <a:endParaRPr lang="he-IL"/>
          </a:p>
        </p:txBody>
      </p:sp>
      <p:sp>
        <p:nvSpPr>
          <p:cNvPr id="236630" name="Freeform 87"/>
          <p:cNvSpPr>
            <a:spLocks/>
          </p:cNvSpPr>
          <p:nvPr/>
        </p:nvSpPr>
        <p:spPr bwMode="auto">
          <a:xfrm>
            <a:off x="8456613" y="2649538"/>
            <a:ext cx="49212" cy="2476500"/>
          </a:xfrm>
          <a:custGeom>
            <a:avLst/>
            <a:gdLst>
              <a:gd name="T0" fmla="*/ 5881 w 33"/>
              <a:gd name="T1" fmla="*/ 309166 h 1562"/>
              <a:gd name="T2" fmla="*/ 5881 w 33"/>
              <a:gd name="T3" fmla="*/ 309166 h 1562"/>
              <a:gd name="T4" fmla="*/ 5881 w 33"/>
              <a:gd name="T5" fmla="*/ 0 h 1562"/>
              <a:gd name="T6" fmla="*/ 0 w 33"/>
              <a:gd name="T7" fmla="*/ 0 h 1562"/>
              <a:gd name="T8" fmla="*/ 0 w 33"/>
              <a:gd name="T9" fmla="*/ 309166 h 1562"/>
              <a:gd name="T10" fmla="*/ 0 w 33"/>
              <a:gd name="T11" fmla="*/ 309166 h 1562"/>
              <a:gd name="T12" fmla="*/ 5881 w 33"/>
              <a:gd name="T13" fmla="*/ 309166 h 15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62">
                <a:moveTo>
                  <a:pt x="33" y="1562"/>
                </a:moveTo>
                <a:lnTo>
                  <a:pt x="33" y="1562"/>
                </a:lnTo>
                <a:lnTo>
                  <a:pt x="33" y="0"/>
                </a:lnTo>
                <a:lnTo>
                  <a:pt x="0" y="0"/>
                </a:lnTo>
                <a:lnTo>
                  <a:pt x="0" y="1562"/>
                </a:lnTo>
                <a:lnTo>
                  <a:pt x="33" y="1562"/>
                </a:lnTo>
                <a:close/>
              </a:path>
            </a:pathLst>
          </a:custGeom>
          <a:solidFill>
            <a:srgbClr val="000000"/>
          </a:solidFill>
          <a:ln w="9525">
            <a:noFill/>
            <a:round/>
            <a:headEnd/>
            <a:tailEnd/>
          </a:ln>
        </p:spPr>
        <p:txBody>
          <a:bodyPr/>
          <a:lstStyle/>
          <a:p>
            <a:endParaRPr lang="he-IL"/>
          </a:p>
        </p:txBody>
      </p:sp>
      <p:sp>
        <p:nvSpPr>
          <p:cNvPr id="236631" name="Freeform 88"/>
          <p:cNvSpPr>
            <a:spLocks/>
          </p:cNvSpPr>
          <p:nvPr/>
        </p:nvSpPr>
        <p:spPr bwMode="auto">
          <a:xfrm>
            <a:off x="8262938" y="5126038"/>
            <a:ext cx="242887" cy="231775"/>
          </a:xfrm>
          <a:custGeom>
            <a:avLst/>
            <a:gdLst>
              <a:gd name="T0" fmla="*/ 0 w 160"/>
              <a:gd name="T1" fmla="*/ 30371 h 145"/>
              <a:gd name="T2" fmla="*/ 0 w 160"/>
              <a:gd name="T3" fmla="*/ 30371 h 145"/>
              <a:gd name="T4" fmla="*/ 6065 w 160"/>
              <a:gd name="T5" fmla="*/ 28772 h 145"/>
              <a:gd name="T6" fmla="*/ 12130 w 160"/>
              <a:gd name="T7" fmla="*/ 27174 h 145"/>
              <a:gd name="T8" fmla="*/ 18195 w 160"/>
              <a:gd name="T9" fmla="*/ 25575 h 145"/>
              <a:gd name="T10" fmla="*/ 22744 w 160"/>
              <a:gd name="T11" fmla="*/ 20780 h 145"/>
              <a:gd name="T12" fmla="*/ 25776 w 160"/>
              <a:gd name="T13" fmla="*/ 17583 h 145"/>
              <a:gd name="T14" fmla="*/ 28809 w 160"/>
              <a:gd name="T15" fmla="*/ 12788 h 145"/>
              <a:gd name="T16" fmla="*/ 30325 w 160"/>
              <a:gd name="T17" fmla="*/ 6394 h 145"/>
              <a:gd name="T18" fmla="*/ 30325 w 160"/>
              <a:gd name="T19" fmla="*/ 0 h 145"/>
              <a:gd name="T20" fmla="*/ 24260 w 160"/>
              <a:gd name="T21" fmla="*/ 0 h 145"/>
              <a:gd name="T22" fmla="*/ 24260 w 160"/>
              <a:gd name="T23" fmla="*/ 4795 h 145"/>
              <a:gd name="T24" fmla="*/ 22744 w 160"/>
              <a:gd name="T25" fmla="*/ 9591 h 145"/>
              <a:gd name="T26" fmla="*/ 21228 w 160"/>
              <a:gd name="T27" fmla="*/ 12788 h 145"/>
              <a:gd name="T28" fmla="*/ 18195 w 160"/>
              <a:gd name="T29" fmla="*/ 15984 h 145"/>
              <a:gd name="T30" fmla="*/ 15163 w 160"/>
              <a:gd name="T31" fmla="*/ 19181 h 145"/>
              <a:gd name="T32" fmla="*/ 10614 w 160"/>
              <a:gd name="T33" fmla="*/ 20780 h 145"/>
              <a:gd name="T34" fmla="*/ 6065 w 160"/>
              <a:gd name="T35" fmla="*/ 22378 h 145"/>
              <a:gd name="T36" fmla="*/ 0 w 160"/>
              <a:gd name="T37" fmla="*/ 22378 h 145"/>
              <a:gd name="T38" fmla="*/ 0 w 160"/>
              <a:gd name="T39" fmla="*/ 22378 h 145"/>
              <a:gd name="T40" fmla="*/ 0 w 160"/>
              <a:gd name="T41" fmla="*/ 30371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145">
                <a:moveTo>
                  <a:pt x="0" y="145"/>
                </a:moveTo>
                <a:lnTo>
                  <a:pt x="0" y="145"/>
                </a:lnTo>
                <a:lnTo>
                  <a:pt x="32" y="141"/>
                </a:lnTo>
                <a:lnTo>
                  <a:pt x="62" y="134"/>
                </a:lnTo>
                <a:lnTo>
                  <a:pt x="89" y="121"/>
                </a:lnTo>
                <a:lnTo>
                  <a:pt x="114" y="103"/>
                </a:lnTo>
                <a:lnTo>
                  <a:pt x="132" y="83"/>
                </a:lnTo>
                <a:lnTo>
                  <a:pt x="147" y="57"/>
                </a:lnTo>
                <a:lnTo>
                  <a:pt x="156" y="28"/>
                </a:lnTo>
                <a:lnTo>
                  <a:pt x="160" y="0"/>
                </a:lnTo>
                <a:lnTo>
                  <a:pt x="127" y="0"/>
                </a:lnTo>
                <a:lnTo>
                  <a:pt x="126" y="24"/>
                </a:lnTo>
                <a:lnTo>
                  <a:pt x="119" y="46"/>
                </a:lnTo>
                <a:lnTo>
                  <a:pt x="107" y="64"/>
                </a:lnTo>
                <a:lnTo>
                  <a:pt x="93" y="80"/>
                </a:lnTo>
                <a:lnTo>
                  <a:pt x="73" y="95"/>
                </a:lnTo>
                <a:lnTo>
                  <a:pt x="53" y="104"/>
                </a:lnTo>
                <a:lnTo>
                  <a:pt x="27" y="111"/>
                </a:lnTo>
                <a:lnTo>
                  <a:pt x="0" y="112"/>
                </a:lnTo>
                <a:lnTo>
                  <a:pt x="0" y="145"/>
                </a:lnTo>
                <a:close/>
              </a:path>
            </a:pathLst>
          </a:custGeom>
          <a:solidFill>
            <a:srgbClr val="000000"/>
          </a:solidFill>
          <a:ln w="9525">
            <a:noFill/>
            <a:round/>
            <a:headEnd/>
            <a:tailEnd/>
          </a:ln>
        </p:spPr>
        <p:txBody>
          <a:bodyPr/>
          <a:lstStyle/>
          <a:p>
            <a:endParaRPr lang="he-IL"/>
          </a:p>
        </p:txBody>
      </p:sp>
      <p:sp>
        <p:nvSpPr>
          <p:cNvPr id="236632" name="Freeform 89"/>
          <p:cNvSpPr>
            <a:spLocks/>
          </p:cNvSpPr>
          <p:nvPr/>
        </p:nvSpPr>
        <p:spPr bwMode="auto">
          <a:xfrm>
            <a:off x="5608638" y="5307013"/>
            <a:ext cx="2654300" cy="50800"/>
          </a:xfrm>
          <a:custGeom>
            <a:avLst/>
            <a:gdLst>
              <a:gd name="T0" fmla="*/ 0 w 1750"/>
              <a:gd name="T1" fmla="*/ 6158 h 33"/>
              <a:gd name="T2" fmla="*/ 0 w 1750"/>
              <a:gd name="T3" fmla="*/ 6158 h 33"/>
              <a:gd name="T4" fmla="*/ 332060 w 1750"/>
              <a:gd name="T5" fmla="*/ 6158 h 33"/>
              <a:gd name="T6" fmla="*/ 332060 w 1750"/>
              <a:gd name="T7" fmla="*/ 0 h 33"/>
              <a:gd name="T8" fmla="*/ 0 w 1750"/>
              <a:gd name="T9" fmla="*/ 0 h 33"/>
              <a:gd name="T10" fmla="*/ 0 w 1750"/>
              <a:gd name="T11" fmla="*/ 0 h 33"/>
              <a:gd name="T12" fmla="*/ 0 w 1750"/>
              <a:gd name="T13" fmla="*/ 6158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 h="33">
                <a:moveTo>
                  <a:pt x="0" y="33"/>
                </a:moveTo>
                <a:lnTo>
                  <a:pt x="0" y="33"/>
                </a:lnTo>
                <a:lnTo>
                  <a:pt x="1750" y="33"/>
                </a:lnTo>
                <a:lnTo>
                  <a:pt x="1750" y="0"/>
                </a:lnTo>
                <a:lnTo>
                  <a:pt x="0" y="0"/>
                </a:lnTo>
                <a:lnTo>
                  <a:pt x="0" y="33"/>
                </a:lnTo>
                <a:close/>
              </a:path>
            </a:pathLst>
          </a:custGeom>
          <a:solidFill>
            <a:srgbClr val="000000"/>
          </a:solidFill>
          <a:ln w="9525">
            <a:noFill/>
            <a:round/>
            <a:headEnd/>
            <a:tailEnd/>
          </a:ln>
        </p:spPr>
        <p:txBody>
          <a:bodyPr/>
          <a:lstStyle/>
          <a:p>
            <a:endParaRPr lang="he-IL"/>
          </a:p>
        </p:txBody>
      </p:sp>
      <p:sp>
        <p:nvSpPr>
          <p:cNvPr id="236633" name="Freeform 90"/>
          <p:cNvSpPr>
            <a:spLocks/>
          </p:cNvSpPr>
          <p:nvPr/>
        </p:nvSpPr>
        <p:spPr bwMode="auto">
          <a:xfrm>
            <a:off x="5365750" y="5126038"/>
            <a:ext cx="242888" cy="231775"/>
          </a:xfrm>
          <a:custGeom>
            <a:avLst/>
            <a:gdLst>
              <a:gd name="T0" fmla="*/ 0 w 161"/>
              <a:gd name="T1" fmla="*/ 0 h 145"/>
              <a:gd name="T2" fmla="*/ 0 w 161"/>
              <a:gd name="T3" fmla="*/ 0 h 145"/>
              <a:gd name="T4" fmla="*/ 0 w 161"/>
              <a:gd name="T5" fmla="*/ 6394 h 145"/>
              <a:gd name="T6" fmla="*/ 1507 w 161"/>
              <a:gd name="T7" fmla="*/ 12788 h 145"/>
              <a:gd name="T8" fmla="*/ 4521 w 161"/>
              <a:gd name="T9" fmla="*/ 17583 h 145"/>
              <a:gd name="T10" fmla="*/ 7534 w 161"/>
              <a:gd name="T11" fmla="*/ 20780 h 145"/>
              <a:gd name="T12" fmla="*/ 12055 w 161"/>
              <a:gd name="T13" fmla="*/ 25575 h 145"/>
              <a:gd name="T14" fmla="*/ 18082 w 161"/>
              <a:gd name="T15" fmla="*/ 27174 h 145"/>
              <a:gd name="T16" fmla="*/ 24109 w 161"/>
              <a:gd name="T17" fmla="*/ 28772 h 145"/>
              <a:gd name="T18" fmla="*/ 30137 w 161"/>
              <a:gd name="T19" fmla="*/ 30371 h 145"/>
              <a:gd name="T20" fmla="*/ 30137 w 161"/>
              <a:gd name="T21" fmla="*/ 22378 h 145"/>
              <a:gd name="T22" fmla="*/ 24109 w 161"/>
              <a:gd name="T23" fmla="*/ 22378 h 145"/>
              <a:gd name="T24" fmla="*/ 19589 w 161"/>
              <a:gd name="T25" fmla="*/ 20780 h 145"/>
              <a:gd name="T26" fmla="*/ 15068 w 161"/>
              <a:gd name="T27" fmla="*/ 19181 h 145"/>
              <a:gd name="T28" fmla="*/ 12055 w 161"/>
              <a:gd name="T29" fmla="*/ 15984 h 145"/>
              <a:gd name="T30" fmla="*/ 9041 w 161"/>
              <a:gd name="T31" fmla="*/ 12788 h 145"/>
              <a:gd name="T32" fmla="*/ 7534 w 161"/>
              <a:gd name="T33" fmla="*/ 9591 h 145"/>
              <a:gd name="T34" fmla="*/ 6027 w 161"/>
              <a:gd name="T35" fmla="*/ 4795 h 145"/>
              <a:gd name="T36" fmla="*/ 6027 w 161"/>
              <a:gd name="T37" fmla="*/ 0 h 145"/>
              <a:gd name="T38" fmla="*/ 6027 w 161"/>
              <a:gd name="T39" fmla="*/ 0 h 145"/>
              <a:gd name="T40" fmla="*/ 0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0" y="0"/>
                </a:moveTo>
                <a:lnTo>
                  <a:pt x="0" y="0"/>
                </a:lnTo>
                <a:lnTo>
                  <a:pt x="4" y="28"/>
                </a:lnTo>
                <a:lnTo>
                  <a:pt x="13" y="57"/>
                </a:lnTo>
                <a:lnTo>
                  <a:pt x="28" y="83"/>
                </a:lnTo>
                <a:lnTo>
                  <a:pt x="47" y="103"/>
                </a:lnTo>
                <a:lnTo>
                  <a:pt x="70" y="121"/>
                </a:lnTo>
                <a:lnTo>
                  <a:pt x="99" y="134"/>
                </a:lnTo>
                <a:lnTo>
                  <a:pt x="129" y="141"/>
                </a:lnTo>
                <a:lnTo>
                  <a:pt x="161" y="145"/>
                </a:lnTo>
                <a:lnTo>
                  <a:pt x="161" y="112"/>
                </a:lnTo>
                <a:lnTo>
                  <a:pt x="134" y="111"/>
                </a:lnTo>
                <a:lnTo>
                  <a:pt x="108" y="104"/>
                </a:lnTo>
                <a:lnTo>
                  <a:pt x="86" y="95"/>
                </a:lnTo>
                <a:lnTo>
                  <a:pt x="68" y="80"/>
                </a:lnTo>
                <a:lnTo>
                  <a:pt x="53" y="64"/>
                </a:lnTo>
                <a:lnTo>
                  <a:pt x="40" y="46"/>
                </a:lnTo>
                <a:lnTo>
                  <a:pt x="33" y="24"/>
                </a:lnTo>
                <a:lnTo>
                  <a:pt x="32" y="0"/>
                </a:lnTo>
                <a:lnTo>
                  <a:pt x="0" y="0"/>
                </a:lnTo>
                <a:close/>
              </a:path>
            </a:pathLst>
          </a:custGeom>
          <a:solidFill>
            <a:srgbClr val="000000"/>
          </a:solidFill>
          <a:ln w="9525">
            <a:noFill/>
            <a:round/>
            <a:headEnd/>
            <a:tailEnd/>
          </a:ln>
        </p:spPr>
        <p:txBody>
          <a:bodyPr/>
          <a:lstStyle/>
          <a:p>
            <a:endParaRPr lang="he-IL"/>
          </a:p>
        </p:txBody>
      </p:sp>
      <p:sp>
        <p:nvSpPr>
          <p:cNvPr id="236634" name="Freeform 91"/>
          <p:cNvSpPr>
            <a:spLocks/>
          </p:cNvSpPr>
          <p:nvPr/>
        </p:nvSpPr>
        <p:spPr bwMode="auto">
          <a:xfrm>
            <a:off x="5365750" y="2649538"/>
            <a:ext cx="49213" cy="2476500"/>
          </a:xfrm>
          <a:custGeom>
            <a:avLst/>
            <a:gdLst>
              <a:gd name="T0" fmla="*/ 0 w 32"/>
              <a:gd name="T1" fmla="*/ 0 h 1562"/>
              <a:gd name="T2" fmla="*/ 0 w 32"/>
              <a:gd name="T3" fmla="*/ 0 h 1562"/>
              <a:gd name="T4" fmla="*/ 0 w 32"/>
              <a:gd name="T5" fmla="*/ 309166 h 1562"/>
              <a:gd name="T6" fmla="*/ 6065 w 32"/>
              <a:gd name="T7" fmla="*/ 309166 h 1562"/>
              <a:gd name="T8" fmla="*/ 6065 w 32"/>
              <a:gd name="T9" fmla="*/ 0 h 1562"/>
              <a:gd name="T10" fmla="*/ 6065 w 32"/>
              <a:gd name="T11" fmla="*/ 0 h 1562"/>
              <a:gd name="T12" fmla="*/ 0 w 32"/>
              <a:gd name="T13" fmla="*/ 0 h 15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562">
                <a:moveTo>
                  <a:pt x="0" y="0"/>
                </a:moveTo>
                <a:lnTo>
                  <a:pt x="0" y="0"/>
                </a:lnTo>
                <a:lnTo>
                  <a:pt x="0" y="1562"/>
                </a:lnTo>
                <a:lnTo>
                  <a:pt x="32" y="1562"/>
                </a:lnTo>
                <a:lnTo>
                  <a:pt x="32" y="0"/>
                </a:lnTo>
                <a:lnTo>
                  <a:pt x="0" y="0"/>
                </a:lnTo>
                <a:close/>
              </a:path>
            </a:pathLst>
          </a:custGeom>
          <a:solidFill>
            <a:srgbClr val="000000"/>
          </a:solidFill>
          <a:ln w="9525">
            <a:noFill/>
            <a:round/>
            <a:headEnd/>
            <a:tailEnd/>
          </a:ln>
        </p:spPr>
        <p:txBody>
          <a:bodyPr/>
          <a:lstStyle/>
          <a:p>
            <a:endParaRPr lang="he-IL"/>
          </a:p>
        </p:txBody>
      </p:sp>
      <p:sp>
        <p:nvSpPr>
          <p:cNvPr id="236635" name="Freeform 92"/>
          <p:cNvSpPr>
            <a:spLocks/>
          </p:cNvSpPr>
          <p:nvPr/>
        </p:nvSpPr>
        <p:spPr bwMode="auto">
          <a:xfrm>
            <a:off x="5365750" y="2417763"/>
            <a:ext cx="242888" cy="231775"/>
          </a:xfrm>
          <a:custGeom>
            <a:avLst/>
            <a:gdLst>
              <a:gd name="T0" fmla="*/ 30137 w 161"/>
              <a:gd name="T1" fmla="*/ 0 h 145"/>
              <a:gd name="T2" fmla="*/ 30137 w 161"/>
              <a:gd name="T3" fmla="*/ 0 h 145"/>
              <a:gd name="T4" fmla="*/ 24109 w 161"/>
              <a:gd name="T5" fmla="*/ 1598 h 145"/>
              <a:gd name="T6" fmla="*/ 18082 w 161"/>
              <a:gd name="T7" fmla="*/ 3197 h 145"/>
              <a:gd name="T8" fmla="*/ 12055 w 161"/>
              <a:gd name="T9" fmla="*/ 4795 h 145"/>
              <a:gd name="T10" fmla="*/ 7534 w 161"/>
              <a:gd name="T11" fmla="*/ 9591 h 145"/>
              <a:gd name="T12" fmla="*/ 4521 w 161"/>
              <a:gd name="T13" fmla="*/ 12788 h 145"/>
              <a:gd name="T14" fmla="*/ 1507 w 161"/>
              <a:gd name="T15" fmla="*/ 17583 h 145"/>
              <a:gd name="T16" fmla="*/ 0 w 161"/>
              <a:gd name="T17" fmla="*/ 23977 h 145"/>
              <a:gd name="T18" fmla="*/ 0 w 161"/>
              <a:gd name="T19" fmla="*/ 30371 h 145"/>
              <a:gd name="T20" fmla="*/ 6027 w 161"/>
              <a:gd name="T21" fmla="*/ 30371 h 145"/>
              <a:gd name="T22" fmla="*/ 6027 w 161"/>
              <a:gd name="T23" fmla="*/ 25575 h 145"/>
              <a:gd name="T24" fmla="*/ 7534 w 161"/>
              <a:gd name="T25" fmla="*/ 20780 h 145"/>
              <a:gd name="T26" fmla="*/ 9041 w 161"/>
              <a:gd name="T27" fmla="*/ 17583 h 145"/>
              <a:gd name="T28" fmla="*/ 12055 w 161"/>
              <a:gd name="T29" fmla="*/ 14386 h 145"/>
              <a:gd name="T30" fmla="*/ 15068 w 161"/>
              <a:gd name="T31" fmla="*/ 11189 h 145"/>
              <a:gd name="T32" fmla="*/ 19589 w 161"/>
              <a:gd name="T33" fmla="*/ 9591 h 145"/>
              <a:gd name="T34" fmla="*/ 24109 w 161"/>
              <a:gd name="T35" fmla="*/ 7992 h 145"/>
              <a:gd name="T36" fmla="*/ 30137 w 161"/>
              <a:gd name="T37" fmla="*/ 7992 h 145"/>
              <a:gd name="T38" fmla="*/ 30137 w 161"/>
              <a:gd name="T39" fmla="*/ 7992 h 145"/>
              <a:gd name="T40" fmla="*/ 30137 w 161"/>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45">
                <a:moveTo>
                  <a:pt x="161" y="0"/>
                </a:moveTo>
                <a:lnTo>
                  <a:pt x="161" y="0"/>
                </a:lnTo>
                <a:lnTo>
                  <a:pt x="129" y="4"/>
                </a:lnTo>
                <a:lnTo>
                  <a:pt x="99" y="11"/>
                </a:lnTo>
                <a:lnTo>
                  <a:pt x="70" y="24"/>
                </a:lnTo>
                <a:lnTo>
                  <a:pt x="47" y="42"/>
                </a:lnTo>
                <a:lnTo>
                  <a:pt x="28" y="63"/>
                </a:lnTo>
                <a:lnTo>
                  <a:pt x="13" y="88"/>
                </a:lnTo>
                <a:lnTo>
                  <a:pt x="4" y="117"/>
                </a:lnTo>
                <a:lnTo>
                  <a:pt x="0" y="145"/>
                </a:lnTo>
                <a:lnTo>
                  <a:pt x="32" y="145"/>
                </a:lnTo>
                <a:lnTo>
                  <a:pt x="33" y="121"/>
                </a:lnTo>
                <a:lnTo>
                  <a:pt x="40" y="99"/>
                </a:lnTo>
                <a:lnTo>
                  <a:pt x="53" y="81"/>
                </a:lnTo>
                <a:lnTo>
                  <a:pt x="68" y="65"/>
                </a:lnTo>
                <a:lnTo>
                  <a:pt x="86" y="50"/>
                </a:lnTo>
                <a:lnTo>
                  <a:pt x="108" y="41"/>
                </a:lnTo>
                <a:lnTo>
                  <a:pt x="134" y="34"/>
                </a:lnTo>
                <a:lnTo>
                  <a:pt x="161" y="33"/>
                </a:lnTo>
                <a:lnTo>
                  <a:pt x="161" y="0"/>
                </a:lnTo>
                <a:close/>
              </a:path>
            </a:pathLst>
          </a:custGeom>
          <a:solidFill>
            <a:srgbClr val="000000"/>
          </a:solidFill>
          <a:ln w="9525">
            <a:noFill/>
            <a:round/>
            <a:headEnd/>
            <a:tailEnd/>
          </a:ln>
        </p:spPr>
        <p:txBody>
          <a:bodyPr/>
          <a:lstStyle/>
          <a:p>
            <a:endParaRPr lang="he-IL"/>
          </a:p>
        </p:txBody>
      </p:sp>
      <p:sp>
        <p:nvSpPr>
          <p:cNvPr id="236636" name="Freeform 93"/>
          <p:cNvSpPr>
            <a:spLocks/>
          </p:cNvSpPr>
          <p:nvPr/>
        </p:nvSpPr>
        <p:spPr bwMode="auto">
          <a:xfrm>
            <a:off x="5461000" y="2509838"/>
            <a:ext cx="2949575" cy="2752725"/>
          </a:xfrm>
          <a:custGeom>
            <a:avLst/>
            <a:gdLst>
              <a:gd name="T0" fmla="*/ 19721 w 1945"/>
              <a:gd name="T1" fmla="*/ 0 h 1735"/>
              <a:gd name="T2" fmla="*/ 15170 w 1945"/>
              <a:gd name="T3" fmla="*/ 0 h 1735"/>
              <a:gd name="T4" fmla="*/ 12136 w 1945"/>
              <a:gd name="T5" fmla="*/ 0 h 1735"/>
              <a:gd name="T6" fmla="*/ 9102 w 1945"/>
              <a:gd name="T7" fmla="*/ 1587 h 1735"/>
              <a:gd name="T8" fmla="*/ 6068 w 1945"/>
              <a:gd name="T9" fmla="*/ 4760 h 1735"/>
              <a:gd name="T10" fmla="*/ 4551 w 1945"/>
              <a:gd name="T11" fmla="*/ 6346 h 1735"/>
              <a:gd name="T12" fmla="*/ 1517 w 1945"/>
              <a:gd name="T13" fmla="*/ 9520 h 1735"/>
              <a:gd name="T14" fmla="*/ 1517 w 1945"/>
              <a:gd name="T15" fmla="*/ 12693 h 1735"/>
              <a:gd name="T16" fmla="*/ 0 w 1945"/>
              <a:gd name="T17" fmla="*/ 15866 h 1735"/>
              <a:gd name="T18" fmla="*/ 0 w 1945"/>
              <a:gd name="T19" fmla="*/ 326837 h 1735"/>
              <a:gd name="T20" fmla="*/ 1517 w 1945"/>
              <a:gd name="T21" fmla="*/ 330010 h 1735"/>
              <a:gd name="T22" fmla="*/ 1517 w 1945"/>
              <a:gd name="T23" fmla="*/ 333183 h 1735"/>
              <a:gd name="T24" fmla="*/ 4551 w 1945"/>
              <a:gd name="T25" fmla="*/ 336356 h 1735"/>
              <a:gd name="T26" fmla="*/ 6068 w 1945"/>
              <a:gd name="T27" fmla="*/ 337943 h 1735"/>
              <a:gd name="T28" fmla="*/ 9102 w 1945"/>
              <a:gd name="T29" fmla="*/ 341116 h 1735"/>
              <a:gd name="T30" fmla="*/ 12136 w 1945"/>
              <a:gd name="T31" fmla="*/ 342702 h 1735"/>
              <a:gd name="T32" fmla="*/ 15170 w 1945"/>
              <a:gd name="T33" fmla="*/ 342702 h 1735"/>
              <a:gd name="T34" fmla="*/ 19721 w 1945"/>
              <a:gd name="T35" fmla="*/ 342702 h 1735"/>
              <a:gd name="T36" fmla="*/ 350436 w 1945"/>
              <a:gd name="T37" fmla="*/ 342702 h 1735"/>
              <a:gd name="T38" fmla="*/ 354987 w 1945"/>
              <a:gd name="T39" fmla="*/ 342702 h 1735"/>
              <a:gd name="T40" fmla="*/ 358021 w 1945"/>
              <a:gd name="T41" fmla="*/ 342702 h 1735"/>
              <a:gd name="T42" fmla="*/ 361055 w 1945"/>
              <a:gd name="T43" fmla="*/ 341116 h 1735"/>
              <a:gd name="T44" fmla="*/ 364089 w 1945"/>
              <a:gd name="T45" fmla="*/ 337943 h 1735"/>
              <a:gd name="T46" fmla="*/ 367123 w 1945"/>
              <a:gd name="T47" fmla="*/ 336356 h 1735"/>
              <a:gd name="T48" fmla="*/ 368640 w 1945"/>
              <a:gd name="T49" fmla="*/ 333183 h 1735"/>
              <a:gd name="T50" fmla="*/ 368640 w 1945"/>
              <a:gd name="T51" fmla="*/ 330010 h 1735"/>
              <a:gd name="T52" fmla="*/ 370157 w 1945"/>
              <a:gd name="T53" fmla="*/ 326837 h 1735"/>
              <a:gd name="T54" fmla="*/ 370157 w 1945"/>
              <a:gd name="T55" fmla="*/ 15866 h 1735"/>
              <a:gd name="T56" fmla="*/ 368640 w 1945"/>
              <a:gd name="T57" fmla="*/ 12693 h 1735"/>
              <a:gd name="T58" fmla="*/ 368640 w 1945"/>
              <a:gd name="T59" fmla="*/ 9520 h 1735"/>
              <a:gd name="T60" fmla="*/ 367123 w 1945"/>
              <a:gd name="T61" fmla="*/ 6346 h 1735"/>
              <a:gd name="T62" fmla="*/ 364089 w 1945"/>
              <a:gd name="T63" fmla="*/ 4760 h 1735"/>
              <a:gd name="T64" fmla="*/ 361055 w 1945"/>
              <a:gd name="T65" fmla="*/ 1587 h 1735"/>
              <a:gd name="T66" fmla="*/ 358021 w 1945"/>
              <a:gd name="T67" fmla="*/ 0 h 1735"/>
              <a:gd name="T68" fmla="*/ 354987 w 1945"/>
              <a:gd name="T69" fmla="*/ 0 h 1735"/>
              <a:gd name="T70" fmla="*/ 350436 w 1945"/>
              <a:gd name="T71" fmla="*/ 0 h 1735"/>
              <a:gd name="T72" fmla="*/ 19721 w 1945"/>
              <a:gd name="T73" fmla="*/ 0 h 17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45" h="1735">
                <a:moveTo>
                  <a:pt x="98" y="0"/>
                </a:moveTo>
                <a:lnTo>
                  <a:pt x="78" y="2"/>
                </a:lnTo>
                <a:lnTo>
                  <a:pt x="59" y="7"/>
                </a:lnTo>
                <a:lnTo>
                  <a:pt x="43" y="15"/>
                </a:lnTo>
                <a:lnTo>
                  <a:pt x="28" y="25"/>
                </a:lnTo>
                <a:lnTo>
                  <a:pt x="17" y="38"/>
                </a:lnTo>
                <a:lnTo>
                  <a:pt x="7" y="53"/>
                </a:lnTo>
                <a:lnTo>
                  <a:pt x="3" y="69"/>
                </a:lnTo>
                <a:lnTo>
                  <a:pt x="0" y="87"/>
                </a:lnTo>
                <a:lnTo>
                  <a:pt x="0" y="1649"/>
                </a:lnTo>
                <a:lnTo>
                  <a:pt x="3" y="1667"/>
                </a:lnTo>
                <a:lnTo>
                  <a:pt x="7" y="1683"/>
                </a:lnTo>
                <a:lnTo>
                  <a:pt x="17" y="1698"/>
                </a:lnTo>
                <a:lnTo>
                  <a:pt x="28" y="1711"/>
                </a:lnTo>
                <a:lnTo>
                  <a:pt x="43" y="1721"/>
                </a:lnTo>
                <a:lnTo>
                  <a:pt x="59" y="1728"/>
                </a:lnTo>
                <a:lnTo>
                  <a:pt x="78" y="1734"/>
                </a:lnTo>
                <a:lnTo>
                  <a:pt x="98" y="1735"/>
                </a:lnTo>
                <a:lnTo>
                  <a:pt x="1848" y="1735"/>
                </a:lnTo>
                <a:lnTo>
                  <a:pt x="1867" y="1734"/>
                </a:lnTo>
                <a:lnTo>
                  <a:pt x="1887" y="1728"/>
                </a:lnTo>
                <a:lnTo>
                  <a:pt x="1903" y="1721"/>
                </a:lnTo>
                <a:lnTo>
                  <a:pt x="1918" y="1711"/>
                </a:lnTo>
                <a:lnTo>
                  <a:pt x="1929" y="1698"/>
                </a:lnTo>
                <a:lnTo>
                  <a:pt x="1937" y="1683"/>
                </a:lnTo>
                <a:lnTo>
                  <a:pt x="1943" y="1667"/>
                </a:lnTo>
                <a:lnTo>
                  <a:pt x="1945" y="1649"/>
                </a:lnTo>
                <a:lnTo>
                  <a:pt x="1945" y="87"/>
                </a:lnTo>
                <a:lnTo>
                  <a:pt x="1943" y="69"/>
                </a:lnTo>
                <a:lnTo>
                  <a:pt x="1937" y="53"/>
                </a:lnTo>
                <a:lnTo>
                  <a:pt x="1929" y="38"/>
                </a:lnTo>
                <a:lnTo>
                  <a:pt x="1918" y="25"/>
                </a:lnTo>
                <a:lnTo>
                  <a:pt x="1903" y="15"/>
                </a:lnTo>
                <a:lnTo>
                  <a:pt x="1887" y="7"/>
                </a:lnTo>
                <a:lnTo>
                  <a:pt x="1867" y="2"/>
                </a:lnTo>
                <a:lnTo>
                  <a:pt x="1848" y="0"/>
                </a:lnTo>
                <a:lnTo>
                  <a:pt x="98" y="0"/>
                </a:lnTo>
                <a:close/>
              </a:path>
            </a:pathLst>
          </a:custGeom>
          <a:solidFill>
            <a:srgbClr val="FF0000"/>
          </a:solidFill>
          <a:ln w="9525">
            <a:noFill/>
            <a:round/>
            <a:headEnd/>
            <a:tailEnd/>
          </a:ln>
        </p:spPr>
        <p:txBody>
          <a:bodyPr/>
          <a:lstStyle/>
          <a:p>
            <a:endParaRPr lang="he-IL"/>
          </a:p>
        </p:txBody>
      </p:sp>
      <p:sp>
        <p:nvSpPr>
          <p:cNvPr id="236637" name="Freeform 94"/>
          <p:cNvSpPr>
            <a:spLocks/>
          </p:cNvSpPr>
          <p:nvPr/>
        </p:nvSpPr>
        <p:spPr bwMode="auto">
          <a:xfrm>
            <a:off x="5435600" y="2484438"/>
            <a:ext cx="173038" cy="165100"/>
          </a:xfrm>
          <a:custGeom>
            <a:avLst/>
            <a:gdLst>
              <a:gd name="T0" fmla="*/ 7581 w 114"/>
              <a:gd name="T1" fmla="*/ 20838 h 103"/>
              <a:gd name="T2" fmla="*/ 7581 w 114"/>
              <a:gd name="T3" fmla="*/ 20838 h 103"/>
              <a:gd name="T4" fmla="*/ 7581 w 114"/>
              <a:gd name="T5" fmla="*/ 17632 h 103"/>
              <a:gd name="T6" fmla="*/ 7581 w 114"/>
              <a:gd name="T7" fmla="*/ 16029 h 103"/>
              <a:gd name="T8" fmla="*/ 9098 w 114"/>
              <a:gd name="T9" fmla="*/ 12823 h 103"/>
              <a:gd name="T10" fmla="*/ 10614 w 114"/>
              <a:gd name="T11" fmla="*/ 11220 h 103"/>
              <a:gd name="T12" fmla="*/ 13646 w 114"/>
              <a:gd name="T13" fmla="*/ 9617 h 103"/>
              <a:gd name="T14" fmla="*/ 15163 w 114"/>
              <a:gd name="T15" fmla="*/ 8015 h 103"/>
              <a:gd name="T16" fmla="*/ 18195 w 114"/>
              <a:gd name="T17" fmla="*/ 8015 h 103"/>
              <a:gd name="T18" fmla="*/ 22744 w 114"/>
              <a:gd name="T19" fmla="*/ 6412 h 103"/>
              <a:gd name="T20" fmla="*/ 22744 w 114"/>
              <a:gd name="T21" fmla="*/ 0 h 103"/>
              <a:gd name="T22" fmla="*/ 18195 w 114"/>
              <a:gd name="T23" fmla="*/ 1603 h 103"/>
              <a:gd name="T24" fmla="*/ 13646 w 114"/>
              <a:gd name="T25" fmla="*/ 1603 h 103"/>
              <a:gd name="T26" fmla="*/ 10614 w 114"/>
              <a:gd name="T27" fmla="*/ 4809 h 103"/>
              <a:gd name="T28" fmla="*/ 7581 w 114"/>
              <a:gd name="T29" fmla="*/ 6412 h 103"/>
              <a:gd name="T30" fmla="*/ 4549 w 114"/>
              <a:gd name="T31" fmla="*/ 9617 h 103"/>
              <a:gd name="T32" fmla="*/ 3033 w 114"/>
              <a:gd name="T33" fmla="*/ 12823 h 103"/>
              <a:gd name="T34" fmla="*/ 1516 w 114"/>
              <a:gd name="T35" fmla="*/ 17632 h 103"/>
              <a:gd name="T36" fmla="*/ 0 w 114"/>
              <a:gd name="T37" fmla="*/ 20838 h 103"/>
              <a:gd name="T38" fmla="*/ 0 w 114"/>
              <a:gd name="T39" fmla="*/ 20838 h 103"/>
              <a:gd name="T40" fmla="*/ 7581 w 114"/>
              <a:gd name="T41" fmla="*/ 20838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33" y="103"/>
                </a:moveTo>
                <a:lnTo>
                  <a:pt x="33" y="103"/>
                </a:lnTo>
                <a:lnTo>
                  <a:pt x="34" y="87"/>
                </a:lnTo>
                <a:lnTo>
                  <a:pt x="37" y="75"/>
                </a:lnTo>
                <a:lnTo>
                  <a:pt x="45" y="63"/>
                </a:lnTo>
                <a:lnTo>
                  <a:pt x="54" y="53"/>
                </a:lnTo>
                <a:lnTo>
                  <a:pt x="67" y="45"/>
                </a:lnTo>
                <a:lnTo>
                  <a:pt x="80" y="38"/>
                </a:lnTo>
                <a:lnTo>
                  <a:pt x="96" y="33"/>
                </a:lnTo>
                <a:lnTo>
                  <a:pt x="114" y="32"/>
                </a:lnTo>
                <a:lnTo>
                  <a:pt x="114" y="0"/>
                </a:lnTo>
                <a:lnTo>
                  <a:pt x="91" y="3"/>
                </a:lnTo>
                <a:lnTo>
                  <a:pt x="71" y="8"/>
                </a:lnTo>
                <a:lnTo>
                  <a:pt x="51" y="17"/>
                </a:lnTo>
                <a:lnTo>
                  <a:pt x="34" y="30"/>
                </a:lnTo>
                <a:lnTo>
                  <a:pt x="20" y="45"/>
                </a:lnTo>
                <a:lnTo>
                  <a:pt x="10" y="63"/>
                </a:lnTo>
                <a:lnTo>
                  <a:pt x="4" y="83"/>
                </a:lnTo>
                <a:lnTo>
                  <a:pt x="0" y="103"/>
                </a:lnTo>
                <a:lnTo>
                  <a:pt x="33" y="103"/>
                </a:lnTo>
                <a:close/>
              </a:path>
            </a:pathLst>
          </a:custGeom>
          <a:solidFill>
            <a:srgbClr val="000000"/>
          </a:solidFill>
          <a:ln w="9525">
            <a:noFill/>
            <a:round/>
            <a:headEnd/>
            <a:tailEnd/>
          </a:ln>
        </p:spPr>
        <p:txBody>
          <a:bodyPr/>
          <a:lstStyle/>
          <a:p>
            <a:endParaRPr lang="he-IL"/>
          </a:p>
        </p:txBody>
      </p:sp>
      <p:sp>
        <p:nvSpPr>
          <p:cNvPr id="236638" name="Freeform 95"/>
          <p:cNvSpPr>
            <a:spLocks/>
          </p:cNvSpPr>
          <p:nvPr/>
        </p:nvSpPr>
        <p:spPr bwMode="auto">
          <a:xfrm>
            <a:off x="5435600" y="2649538"/>
            <a:ext cx="49213" cy="2476500"/>
          </a:xfrm>
          <a:custGeom>
            <a:avLst/>
            <a:gdLst>
              <a:gd name="T0" fmla="*/ 5881 w 33"/>
              <a:gd name="T1" fmla="*/ 309166 h 1562"/>
              <a:gd name="T2" fmla="*/ 5881 w 33"/>
              <a:gd name="T3" fmla="*/ 309166 h 1562"/>
              <a:gd name="T4" fmla="*/ 5881 w 33"/>
              <a:gd name="T5" fmla="*/ 0 h 1562"/>
              <a:gd name="T6" fmla="*/ 0 w 33"/>
              <a:gd name="T7" fmla="*/ 0 h 1562"/>
              <a:gd name="T8" fmla="*/ 0 w 33"/>
              <a:gd name="T9" fmla="*/ 309166 h 1562"/>
              <a:gd name="T10" fmla="*/ 0 w 33"/>
              <a:gd name="T11" fmla="*/ 309166 h 1562"/>
              <a:gd name="T12" fmla="*/ 5881 w 33"/>
              <a:gd name="T13" fmla="*/ 309166 h 15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62">
                <a:moveTo>
                  <a:pt x="33" y="1562"/>
                </a:moveTo>
                <a:lnTo>
                  <a:pt x="33" y="1562"/>
                </a:lnTo>
                <a:lnTo>
                  <a:pt x="33" y="0"/>
                </a:lnTo>
                <a:lnTo>
                  <a:pt x="0" y="0"/>
                </a:lnTo>
                <a:lnTo>
                  <a:pt x="0" y="1562"/>
                </a:lnTo>
                <a:lnTo>
                  <a:pt x="33" y="1562"/>
                </a:lnTo>
                <a:close/>
              </a:path>
            </a:pathLst>
          </a:custGeom>
          <a:solidFill>
            <a:srgbClr val="000000"/>
          </a:solidFill>
          <a:ln w="9525">
            <a:noFill/>
            <a:round/>
            <a:headEnd/>
            <a:tailEnd/>
          </a:ln>
        </p:spPr>
        <p:txBody>
          <a:bodyPr/>
          <a:lstStyle/>
          <a:p>
            <a:endParaRPr lang="he-IL"/>
          </a:p>
        </p:txBody>
      </p:sp>
      <p:sp>
        <p:nvSpPr>
          <p:cNvPr id="236639" name="Freeform 96"/>
          <p:cNvSpPr>
            <a:spLocks/>
          </p:cNvSpPr>
          <p:nvPr/>
        </p:nvSpPr>
        <p:spPr bwMode="auto">
          <a:xfrm>
            <a:off x="5435600" y="5126038"/>
            <a:ext cx="173038" cy="165100"/>
          </a:xfrm>
          <a:custGeom>
            <a:avLst/>
            <a:gdLst>
              <a:gd name="T0" fmla="*/ 22744 w 114"/>
              <a:gd name="T1" fmla="*/ 14568 h 102"/>
              <a:gd name="T2" fmla="*/ 22744 w 114"/>
              <a:gd name="T3" fmla="*/ 14568 h 102"/>
              <a:gd name="T4" fmla="*/ 18195 w 114"/>
              <a:gd name="T5" fmla="*/ 14568 h 102"/>
              <a:gd name="T6" fmla="*/ 15163 w 114"/>
              <a:gd name="T7" fmla="*/ 14568 h 102"/>
              <a:gd name="T8" fmla="*/ 13646 w 114"/>
              <a:gd name="T9" fmla="*/ 12949 h 102"/>
              <a:gd name="T10" fmla="*/ 10614 w 114"/>
              <a:gd name="T11" fmla="*/ 11330 h 102"/>
              <a:gd name="T12" fmla="*/ 9098 w 114"/>
              <a:gd name="T13" fmla="*/ 8093 h 102"/>
              <a:gd name="T14" fmla="*/ 7581 w 114"/>
              <a:gd name="T15" fmla="*/ 6475 h 102"/>
              <a:gd name="T16" fmla="*/ 7581 w 114"/>
              <a:gd name="T17" fmla="*/ 3237 h 102"/>
              <a:gd name="T18" fmla="*/ 7581 w 114"/>
              <a:gd name="T19" fmla="*/ 0 h 102"/>
              <a:gd name="T20" fmla="*/ 0 w 114"/>
              <a:gd name="T21" fmla="*/ 0 h 102"/>
              <a:gd name="T22" fmla="*/ 1516 w 114"/>
              <a:gd name="T23" fmla="*/ 4856 h 102"/>
              <a:gd name="T24" fmla="*/ 3033 w 114"/>
              <a:gd name="T25" fmla="*/ 8093 h 102"/>
              <a:gd name="T26" fmla="*/ 4549 w 114"/>
              <a:gd name="T27" fmla="*/ 12949 h 102"/>
              <a:gd name="T28" fmla="*/ 7581 w 114"/>
              <a:gd name="T29" fmla="*/ 16186 h 102"/>
              <a:gd name="T30" fmla="*/ 10614 w 114"/>
              <a:gd name="T31" fmla="*/ 17805 h 102"/>
              <a:gd name="T32" fmla="*/ 13646 w 114"/>
              <a:gd name="T33" fmla="*/ 19424 h 102"/>
              <a:gd name="T34" fmla="*/ 18195 w 114"/>
              <a:gd name="T35" fmla="*/ 21042 h 102"/>
              <a:gd name="T36" fmla="*/ 22744 w 114"/>
              <a:gd name="T37" fmla="*/ 22661 h 102"/>
              <a:gd name="T38" fmla="*/ 22744 w 114"/>
              <a:gd name="T39" fmla="*/ 22661 h 102"/>
              <a:gd name="T40" fmla="*/ 22744 w 114"/>
              <a:gd name="T41" fmla="*/ 14568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2">
                <a:moveTo>
                  <a:pt x="114" y="70"/>
                </a:moveTo>
                <a:lnTo>
                  <a:pt x="114" y="70"/>
                </a:lnTo>
                <a:lnTo>
                  <a:pt x="96" y="70"/>
                </a:lnTo>
                <a:lnTo>
                  <a:pt x="80" y="64"/>
                </a:lnTo>
                <a:lnTo>
                  <a:pt x="66" y="58"/>
                </a:lnTo>
                <a:lnTo>
                  <a:pt x="54" y="50"/>
                </a:lnTo>
                <a:lnTo>
                  <a:pt x="45" y="40"/>
                </a:lnTo>
                <a:lnTo>
                  <a:pt x="37" y="28"/>
                </a:lnTo>
                <a:lnTo>
                  <a:pt x="34" y="16"/>
                </a:lnTo>
                <a:lnTo>
                  <a:pt x="33" y="0"/>
                </a:lnTo>
                <a:lnTo>
                  <a:pt x="0" y="0"/>
                </a:lnTo>
                <a:lnTo>
                  <a:pt x="4" y="20"/>
                </a:lnTo>
                <a:lnTo>
                  <a:pt x="10" y="40"/>
                </a:lnTo>
                <a:lnTo>
                  <a:pt x="20" y="58"/>
                </a:lnTo>
                <a:lnTo>
                  <a:pt x="34" y="73"/>
                </a:lnTo>
                <a:lnTo>
                  <a:pt x="52" y="86"/>
                </a:lnTo>
                <a:lnTo>
                  <a:pt x="71" y="94"/>
                </a:lnTo>
                <a:lnTo>
                  <a:pt x="91" y="100"/>
                </a:lnTo>
                <a:lnTo>
                  <a:pt x="114" y="102"/>
                </a:lnTo>
                <a:lnTo>
                  <a:pt x="114" y="70"/>
                </a:lnTo>
                <a:close/>
              </a:path>
            </a:pathLst>
          </a:custGeom>
          <a:solidFill>
            <a:srgbClr val="000000"/>
          </a:solidFill>
          <a:ln w="9525">
            <a:noFill/>
            <a:round/>
            <a:headEnd/>
            <a:tailEnd/>
          </a:ln>
        </p:spPr>
        <p:txBody>
          <a:bodyPr/>
          <a:lstStyle/>
          <a:p>
            <a:endParaRPr lang="he-IL"/>
          </a:p>
        </p:txBody>
      </p:sp>
      <p:sp>
        <p:nvSpPr>
          <p:cNvPr id="236640" name="Freeform 97"/>
          <p:cNvSpPr>
            <a:spLocks/>
          </p:cNvSpPr>
          <p:nvPr/>
        </p:nvSpPr>
        <p:spPr bwMode="auto">
          <a:xfrm>
            <a:off x="5608638" y="5237163"/>
            <a:ext cx="2654300" cy="53975"/>
          </a:xfrm>
          <a:custGeom>
            <a:avLst/>
            <a:gdLst>
              <a:gd name="T0" fmla="*/ 332060 w 1750"/>
              <a:gd name="T1" fmla="*/ 0 h 32"/>
              <a:gd name="T2" fmla="*/ 332060 w 1750"/>
              <a:gd name="T3" fmla="*/ 0 h 32"/>
              <a:gd name="T4" fmla="*/ 0 w 1750"/>
              <a:gd name="T5" fmla="*/ 0 h 32"/>
              <a:gd name="T6" fmla="*/ 0 w 1750"/>
              <a:gd name="T7" fmla="*/ 8434 h 32"/>
              <a:gd name="T8" fmla="*/ 332060 w 1750"/>
              <a:gd name="T9" fmla="*/ 8434 h 32"/>
              <a:gd name="T10" fmla="*/ 332060 w 1750"/>
              <a:gd name="T11" fmla="*/ 8434 h 32"/>
              <a:gd name="T12" fmla="*/ 332060 w 1750"/>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 h="32">
                <a:moveTo>
                  <a:pt x="1750" y="0"/>
                </a:moveTo>
                <a:lnTo>
                  <a:pt x="1750" y="0"/>
                </a:lnTo>
                <a:lnTo>
                  <a:pt x="0" y="0"/>
                </a:lnTo>
                <a:lnTo>
                  <a:pt x="0" y="32"/>
                </a:lnTo>
                <a:lnTo>
                  <a:pt x="1750" y="32"/>
                </a:lnTo>
                <a:lnTo>
                  <a:pt x="1750" y="0"/>
                </a:lnTo>
                <a:close/>
              </a:path>
            </a:pathLst>
          </a:custGeom>
          <a:solidFill>
            <a:srgbClr val="000000"/>
          </a:solidFill>
          <a:ln w="9525">
            <a:noFill/>
            <a:round/>
            <a:headEnd/>
            <a:tailEnd/>
          </a:ln>
        </p:spPr>
        <p:txBody>
          <a:bodyPr/>
          <a:lstStyle/>
          <a:p>
            <a:endParaRPr lang="he-IL"/>
          </a:p>
        </p:txBody>
      </p:sp>
      <p:sp>
        <p:nvSpPr>
          <p:cNvPr id="236641" name="Freeform 98"/>
          <p:cNvSpPr>
            <a:spLocks/>
          </p:cNvSpPr>
          <p:nvPr/>
        </p:nvSpPr>
        <p:spPr bwMode="auto">
          <a:xfrm>
            <a:off x="8262938" y="5126038"/>
            <a:ext cx="173037" cy="165100"/>
          </a:xfrm>
          <a:custGeom>
            <a:avLst/>
            <a:gdLst>
              <a:gd name="T0" fmla="*/ 16679 w 114"/>
              <a:gd name="T1" fmla="*/ 0 h 102"/>
              <a:gd name="T2" fmla="*/ 16679 w 114"/>
              <a:gd name="T3" fmla="*/ 0 h 102"/>
              <a:gd name="T4" fmla="*/ 15163 w 114"/>
              <a:gd name="T5" fmla="*/ 3237 h 102"/>
              <a:gd name="T6" fmla="*/ 15163 w 114"/>
              <a:gd name="T7" fmla="*/ 6475 h 102"/>
              <a:gd name="T8" fmla="*/ 13646 w 114"/>
              <a:gd name="T9" fmla="*/ 8093 h 102"/>
              <a:gd name="T10" fmla="*/ 12130 w 114"/>
              <a:gd name="T11" fmla="*/ 11330 h 102"/>
              <a:gd name="T12" fmla="*/ 9098 w 114"/>
              <a:gd name="T13" fmla="*/ 12949 h 102"/>
              <a:gd name="T14" fmla="*/ 7581 w 114"/>
              <a:gd name="T15" fmla="*/ 14568 h 102"/>
              <a:gd name="T16" fmla="*/ 4549 w 114"/>
              <a:gd name="T17" fmla="*/ 14568 h 102"/>
              <a:gd name="T18" fmla="*/ 0 w 114"/>
              <a:gd name="T19" fmla="*/ 14568 h 102"/>
              <a:gd name="T20" fmla="*/ 0 w 114"/>
              <a:gd name="T21" fmla="*/ 22661 h 102"/>
              <a:gd name="T22" fmla="*/ 4549 w 114"/>
              <a:gd name="T23" fmla="*/ 21042 h 102"/>
              <a:gd name="T24" fmla="*/ 9098 w 114"/>
              <a:gd name="T25" fmla="*/ 19424 h 102"/>
              <a:gd name="T26" fmla="*/ 12130 w 114"/>
              <a:gd name="T27" fmla="*/ 17805 h 102"/>
              <a:gd name="T28" fmla="*/ 15163 w 114"/>
              <a:gd name="T29" fmla="*/ 16186 h 102"/>
              <a:gd name="T30" fmla="*/ 18195 w 114"/>
              <a:gd name="T31" fmla="*/ 12949 h 102"/>
              <a:gd name="T32" fmla="*/ 19711 w 114"/>
              <a:gd name="T33" fmla="*/ 8093 h 102"/>
              <a:gd name="T34" fmla="*/ 21228 w 114"/>
              <a:gd name="T35" fmla="*/ 4856 h 102"/>
              <a:gd name="T36" fmla="*/ 22744 w 114"/>
              <a:gd name="T37" fmla="*/ 0 h 102"/>
              <a:gd name="T38" fmla="*/ 22744 w 114"/>
              <a:gd name="T39" fmla="*/ 0 h 102"/>
              <a:gd name="T40" fmla="*/ 16679 w 114"/>
              <a:gd name="T41" fmla="*/ 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2">
                <a:moveTo>
                  <a:pt x="81" y="0"/>
                </a:moveTo>
                <a:lnTo>
                  <a:pt x="81" y="0"/>
                </a:lnTo>
                <a:lnTo>
                  <a:pt x="80" y="15"/>
                </a:lnTo>
                <a:lnTo>
                  <a:pt x="76" y="28"/>
                </a:lnTo>
                <a:lnTo>
                  <a:pt x="69" y="40"/>
                </a:lnTo>
                <a:lnTo>
                  <a:pt x="59" y="50"/>
                </a:lnTo>
                <a:lnTo>
                  <a:pt x="48" y="58"/>
                </a:lnTo>
                <a:lnTo>
                  <a:pt x="34" y="64"/>
                </a:lnTo>
                <a:lnTo>
                  <a:pt x="17" y="70"/>
                </a:lnTo>
                <a:lnTo>
                  <a:pt x="0" y="70"/>
                </a:lnTo>
                <a:lnTo>
                  <a:pt x="0" y="102"/>
                </a:lnTo>
                <a:lnTo>
                  <a:pt x="21" y="100"/>
                </a:lnTo>
                <a:lnTo>
                  <a:pt x="43" y="94"/>
                </a:lnTo>
                <a:lnTo>
                  <a:pt x="62" y="86"/>
                </a:lnTo>
                <a:lnTo>
                  <a:pt x="80" y="73"/>
                </a:lnTo>
                <a:lnTo>
                  <a:pt x="94" y="58"/>
                </a:lnTo>
                <a:lnTo>
                  <a:pt x="103" y="40"/>
                </a:lnTo>
                <a:lnTo>
                  <a:pt x="110" y="21"/>
                </a:lnTo>
                <a:lnTo>
                  <a:pt x="114" y="0"/>
                </a:lnTo>
                <a:lnTo>
                  <a:pt x="81" y="0"/>
                </a:lnTo>
                <a:close/>
              </a:path>
            </a:pathLst>
          </a:custGeom>
          <a:solidFill>
            <a:srgbClr val="000000"/>
          </a:solidFill>
          <a:ln w="9525">
            <a:noFill/>
            <a:round/>
            <a:headEnd/>
            <a:tailEnd/>
          </a:ln>
        </p:spPr>
        <p:txBody>
          <a:bodyPr/>
          <a:lstStyle/>
          <a:p>
            <a:endParaRPr lang="he-IL"/>
          </a:p>
        </p:txBody>
      </p:sp>
      <p:sp>
        <p:nvSpPr>
          <p:cNvPr id="236642" name="Freeform 99"/>
          <p:cNvSpPr>
            <a:spLocks/>
          </p:cNvSpPr>
          <p:nvPr/>
        </p:nvSpPr>
        <p:spPr bwMode="auto">
          <a:xfrm>
            <a:off x="8386763" y="2649538"/>
            <a:ext cx="49212" cy="2476500"/>
          </a:xfrm>
          <a:custGeom>
            <a:avLst/>
            <a:gdLst>
              <a:gd name="T0" fmla="*/ 0 w 33"/>
              <a:gd name="T1" fmla="*/ 0 h 1562"/>
              <a:gd name="T2" fmla="*/ 0 w 33"/>
              <a:gd name="T3" fmla="*/ 0 h 1562"/>
              <a:gd name="T4" fmla="*/ 0 w 33"/>
              <a:gd name="T5" fmla="*/ 309166 h 1562"/>
              <a:gd name="T6" fmla="*/ 5881 w 33"/>
              <a:gd name="T7" fmla="*/ 309166 h 1562"/>
              <a:gd name="T8" fmla="*/ 5881 w 33"/>
              <a:gd name="T9" fmla="*/ 0 h 1562"/>
              <a:gd name="T10" fmla="*/ 5881 w 33"/>
              <a:gd name="T11" fmla="*/ 0 h 1562"/>
              <a:gd name="T12" fmla="*/ 0 w 33"/>
              <a:gd name="T13" fmla="*/ 0 h 15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62">
                <a:moveTo>
                  <a:pt x="0" y="0"/>
                </a:moveTo>
                <a:lnTo>
                  <a:pt x="0" y="0"/>
                </a:lnTo>
                <a:lnTo>
                  <a:pt x="0" y="1562"/>
                </a:lnTo>
                <a:lnTo>
                  <a:pt x="33" y="1562"/>
                </a:lnTo>
                <a:lnTo>
                  <a:pt x="33" y="0"/>
                </a:lnTo>
                <a:lnTo>
                  <a:pt x="0" y="0"/>
                </a:lnTo>
                <a:close/>
              </a:path>
            </a:pathLst>
          </a:custGeom>
          <a:solidFill>
            <a:srgbClr val="000000"/>
          </a:solidFill>
          <a:ln w="9525">
            <a:noFill/>
            <a:round/>
            <a:headEnd/>
            <a:tailEnd/>
          </a:ln>
        </p:spPr>
        <p:txBody>
          <a:bodyPr/>
          <a:lstStyle/>
          <a:p>
            <a:endParaRPr lang="he-IL"/>
          </a:p>
        </p:txBody>
      </p:sp>
      <p:sp>
        <p:nvSpPr>
          <p:cNvPr id="236643" name="Freeform 100"/>
          <p:cNvSpPr>
            <a:spLocks/>
          </p:cNvSpPr>
          <p:nvPr/>
        </p:nvSpPr>
        <p:spPr bwMode="auto">
          <a:xfrm>
            <a:off x="8262938" y="2484438"/>
            <a:ext cx="173037" cy="165100"/>
          </a:xfrm>
          <a:custGeom>
            <a:avLst/>
            <a:gdLst>
              <a:gd name="T0" fmla="*/ 0 w 114"/>
              <a:gd name="T1" fmla="*/ 6412 h 103"/>
              <a:gd name="T2" fmla="*/ 0 w 114"/>
              <a:gd name="T3" fmla="*/ 6412 h 103"/>
              <a:gd name="T4" fmla="*/ 4549 w 114"/>
              <a:gd name="T5" fmla="*/ 8015 h 103"/>
              <a:gd name="T6" fmla="*/ 7581 w 114"/>
              <a:gd name="T7" fmla="*/ 8015 h 103"/>
              <a:gd name="T8" fmla="*/ 9098 w 114"/>
              <a:gd name="T9" fmla="*/ 9617 h 103"/>
              <a:gd name="T10" fmla="*/ 12130 w 114"/>
              <a:gd name="T11" fmla="*/ 11220 h 103"/>
              <a:gd name="T12" fmla="*/ 13646 w 114"/>
              <a:gd name="T13" fmla="*/ 12823 h 103"/>
              <a:gd name="T14" fmla="*/ 15163 w 114"/>
              <a:gd name="T15" fmla="*/ 16029 h 103"/>
              <a:gd name="T16" fmla="*/ 15163 w 114"/>
              <a:gd name="T17" fmla="*/ 17632 h 103"/>
              <a:gd name="T18" fmla="*/ 16679 w 114"/>
              <a:gd name="T19" fmla="*/ 20838 h 103"/>
              <a:gd name="T20" fmla="*/ 22744 w 114"/>
              <a:gd name="T21" fmla="*/ 20838 h 103"/>
              <a:gd name="T22" fmla="*/ 21228 w 114"/>
              <a:gd name="T23" fmla="*/ 17632 h 103"/>
              <a:gd name="T24" fmla="*/ 19711 w 114"/>
              <a:gd name="T25" fmla="*/ 12823 h 103"/>
              <a:gd name="T26" fmla="*/ 18195 w 114"/>
              <a:gd name="T27" fmla="*/ 9617 h 103"/>
              <a:gd name="T28" fmla="*/ 15163 w 114"/>
              <a:gd name="T29" fmla="*/ 6412 h 103"/>
              <a:gd name="T30" fmla="*/ 12130 w 114"/>
              <a:gd name="T31" fmla="*/ 4809 h 103"/>
              <a:gd name="T32" fmla="*/ 9098 w 114"/>
              <a:gd name="T33" fmla="*/ 1603 h 103"/>
              <a:gd name="T34" fmla="*/ 4549 w 114"/>
              <a:gd name="T35" fmla="*/ 1603 h 103"/>
              <a:gd name="T36" fmla="*/ 0 w 114"/>
              <a:gd name="T37" fmla="*/ 0 h 103"/>
              <a:gd name="T38" fmla="*/ 0 w 114"/>
              <a:gd name="T39" fmla="*/ 0 h 103"/>
              <a:gd name="T40" fmla="*/ 0 w 114"/>
              <a:gd name="T41" fmla="*/ 6412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103">
                <a:moveTo>
                  <a:pt x="0" y="32"/>
                </a:moveTo>
                <a:lnTo>
                  <a:pt x="0" y="32"/>
                </a:lnTo>
                <a:lnTo>
                  <a:pt x="17" y="33"/>
                </a:lnTo>
                <a:lnTo>
                  <a:pt x="34" y="38"/>
                </a:lnTo>
                <a:lnTo>
                  <a:pt x="47" y="45"/>
                </a:lnTo>
                <a:lnTo>
                  <a:pt x="59" y="53"/>
                </a:lnTo>
                <a:lnTo>
                  <a:pt x="69" y="63"/>
                </a:lnTo>
                <a:lnTo>
                  <a:pt x="76" y="75"/>
                </a:lnTo>
                <a:lnTo>
                  <a:pt x="80" y="88"/>
                </a:lnTo>
                <a:lnTo>
                  <a:pt x="81" y="103"/>
                </a:lnTo>
                <a:lnTo>
                  <a:pt x="114" y="103"/>
                </a:lnTo>
                <a:lnTo>
                  <a:pt x="110" y="82"/>
                </a:lnTo>
                <a:lnTo>
                  <a:pt x="103" y="63"/>
                </a:lnTo>
                <a:lnTo>
                  <a:pt x="94" y="45"/>
                </a:lnTo>
                <a:lnTo>
                  <a:pt x="80" y="30"/>
                </a:lnTo>
                <a:lnTo>
                  <a:pt x="63" y="17"/>
                </a:lnTo>
                <a:lnTo>
                  <a:pt x="43" y="8"/>
                </a:lnTo>
                <a:lnTo>
                  <a:pt x="21" y="3"/>
                </a:lnTo>
                <a:lnTo>
                  <a:pt x="0" y="0"/>
                </a:lnTo>
                <a:lnTo>
                  <a:pt x="0" y="32"/>
                </a:lnTo>
                <a:close/>
              </a:path>
            </a:pathLst>
          </a:custGeom>
          <a:solidFill>
            <a:srgbClr val="000000"/>
          </a:solidFill>
          <a:ln w="9525">
            <a:noFill/>
            <a:round/>
            <a:headEnd/>
            <a:tailEnd/>
          </a:ln>
        </p:spPr>
        <p:txBody>
          <a:bodyPr/>
          <a:lstStyle/>
          <a:p>
            <a:endParaRPr lang="he-IL"/>
          </a:p>
        </p:txBody>
      </p:sp>
      <p:sp>
        <p:nvSpPr>
          <p:cNvPr id="236644" name="Freeform 101"/>
          <p:cNvSpPr>
            <a:spLocks/>
          </p:cNvSpPr>
          <p:nvPr/>
        </p:nvSpPr>
        <p:spPr bwMode="auto">
          <a:xfrm>
            <a:off x="5608638" y="2484438"/>
            <a:ext cx="2654300" cy="50800"/>
          </a:xfrm>
          <a:custGeom>
            <a:avLst/>
            <a:gdLst>
              <a:gd name="T0" fmla="*/ 0 w 1750"/>
              <a:gd name="T1" fmla="*/ 6350 h 32"/>
              <a:gd name="T2" fmla="*/ 0 w 1750"/>
              <a:gd name="T3" fmla="*/ 6350 h 32"/>
              <a:gd name="T4" fmla="*/ 332060 w 1750"/>
              <a:gd name="T5" fmla="*/ 6350 h 32"/>
              <a:gd name="T6" fmla="*/ 332060 w 1750"/>
              <a:gd name="T7" fmla="*/ 0 h 32"/>
              <a:gd name="T8" fmla="*/ 0 w 1750"/>
              <a:gd name="T9" fmla="*/ 0 h 32"/>
              <a:gd name="T10" fmla="*/ 0 w 1750"/>
              <a:gd name="T11" fmla="*/ 0 h 32"/>
              <a:gd name="T12" fmla="*/ 0 w 1750"/>
              <a:gd name="T13" fmla="*/ 635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 h="32">
                <a:moveTo>
                  <a:pt x="0" y="32"/>
                </a:moveTo>
                <a:lnTo>
                  <a:pt x="0" y="32"/>
                </a:lnTo>
                <a:lnTo>
                  <a:pt x="1750" y="32"/>
                </a:lnTo>
                <a:lnTo>
                  <a:pt x="1750" y="0"/>
                </a:lnTo>
                <a:lnTo>
                  <a:pt x="0" y="0"/>
                </a:lnTo>
                <a:lnTo>
                  <a:pt x="0" y="32"/>
                </a:lnTo>
                <a:close/>
              </a:path>
            </a:pathLst>
          </a:custGeom>
          <a:solidFill>
            <a:srgbClr val="000000"/>
          </a:solidFill>
          <a:ln w="9525">
            <a:noFill/>
            <a:round/>
            <a:headEnd/>
            <a:tailEnd/>
          </a:ln>
        </p:spPr>
        <p:txBody>
          <a:bodyPr/>
          <a:lstStyle/>
          <a:p>
            <a:endParaRPr lang="he-IL"/>
          </a:p>
        </p:txBody>
      </p:sp>
      <p:sp>
        <p:nvSpPr>
          <p:cNvPr id="236645" name="Freeform 102"/>
          <p:cNvSpPr>
            <a:spLocks/>
          </p:cNvSpPr>
          <p:nvPr/>
        </p:nvSpPr>
        <p:spPr bwMode="auto">
          <a:xfrm>
            <a:off x="5218113" y="2278063"/>
            <a:ext cx="312737" cy="298450"/>
          </a:xfrm>
          <a:custGeom>
            <a:avLst/>
            <a:gdLst>
              <a:gd name="T0" fmla="*/ 6007 w 208"/>
              <a:gd name="T1" fmla="*/ 38510 h 186"/>
              <a:gd name="T2" fmla="*/ 6007 w 208"/>
              <a:gd name="T3" fmla="*/ 38510 h 186"/>
              <a:gd name="T4" fmla="*/ 6007 w 208"/>
              <a:gd name="T5" fmla="*/ 35301 h 186"/>
              <a:gd name="T6" fmla="*/ 6007 w 208"/>
              <a:gd name="T7" fmla="*/ 32091 h 186"/>
              <a:gd name="T8" fmla="*/ 7508 w 208"/>
              <a:gd name="T9" fmla="*/ 28882 h 186"/>
              <a:gd name="T10" fmla="*/ 7508 w 208"/>
              <a:gd name="T11" fmla="*/ 27278 h 186"/>
              <a:gd name="T12" fmla="*/ 9010 w 208"/>
              <a:gd name="T13" fmla="*/ 24069 h 186"/>
              <a:gd name="T14" fmla="*/ 10512 w 208"/>
              <a:gd name="T15" fmla="*/ 20859 h 186"/>
              <a:gd name="T16" fmla="*/ 13515 w 208"/>
              <a:gd name="T17" fmla="*/ 19255 h 186"/>
              <a:gd name="T18" fmla="*/ 15017 w 208"/>
              <a:gd name="T19" fmla="*/ 16046 h 186"/>
              <a:gd name="T20" fmla="*/ 18020 w 208"/>
              <a:gd name="T21" fmla="*/ 14441 h 186"/>
              <a:gd name="T22" fmla="*/ 19522 w 208"/>
              <a:gd name="T23" fmla="*/ 12837 h 186"/>
              <a:gd name="T24" fmla="*/ 22525 w 208"/>
              <a:gd name="T25" fmla="*/ 11232 h 186"/>
              <a:gd name="T26" fmla="*/ 25529 w 208"/>
              <a:gd name="T27" fmla="*/ 9627 h 186"/>
              <a:gd name="T28" fmla="*/ 28532 w 208"/>
              <a:gd name="T29" fmla="*/ 8023 h 186"/>
              <a:gd name="T30" fmla="*/ 31535 w 208"/>
              <a:gd name="T31" fmla="*/ 8023 h 186"/>
              <a:gd name="T32" fmla="*/ 34539 w 208"/>
              <a:gd name="T33" fmla="*/ 6418 h 186"/>
              <a:gd name="T34" fmla="*/ 37542 w 208"/>
              <a:gd name="T35" fmla="*/ 6418 h 186"/>
              <a:gd name="T36" fmla="*/ 37542 w 208"/>
              <a:gd name="T37" fmla="*/ 0 h 186"/>
              <a:gd name="T38" fmla="*/ 34539 w 208"/>
              <a:gd name="T39" fmla="*/ 1605 h 186"/>
              <a:gd name="T40" fmla="*/ 30034 w 208"/>
              <a:gd name="T41" fmla="*/ 1605 h 186"/>
              <a:gd name="T42" fmla="*/ 27030 w 208"/>
              <a:gd name="T43" fmla="*/ 3209 h 186"/>
              <a:gd name="T44" fmla="*/ 24027 w 208"/>
              <a:gd name="T45" fmla="*/ 3209 h 186"/>
              <a:gd name="T46" fmla="*/ 19522 w 208"/>
              <a:gd name="T47" fmla="*/ 4814 h 186"/>
              <a:gd name="T48" fmla="*/ 16518 w 208"/>
              <a:gd name="T49" fmla="*/ 8023 h 186"/>
              <a:gd name="T50" fmla="*/ 13515 w 208"/>
              <a:gd name="T51" fmla="*/ 9627 h 186"/>
              <a:gd name="T52" fmla="*/ 10512 w 208"/>
              <a:gd name="T53" fmla="*/ 11232 h 186"/>
              <a:gd name="T54" fmla="*/ 9010 w 208"/>
              <a:gd name="T55" fmla="*/ 14441 h 186"/>
              <a:gd name="T56" fmla="*/ 6007 w 208"/>
              <a:gd name="T57" fmla="*/ 17650 h 186"/>
              <a:gd name="T58" fmla="*/ 4505 w 208"/>
              <a:gd name="T59" fmla="*/ 20859 h 186"/>
              <a:gd name="T60" fmla="*/ 3003 w 208"/>
              <a:gd name="T61" fmla="*/ 24069 h 186"/>
              <a:gd name="T62" fmla="*/ 1502 w 208"/>
              <a:gd name="T63" fmla="*/ 27278 h 186"/>
              <a:gd name="T64" fmla="*/ 0 w 208"/>
              <a:gd name="T65" fmla="*/ 30487 h 186"/>
              <a:gd name="T66" fmla="*/ 0 w 208"/>
              <a:gd name="T67" fmla="*/ 35301 h 186"/>
              <a:gd name="T68" fmla="*/ 0 w 208"/>
              <a:gd name="T69" fmla="*/ 38510 h 186"/>
              <a:gd name="T70" fmla="*/ 0 w 208"/>
              <a:gd name="T71" fmla="*/ 38510 h 186"/>
              <a:gd name="T72" fmla="*/ 6007 w 208"/>
              <a:gd name="T73" fmla="*/ 38510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32" y="186"/>
                </a:moveTo>
                <a:lnTo>
                  <a:pt x="32" y="186"/>
                </a:lnTo>
                <a:lnTo>
                  <a:pt x="32" y="170"/>
                </a:lnTo>
                <a:lnTo>
                  <a:pt x="35" y="156"/>
                </a:lnTo>
                <a:lnTo>
                  <a:pt x="40" y="141"/>
                </a:lnTo>
                <a:lnTo>
                  <a:pt x="45" y="129"/>
                </a:lnTo>
                <a:lnTo>
                  <a:pt x="53" y="115"/>
                </a:lnTo>
                <a:lnTo>
                  <a:pt x="62" y="101"/>
                </a:lnTo>
                <a:lnTo>
                  <a:pt x="73" y="90"/>
                </a:lnTo>
                <a:lnTo>
                  <a:pt x="84" y="78"/>
                </a:lnTo>
                <a:lnTo>
                  <a:pt x="97" y="69"/>
                </a:lnTo>
                <a:lnTo>
                  <a:pt x="110" y="58"/>
                </a:lnTo>
                <a:lnTo>
                  <a:pt x="125" y="50"/>
                </a:lnTo>
                <a:lnTo>
                  <a:pt x="140" y="45"/>
                </a:lnTo>
                <a:lnTo>
                  <a:pt x="156" y="39"/>
                </a:lnTo>
                <a:lnTo>
                  <a:pt x="172" y="34"/>
                </a:lnTo>
                <a:lnTo>
                  <a:pt x="189" y="32"/>
                </a:lnTo>
                <a:lnTo>
                  <a:pt x="208" y="32"/>
                </a:lnTo>
                <a:lnTo>
                  <a:pt x="208" y="0"/>
                </a:lnTo>
                <a:lnTo>
                  <a:pt x="187" y="2"/>
                </a:lnTo>
                <a:lnTo>
                  <a:pt x="167" y="4"/>
                </a:lnTo>
                <a:lnTo>
                  <a:pt x="149" y="9"/>
                </a:lnTo>
                <a:lnTo>
                  <a:pt x="130" y="15"/>
                </a:lnTo>
                <a:lnTo>
                  <a:pt x="111" y="23"/>
                </a:lnTo>
                <a:lnTo>
                  <a:pt x="93" y="33"/>
                </a:lnTo>
                <a:lnTo>
                  <a:pt x="78" y="44"/>
                </a:lnTo>
                <a:lnTo>
                  <a:pt x="63" y="55"/>
                </a:lnTo>
                <a:lnTo>
                  <a:pt x="50" y="69"/>
                </a:lnTo>
                <a:lnTo>
                  <a:pt x="37" y="83"/>
                </a:lnTo>
                <a:lnTo>
                  <a:pt x="28" y="99"/>
                </a:lnTo>
                <a:lnTo>
                  <a:pt x="17" y="115"/>
                </a:lnTo>
                <a:lnTo>
                  <a:pt x="10" y="132"/>
                </a:lnTo>
                <a:lnTo>
                  <a:pt x="5" y="150"/>
                </a:lnTo>
                <a:lnTo>
                  <a:pt x="2" y="168"/>
                </a:lnTo>
                <a:lnTo>
                  <a:pt x="0" y="186"/>
                </a:lnTo>
                <a:lnTo>
                  <a:pt x="32" y="186"/>
                </a:lnTo>
                <a:close/>
              </a:path>
            </a:pathLst>
          </a:custGeom>
          <a:solidFill>
            <a:srgbClr val="000000"/>
          </a:solidFill>
          <a:ln w="9525">
            <a:noFill/>
            <a:round/>
            <a:headEnd/>
            <a:tailEnd/>
          </a:ln>
        </p:spPr>
        <p:txBody>
          <a:bodyPr/>
          <a:lstStyle/>
          <a:p>
            <a:endParaRPr lang="he-IL"/>
          </a:p>
        </p:txBody>
      </p:sp>
      <p:sp>
        <p:nvSpPr>
          <p:cNvPr id="236646" name="Freeform 103"/>
          <p:cNvSpPr>
            <a:spLocks/>
          </p:cNvSpPr>
          <p:nvPr/>
        </p:nvSpPr>
        <p:spPr bwMode="auto">
          <a:xfrm>
            <a:off x="5218113" y="2576513"/>
            <a:ext cx="47625" cy="2622550"/>
          </a:xfrm>
          <a:custGeom>
            <a:avLst/>
            <a:gdLst>
              <a:gd name="T0" fmla="*/ 6065 w 32"/>
              <a:gd name="T1" fmla="*/ 328613 h 1652"/>
              <a:gd name="T2" fmla="*/ 6065 w 32"/>
              <a:gd name="T3" fmla="*/ 328613 h 1652"/>
              <a:gd name="T4" fmla="*/ 6065 w 32"/>
              <a:gd name="T5" fmla="*/ 0 h 1652"/>
              <a:gd name="T6" fmla="*/ 0 w 32"/>
              <a:gd name="T7" fmla="*/ 0 h 1652"/>
              <a:gd name="T8" fmla="*/ 0 w 32"/>
              <a:gd name="T9" fmla="*/ 328613 h 1652"/>
              <a:gd name="T10" fmla="*/ 0 w 32"/>
              <a:gd name="T11" fmla="*/ 328613 h 1652"/>
              <a:gd name="T12" fmla="*/ 6065 w 32"/>
              <a:gd name="T13" fmla="*/ 328613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6647" name="Freeform 104"/>
          <p:cNvSpPr>
            <a:spLocks/>
          </p:cNvSpPr>
          <p:nvPr/>
        </p:nvSpPr>
        <p:spPr bwMode="auto">
          <a:xfrm>
            <a:off x="5218113" y="5199063"/>
            <a:ext cx="312737" cy="292100"/>
          </a:xfrm>
          <a:custGeom>
            <a:avLst/>
            <a:gdLst>
              <a:gd name="T0" fmla="*/ 37542 w 208"/>
              <a:gd name="T1" fmla="*/ 29838 h 186"/>
              <a:gd name="T2" fmla="*/ 37542 w 208"/>
              <a:gd name="T3" fmla="*/ 29838 h 186"/>
              <a:gd name="T4" fmla="*/ 34539 w 208"/>
              <a:gd name="T5" fmla="*/ 29838 h 186"/>
              <a:gd name="T6" fmla="*/ 31535 w 208"/>
              <a:gd name="T7" fmla="*/ 28268 h 186"/>
              <a:gd name="T8" fmla="*/ 28532 w 208"/>
              <a:gd name="T9" fmla="*/ 28268 h 186"/>
              <a:gd name="T10" fmla="*/ 25529 w 208"/>
              <a:gd name="T11" fmla="*/ 26697 h 186"/>
              <a:gd name="T12" fmla="*/ 22525 w 208"/>
              <a:gd name="T13" fmla="*/ 25127 h 186"/>
              <a:gd name="T14" fmla="*/ 19522 w 208"/>
              <a:gd name="T15" fmla="*/ 23556 h 186"/>
              <a:gd name="T16" fmla="*/ 18020 w 208"/>
              <a:gd name="T17" fmla="*/ 21986 h 186"/>
              <a:gd name="T18" fmla="*/ 15017 w 208"/>
              <a:gd name="T19" fmla="*/ 20416 h 186"/>
              <a:gd name="T20" fmla="*/ 13515 w 208"/>
              <a:gd name="T21" fmla="*/ 18845 h 186"/>
              <a:gd name="T22" fmla="*/ 10512 w 208"/>
              <a:gd name="T23" fmla="*/ 15704 h 186"/>
              <a:gd name="T24" fmla="*/ 9010 w 208"/>
              <a:gd name="T25" fmla="*/ 14134 h 186"/>
              <a:gd name="T26" fmla="*/ 7508 w 208"/>
              <a:gd name="T27" fmla="*/ 10993 h 186"/>
              <a:gd name="T28" fmla="*/ 7508 w 208"/>
              <a:gd name="T29" fmla="*/ 7852 h 186"/>
              <a:gd name="T30" fmla="*/ 6007 w 208"/>
              <a:gd name="T31" fmla="*/ 4711 h 186"/>
              <a:gd name="T32" fmla="*/ 6007 w 208"/>
              <a:gd name="T33" fmla="*/ 3141 h 186"/>
              <a:gd name="T34" fmla="*/ 6007 w 208"/>
              <a:gd name="T35" fmla="*/ 0 h 186"/>
              <a:gd name="T36" fmla="*/ 0 w 208"/>
              <a:gd name="T37" fmla="*/ 0 h 186"/>
              <a:gd name="T38" fmla="*/ 0 w 208"/>
              <a:gd name="T39" fmla="*/ 3141 h 186"/>
              <a:gd name="T40" fmla="*/ 0 w 208"/>
              <a:gd name="T41" fmla="*/ 6282 h 186"/>
              <a:gd name="T42" fmla="*/ 1502 w 208"/>
              <a:gd name="T43" fmla="*/ 9423 h 186"/>
              <a:gd name="T44" fmla="*/ 3003 w 208"/>
              <a:gd name="T45" fmla="*/ 14134 h 186"/>
              <a:gd name="T46" fmla="*/ 4505 w 208"/>
              <a:gd name="T47" fmla="*/ 17275 h 186"/>
              <a:gd name="T48" fmla="*/ 6007 w 208"/>
              <a:gd name="T49" fmla="*/ 18845 h 186"/>
              <a:gd name="T50" fmla="*/ 9010 w 208"/>
              <a:gd name="T51" fmla="*/ 21986 h 186"/>
              <a:gd name="T52" fmla="*/ 10512 w 208"/>
              <a:gd name="T53" fmla="*/ 25127 h 186"/>
              <a:gd name="T54" fmla="*/ 13515 w 208"/>
              <a:gd name="T55" fmla="*/ 26697 h 186"/>
              <a:gd name="T56" fmla="*/ 16518 w 208"/>
              <a:gd name="T57" fmla="*/ 29838 h 186"/>
              <a:gd name="T58" fmla="*/ 19522 w 208"/>
              <a:gd name="T59" fmla="*/ 31409 h 186"/>
              <a:gd name="T60" fmla="*/ 24027 w 208"/>
              <a:gd name="T61" fmla="*/ 32979 h 186"/>
              <a:gd name="T62" fmla="*/ 27030 w 208"/>
              <a:gd name="T63" fmla="*/ 34549 h 186"/>
              <a:gd name="T64" fmla="*/ 30034 w 208"/>
              <a:gd name="T65" fmla="*/ 34549 h 186"/>
              <a:gd name="T66" fmla="*/ 34539 w 208"/>
              <a:gd name="T67" fmla="*/ 34549 h 186"/>
              <a:gd name="T68" fmla="*/ 37542 w 208"/>
              <a:gd name="T69" fmla="*/ 36120 h 186"/>
              <a:gd name="T70" fmla="*/ 37542 w 208"/>
              <a:gd name="T71" fmla="*/ 36120 h 186"/>
              <a:gd name="T72" fmla="*/ 37542 w 208"/>
              <a:gd name="T73" fmla="*/ 29838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208" y="154"/>
                </a:moveTo>
                <a:lnTo>
                  <a:pt x="208" y="154"/>
                </a:lnTo>
                <a:lnTo>
                  <a:pt x="189" y="154"/>
                </a:lnTo>
                <a:lnTo>
                  <a:pt x="172" y="151"/>
                </a:lnTo>
                <a:lnTo>
                  <a:pt x="156" y="147"/>
                </a:lnTo>
                <a:lnTo>
                  <a:pt x="140" y="141"/>
                </a:lnTo>
                <a:lnTo>
                  <a:pt x="123" y="135"/>
                </a:lnTo>
                <a:lnTo>
                  <a:pt x="110" y="128"/>
                </a:lnTo>
                <a:lnTo>
                  <a:pt x="97" y="119"/>
                </a:lnTo>
                <a:lnTo>
                  <a:pt x="84" y="108"/>
                </a:lnTo>
                <a:lnTo>
                  <a:pt x="72" y="97"/>
                </a:lnTo>
                <a:lnTo>
                  <a:pt x="61" y="86"/>
                </a:lnTo>
                <a:lnTo>
                  <a:pt x="53" y="73"/>
                </a:lnTo>
                <a:lnTo>
                  <a:pt x="45" y="59"/>
                </a:lnTo>
                <a:lnTo>
                  <a:pt x="40" y="45"/>
                </a:lnTo>
                <a:lnTo>
                  <a:pt x="35" y="30"/>
                </a:lnTo>
                <a:lnTo>
                  <a:pt x="32" y="17"/>
                </a:lnTo>
                <a:lnTo>
                  <a:pt x="32" y="0"/>
                </a:lnTo>
                <a:lnTo>
                  <a:pt x="0" y="0"/>
                </a:lnTo>
                <a:lnTo>
                  <a:pt x="2" y="19"/>
                </a:lnTo>
                <a:lnTo>
                  <a:pt x="5" y="37"/>
                </a:lnTo>
                <a:lnTo>
                  <a:pt x="10" y="55"/>
                </a:lnTo>
                <a:lnTo>
                  <a:pt x="17" y="73"/>
                </a:lnTo>
                <a:lnTo>
                  <a:pt x="28" y="89"/>
                </a:lnTo>
                <a:lnTo>
                  <a:pt x="38" y="104"/>
                </a:lnTo>
                <a:lnTo>
                  <a:pt x="51" y="118"/>
                </a:lnTo>
                <a:lnTo>
                  <a:pt x="63" y="131"/>
                </a:lnTo>
                <a:lnTo>
                  <a:pt x="78" y="142"/>
                </a:lnTo>
                <a:lnTo>
                  <a:pt x="93" y="154"/>
                </a:lnTo>
                <a:lnTo>
                  <a:pt x="112" y="163"/>
                </a:lnTo>
                <a:lnTo>
                  <a:pt x="130" y="171"/>
                </a:lnTo>
                <a:lnTo>
                  <a:pt x="149" y="177"/>
                </a:lnTo>
                <a:lnTo>
                  <a:pt x="167" y="181"/>
                </a:lnTo>
                <a:lnTo>
                  <a:pt x="187" y="184"/>
                </a:lnTo>
                <a:lnTo>
                  <a:pt x="208" y="186"/>
                </a:lnTo>
                <a:lnTo>
                  <a:pt x="208" y="154"/>
                </a:lnTo>
                <a:close/>
              </a:path>
            </a:pathLst>
          </a:custGeom>
          <a:solidFill>
            <a:srgbClr val="000000"/>
          </a:solidFill>
          <a:ln w="9525">
            <a:noFill/>
            <a:round/>
            <a:headEnd/>
            <a:tailEnd/>
          </a:ln>
        </p:spPr>
        <p:txBody>
          <a:bodyPr/>
          <a:lstStyle/>
          <a:p>
            <a:endParaRPr lang="he-IL"/>
          </a:p>
        </p:txBody>
      </p:sp>
      <p:sp>
        <p:nvSpPr>
          <p:cNvPr id="236648" name="Freeform 105"/>
          <p:cNvSpPr>
            <a:spLocks/>
          </p:cNvSpPr>
          <p:nvPr/>
        </p:nvSpPr>
        <p:spPr bwMode="auto">
          <a:xfrm>
            <a:off x="5530850" y="5440363"/>
            <a:ext cx="2806700" cy="50800"/>
          </a:xfrm>
          <a:custGeom>
            <a:avLst/>
            <a:gdLst>
              <a:gd name="T0" fmla="*/ 351962 w 1851"/>
              <a:gd name="T1" fmla="*/ 0 h 32"/>
              <a:gd name="T2" fmla="*/ 351962 w 1851"/>
              <a:gd name="T3" fmla="*/ 0 h 32"/>
              <a:gd name="T4" fmla="*/ 0 w 1851"/>
              <a:gd name="T5" fmla="*/ 0 h 32"/>
              <a:gd name="T6" fmla="*/ 0 w 1851"/>
              <a:gd name="T7" fmla="*/ 6350 h 32"/>
              <a:gd name="T8" fmla="*/ 351962 w 1851"/>
              <a:gd name="T9" fmla="*/ 6350 h 32"/>
              <a:gd name="T10" fmla="*/ 351962 w 1851"/>
              <a:gd name="T11" fmla="*/ 6350 h 32"/>
              <a:gd name="T12" fmla="*/ 351962 w 185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1" h="32">
                <a:moveTo>
                  <a:pt x="1851" y="0"/>
                </a:moveTo>
                <a:lnTo>
                  <a:pt x="1851" y="0"/>
                </a:lnTo>
                <a:lnTo>
                  <a:pt x="0" y="0"/>
                </a:lnTo>
                <a:lnTo>
                  <a:pt x="0" y="32"/>
                </a:lnTo>
                <a:lnTo>
                  <a:pt x="1851" y="32"/>
                </a:lnTo>
                <a:lnTo>
                  <a:pt x="1851" y="0"/>
                </a:lnTo>
                <a:close/>
              </a:path>
            </a:pathLst>
          </a:custGeom>
          <a:solidFill>
            <a:srgbClr val="000000"/>
          </a:solidFill>
          <a:ln w="9525">
            <a:noFill/>
            <a:round/>
            <a:headEnd/>
            <a:tailEnd/>
          </a:ln>
        </p:spPr>
        <p:txBody>
          <a:bodyPr/>
          <a:lstStyle/>
          <a:p>
            <a:endParaRPr lang="he-IL"/>
          </a:p>
        </p:txBody>
      </p:sp>
      <p:sp>
        <p:nvSpPr>
          <p:cNvPr id="236649" name="Freeform 106"/>
          <p:cNvSpPr>
            <a:spLocks/>
          </p:cNvSpPr>
          <p:nvPr/>
        </p:nvSpPr>
        <p:spPr bwMode="auto">
          <a:xfrm>
            <a:off x="8337550" y="5199063"/>
            <a:ext cx="315913" cy="292100"/>
          </a:xfrm>
          <a:custGeom>
            <a:avLst/>
            <a:gdLst>
              <a:gd name="T0" fmla="*/ 33358 w 208"/>
              <a:gd name="T1" fmla="*/ 0 h 186"/>
              <a:gd name="T2" fmla="*/ 33358 w 208"/>
              <a:gd name="T3" fmla="*/ 0 h 186"/>
              <a:gd name="T4" fmla="*/ 33358 w 208"/>
              <a:gd name="T5" fmla="*/ 3141 h 186"/>
              <a:gd name="T6" fmla="*/ 33358 w 208"/>
              <a:gd name="T7" fmla="*/ 4711 h 186"/>
              <a:gd name="T8" fmla="*/ 31841 w 208"/>
              <a:gd name="T9" fmla="*/ 7852 h 186"/>
              <a:gd name="T10" fmla="*/ 31841 w 208"/>
              <a:gd name="T11" fmla="*/ 10993 h 186"/>
              <a:gd name="T12" fmla="*/ 30325 w 208"/>
              <a:gd name="T13" fmla="*/ 14134 h 186"/>
              <a:gd name="T14" fmla="*/ 28809 w 208"/>
              <a:gd name="T15" fmla="*/ 15704 h 186"/>
              <a:gd name="T16" fmla="*/ 25776 w 208"/>
              <a:gd name="T17" fmla="*/ 18845 h 186"/>
              <a:gd name="T18" fmla="*/ 24260 w 208"/>
              <a:gd name="T19" fmla="*/ 20416 h 186"/>
              <a:gd name="T20" fmla="*/ 21228 w 208"/>
              <a:gd name="T21" fmla="*/ 21986 h 186"/>
              <a:gd name="T22" fmla="*/ 19711 w 208"/>
              <a:gd name="T23" fmla="*/ 23556 h 186"/>
              <a:gd name="T24" fmla="*/ 16679 w 208"/>
              <a:gd name="T25" fmla="*/ 25127 h 186"/>
              <a:gd name="T26" fmla="*/ 13646 w 208"/>
              <a:gd name="T27" fmla="*/ 26697 h 186"/>
              <a:gd name="T28" fmla="*/ 10614 w 208"/>
              <a:gd name="T29" fmla="*/ 28268 h 186"/>
              <a:gd name="T30" fmla="*/ 7581 w 208"/>
              <a:gd name="T31" fmla="*/ 28268 h 186"/>
              <a:gd name="T32" fmla="*/ 4549 w 208"/>
              <a:gd name="T33" fmla="*/ 29838 h 186"/>
              <a:gd name="T34" fmla="*/ 0 w 208"/>
              <a:gd name="T35" fmla="*/ 29838 h 186"/>
              <a:gd name="T36" fmla="*/ 0 w 208"/>
              <a:gd name="T37" fmla="*/ 36120 h 186"/>
              <a:gd name="T38" fmla="*/ 4549 w 208"/>
              <a:gd name="T39" fmla="*/ 34549 h 186"/>
              <a:gd name="T40" fmla="*/ 9098 w 208"/>
              <a:gd name="T41" fmla="*/ 34549 h 186"/>
              <a:gd name="T42" fmla="*/ 12130 w 208"/>
              <a:gd name="T43" fmla="*/ 34549 h 186"/>
              <a:gd name="T44" fmla="*/ 15163 w 208"/>
              <a:gd name="T45" fmla="*/ 32979 h 186"/>
              <a:gd name="T46" fmla="*/ 18195 w 208"/>
              <a:gd name="T47" fmla="*/ 31409 h 186"/>
              <a:gd name="T48" fmla="*/ 22744 w 208"/>
              <a:gd name="T49" fmla="*/ 29838 h 186"/>
              <a:gd name="T50" fmla="*/ 25776 w 208"/>
              <a:gd name="T51" fmla="*/ 26697 h 186"/>
              <a:gd name="T52" fmla="*/ 27293 w 208"/>
              <a:gd name="T53" fmla="*/ 25127 h 186"/>
              <a:gd name="T54" fmla="*/ 30325 w 208"/>
              <a:gd name="T55" fmla="*/ 21986 h 186"/>
              <a:gd name="T56" fmla="*/ 33358 w 208"/>
              <a:gd name="T57" fmla="*/ 18845 h 186"/>
              <a:gd name="T58" fmla="*/ 34874 w 208"/>
              <a:gd name="T59" fmla="*/ 17275 h 186"/>
              <a:gd name="T60" fmla="*/ 36390 w 208"/>
              <a:gd name="T61" fmla="*/ 14134 h 186"/>
              <a:gd name="T62" fmla="*/ 37906 w 208"/>
              <a:gd name="T63" fmla="*/ 9423 h 186"/>
              <a:gd name="T64" fmla="*/ 39423 w 208"/>
              <a:gd name="T65" fmla="*/ 6282 h 186"/>
              <a:gd name="T66" fmla="*/ 39423 w 208"/>
              <a:gd name="T67" fmla="*/ 3141 h 186"/>
              <a:gd name="T68" fmla="*/ 39423 w 208"/>
              <a:gd name="T69" fmla="*/ 0 h 186"/>
              <a:gd name="T70" fmla="*/ 39423 w 208"/>
              <a:gd name="T71" fmla="*/ 0 h 186"/>
              <a:gd name="T72" fmla="*/ 33358 w 208"/>
              <a:gd name="T73" fmla="*/ 0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175" y="0"/>
                </a:moveTo>
                <a:lnTo>
                  <a:pt x="175" y="0"/>
                </a:lnTo>
                <a:lnTo>
                  <a:pt x="175" y="17"/>
                </a:lnTo>
                <a:lnTo>
                  <a:pt x="173" y="30"/>
                </a:lnTo>
                <a:lnTo>
                  <a:pt x="167" y="45"/>
                </a:lnTo>
                <a:lnTo>
                  <a:pt x="163" y="59"/>
                </a:lnTo>
                <a:lnTo>
                  <a:pt x="155" y="73"/>
                </a:lnTo>
                <a:lnTo>
                  <a:pt x="147" y="86"/>
                </a:lnTo>
                <a:lnTo>
                  <a:pt x="136" y="97"/>
                </a:lnTo>
                <a:lnTo>
                  <a:pt x="124" y="108"/>
                </a:lnTo>
                <a:lnTo>
                  <a:pt x="111" y="119"/>
                </a:lnTo>
                <a:lnTo>
                  <a:pt x="98" y="128"/>
                </a:lnTo>
                <a:lnTo>
                  <a:pt x="84" y="135"/>
                </a:lnTo>
                <a:lnTo>
                  <a:pt x="68" y="141"/>
                </a:lnTo>
                <a:lnTo>
                  <a:pt x="52" y="147"/>
                </a:lnTo>
                <a:lnTo>
                  <a:pt x="36" y="151"/>
                </a:lnTo>
                <a:lnTo>
                  <a:pt x="19" y="154"/>
                </a:lnTo>
                <a:lnTo>
                  <a:pt x="0" y="154"/>
                </a:lnTo>
                <a:lnTo>
                  <a:pt x="0" y="186"/>
                </a:lnTo>
                <a:lnTo>
                  <a:pt x="21" y="184"/>
                </a:lnTo>
                <a:lnTo>
                  <a:pt x="41" y="181"/>
                </a:lnTo>
                <a:lnTo>
                  <a:pt x="59" y="177"/>
                </a:lnTo>
                <a:lnTo>
                  <a:pt x="77" y="171"/>
                </a:lnTo>
                <a:lnTo>
                  <a:pt x="96" y="163"/>
                </a:lnTo>
                <a:lnTo>
                  <a:pt x="114" y="154"/>
                </a:lnTo>
                <a:lnTo>
                  <a:pt x="129" y="142"/>
                </a:lnTo>
                <a:lnTo>
                  <a:pt x="144" y="131"/>
                </a:lnTo>
                <a:lnTo>
                  <a:pt x="157" y="118"/>
                </a:lnTo>
                <a:lnTo>
                  <a:pt x="170" y="104"/>
                </a:lnTo>
                <a:lnTo>
                  <a:pt x="180" y="89"/>
                </a:lnTo>
                <a:lnTo>
                  <a:pt x="190" y="73"/>
                </a:lnTo>
                <a:lnTo>
                  <a:pt x="197" y="55"/>
                </a:lnTo>
                <a:lnTo>
                  <a:pt x="203" y="37"/>
                </a:lnTo>
                <a:lnTo>
                  <a:pt x="205" y="19"/>
                </a:lnTo>
                <a:lnTo>
                  <a:pt x="208" y="0"/>
                </a:lnTo>
                <a:lnTo>
                  <a:pt x="175" y="0"/>
                </a:lnTo>
                <a:close/>
              </a:path>
            </a:pathLst>
          </a:custGeom>
          <a:solidFill>
            <a:srgbClr val="000000"/>
          </a:solidFill>
          <a:ln w="9525">
            <a:noFill/>
            <a:round/>
            <a:headEnd/>
            <a:tailEnd/>
          </a:ln>
        </p:spPr>
        <p:txBody>
          <a:bodyPr/>
          <a:lstStyle/>
          <a:p>
            <a:endParaRPr lang="he-IL"/>
          </a:p>
        </p:txBody>
      </p:sp>
      <p:sp>
        <p:nvSpPr>
          <p:cNvPr id="236650" name="Freeform 107"/>
          <p:cNvSpPr>
            <a:spLocks/>
          </p:cNvSpPr>
          <p:nvPr/>
        </p:nvSpPr>
        <p:spPr bwMode="auto">
          <a:xfrm>
            <a:off x="8605838" y="2576513"/>
            <a:ext cx="47625" cy="2622550"/>
          </a:xfrm>
          <a:custGeom>
            <a:avLst/>
            <a:gdLst>
              <a:gd name="T0" fmla="*/ 0 w 33"/>
              <a:gd name="T1" fmla="*/ 0 h 1652"/>
              <a:gd name="T2" fmla="*/ 0 w 33"/>
              <a:gd name="T3" fmla="*/ 0 h 1652"/>
              <a:gd name="T4" fmla="*/ 0 w 33"/>
              <a:gd name="T5" fmla="*/ 328613 h 1652"/>
              <a:gd name="T6" fmla="*/ 5881 w 33"/>
              <a:gd name="T7" fmla="*/ 328613 h 1652"/>
              <a:gd name="T8" fmla="*/ 5881 w 33"/>
              <a:gd name="T9" fmla="*/ 0 h 1652"/>
              <a:gd name="T10" fmla="*/ 5881 w 33"/>
              <a:gd name="T11" fmla="*/ 0 h 1652"/>
              <a:gd name="T12" fmla="*/ 0 w 33"/>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652">
                <a:moveTo>
                  <a:pt x="0" y="0"/>
                </a:moveTo>
                <a:lnTo>
                  <a:pt x="0" y="0"/>
                </a:lnTo>
                <a:lnTo>
                  <a:pt x="0" y="1652"/>
                </a:lnTo>
                <a:lnTo>
                  <a:pt x="33" y="1652"/>
                </a:lnTo>
                <a:lnTo>
                  <a:pt x="33" y="0"/>
                </a:lnTo>
                <a:lnTo>
                  <a:pt x="0" y="0"/>
                </a:lnTo>
                <a:close/>
              </a:path>
            </a:pathLst>
          </a:custGeom>
          <a:solidFill>
            <a:srgbClr val="000000"/>
          </a:solidFill>
          <a:ln w="9525">
            <a:noFill/>
            <a:round/>
            <a:headEnd/>
            <a:tailEnd/>
          </a:ln>
        </p:spPr>
        <p:txBody>
          <a:bodyPr/>
          <a:lstStyle/>
          <a:p>
            <a:endParaRPr lang="he-IL"/>
          </a:p>
        </p:txBody>
      </p:sp>
      <p:sp>
        <p:nvSpPr>
          <p:cNvPr id="236651" name="Freeform 108"/>
          <p:cNvSpPr>
            <a:spLocks/>
          </p:cNvSpPr>
          <p:nvPr/>
        </p:nvSpPr>
        <p:spPr bwMode="auto">
          <a:xfrm>
            <a:off x="8337550" y="2278063"/>
            <a:ext cx="315913" cy="298450"/>
          </a:xfrm>
          <a:custGeom>
            <a:avLst/>
            <a:gdLst>
              <a:gd name="T0" fmla="*/ 0 w 208"/>
              <a:gd name="T1" fmla="*/ 6418 h 186"/>
              <a:gd name="T2" fmla="*/ 0 w 208"/>
              <a:gd name="T3" fmla="*/ 6418 h 186"/>
              <a:gd name="T4" fmla="*/ 4549 w 208"/>
              <a:gd name="T5" fmla="*/ 6418 h 186"/>
              <a:gd name="T6" fmla="*/ 7581 w 208"/>
              <a:gd name="T7" fmla="*/ 8023 h 186"/>
              <a:gd name="T8" fmla="*/ 10614 w 208"/>
              <a:gd name="T9" fmla="*/ 8023 h 186"/>
              <a:gd name="T10" fmla="*/ 13646 w 208"/>
              <a:gd name="T11" fmla="*/ 9627 h 186"/>
              <a:gd name="T12" fmla="*/ 16679 w 208"/>
              <a:gd name="T13" fmla="*/ 11232 h 186"/>
              <a:gd name="T14" fmla="*/ 19711 w 208"/>
              <a:gd name="T15" fmla="*/ 12837 h 186"/>
              <a:gd name="T16" fmla="*/ 21228 w 208"/>
              <a:gd name="T17" fmla="*/ 14441 h 186"/>
              <a:gd name="T18" fmla="*/ 24260 w 208"/>
              <a:gd name="T19" fmla="*/ 16046 h 186"/>
              <a:gd name="T20" fmla="*/ 25776 w 208"/>
              <a:gd name="T21" fmla="*/ 19255 h 186"/>
              <a:gd name="T22" fmla="*/ 28809 w 208"/>
              <a:gd name="T23" fmla="*/ 20859 h 186"/>
              <a:gd name="T24" fmla="*/ 30325 w 208"/>
              <a:gd name="T25" fmla="*/ 24069 h 186"/>
              <a:gd name="T26" fmla="*/ 31841 w 208"/>
              <a:gd name="T27" fmla="*/ 27278 h 186"/>
              <a:gd name="T28" fmla="*/ 31841 w 208"/>
              <a:gd name="T29" fmla="*/ 28882 h 186"/>
              <a:gd name="T30" fmla="*/ 33358 w 208"/>
              <a:gd name="T31" fmla="*/ 32091 h 186"/>
              <a:gd name="T32" fmla="*/ 33358 w 208"/>
              <a:gd name="T33" fmla="*/ 35301 h 186"/>
              <a:gd name="T34" fmla="*/ 33358 w 208"/>
              <a:gd name="T35" fmla="*/ 38510 h 186"/>
              <a:gd name="T36" fmla="*/ 39423 w 208"/>
              <a:gd name="T37" fmla="*/ 38510 h 186"/>
              <a:gd name="T38" fmla="*/ 39423 w 208"/>
              <a:gd name="T39" fmla="*/ 35301 h 186"/>
              <a:gd name="T40" fmla="*/ 39423 w 208"/>
              <a:gd name="T41" fmla="*/ 30487 h 186"/>
              <a:gd name="T42" fmla="*/ 37906 w 208"/>
              <a:gd name="T43" fmla="*/ 27278 h 186"/>
              <a:gd name="T44" fmla="*/ 36390 w 208"/>
              <a:gd name="T45" fmla="*/ 24069 h 186"/>
              <a:gd name="T46" fmla="*/ 34874 w 208"/>
              <a:gd name="T47" fmla="*/ 20859 h 186"/>
              <a:gd name="T48" fmla="*/ 33358 w 208"/>
              <a:gd name="T49" fmla="*/ 17650 h 186"/>
              <a:gd name="T50" fmla="*/ 30325 w 208"/>
              <a:gd name="T51" fmla="*/ 14441 h 186"/>
              <a:gd name="T52" fmla="*/ 27293 w 208"/>
              <a:gd name="T53" fmla="*/ 11232 h 186"/>
              <a:gd name="T54" fmla="*/ 25776 w 208"/>
              <a:gd name="T55" fmla="*/ 9627 h 186"/>
              <a:gd name="T56" fmla="*/ 22744 w 208"/>
              <a:gd name="T57" fmla="*/ 8023 h 186"/>
              <a:gd name="T58" fmla="*/ 19711 w 208"/>
              <a:gd name="T59" fmla="*/ 4814 h 186"/>
              <a:gd name="T60" fmla="*/ 15163 w 208"/>
              <a:gd name="T61" fmla="*/ 3209 h 186"/>
              <a:gd name="T62" fmla="*/ 12130 w 208"/>
              <a:gd name="T63" fmla="*/ 3209 h 186"/>
              <a:gd name="T64" fmla="*/ 9098 w 208"/>
              <a:gd name="T65" fmla="*/ 1605 h 186"/>
              <a:gd name="T66" fmla="*/ 4549 w 208"/>
              <a:gd name="T67" fmla="*/ 1605 h 186"/>
              <a:gd name="T68" fmla="*/ 0 w 208"/>
              <a:gd name="T69" fmla="*/ 0 h 186"/>
              <a:gd name="T70" fmla="*/ 0 w 208"/>
              <a:gd name="T71" fmla="*/ 0 h 186"/>
              <a:gd name="T72" fmla="*/ 0 w 208"/>
              <a:gd name="T73" fmla="*/ 6418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 h="186">
                <a:moveTo>
                  <a:pt x="0" y="32"/>
                </a:moveTo>
                <a:lnTo>
                  <a:pt x="0" y="32"/>
                </a:lnTo>
                <a:lnTo>
                  <a:pt x="19" y="32"/>
                </a:lnTo>
                <a:lnTo>
                  <a:pt x="36" y="34"/>
                </a:lnTo>
                <a:lnTo>
                  <a:pt x="52" y="39"/>
                </a:lnTo>
                <a:lnTo>
                  <a:pt x="68" y="45"/>
                </a:lnTo>
                <a:lnTo>
                  <a:pt x="83" y="50"/>
                </a:lnTo>
                <a:lnTo>
                  <a:pt x="98" y="58"/>
                </a:lnTo>
                <a:lnTo>
                  <a:pt x="111" y="69"/>
                </a:lnTo>
                <a:lnTo>
                  <a:pt x="124" y="78"/>
                </a:lnTo>
                <a:lnTo>
                  <a:pt x="135" y="90"/>
                </a:lnTo>
                <a:lnTo>
                  <a:pt x="145" y="101"/>
                </a:lnTo>
                <a:lnTo>
                  <a:pt x="155" y="115"/>
                </a:lnTo>
                <a:lnTo>
                  <a:pt x="163" y="129"/>
                </a:lnTo>
                <a:lnTo>
                  <a:pt x="167" y="141"/>
                </a:lnTo>
                <a:lnTo>
                  <a:pt x="173" y="156"/>
                </a:lnTo>
                <a:lnTo>
                  <a:pt x="175" y="170"/>
                </a:lnTo>
                <a:lnTo>
                  <a:pt x="175" y="186"/>
                </a:lnTo>
                <a:lnTo>
                  <a:pt x="208" y="186"/>
                </a:lnTo>
                <a:lnTo>
                  <a:pt x="205" y="168"/>
                </a:lnTo>
                <a:lnTo>
                  <a:pt x="203" y="150"/>
                </a:lnTo>
                <a:lnTo>
                  <a:pt x="197" y="132"/>
                </a:lnTo>
                <a:lnTo>
                  <a:pt x="190" y="115"/>
                </a:lnTo>
                <a:lnTo>
                  <a:pt x="180" y="99"/>
                </a:lnTo>
                <a:lnTo>
                  <a:pt x="171" y="83"/>
                </a:lnTo>
                <a:lnTo>
                  <a:pt x="158" y="69"/>
                </a:lnTo>
                <a:lnTo>
                  <a:pt x="144" y="55"/>
                </a:lnTo>
                <a:lnTo>
                  <a:pt x="129" y="44"/>
                </a:lnTo>
                <a:lnTo>
                  <a:pt x="114" y="33"/>
                </a:lnTo>
                <a:lnTo>
                  <a:pt x="97" y="23"/>
                </a:lnTo>
                <a:lnTo>
                  <a:pt x="77" y="15"/>
                </a:lnTo>
                <a:lnTo>
                  <a:pt x="59" y="9"/>
                </a:lnTo>
                <a:lnTo>
                  <a:pt x="41" y="4"/>
                </a:lnTo>
                <a:lnTo>
                  <a:pt x="21" y="2"/>
                </a:lnTo>
                <a:lnTo>
                  <a:pt x="0" y="0"/>
                </a:lnTo>
                <a:lnTo>
                  <a:pt x="0" y="32"/>
                </a:lnTo>
                <a:close/>
              </a:path>
            </a:pathLst>
          </a:custGeom>
          <a:solidFill>
            <a:srgbClr val="000000"/>
          </a:solidFill>
          <a:ln w="9525">
            <a:noFill/>
            <a:round/>
            <a:headEnd/>
            <a:tailEnd/>
          </a:ln>
        </p:spPr>
        <p:txBody>
          <a:bodyPr/>
          <a:lstStyle/>
          <a:p>
            <a:endParaRPr lang="he-IL"/>
          </a:p>
        </p:txBody>
      </p:sp>
      <p:sp>
        <p:nvSpPr>
          <p:cNvPr id="236652" name="Freeform 109"/>
          <p:cNvSpPr>
            <a:spLocks/>
          </p:cNvSpPr>
          <p:nvPr/>
        </p:nvSpPr>
        <p:spPr bwMode="auto">
          <a:xfrm>
            <a:off x="5530850" y="2278063"/>
            <a:ext cx="2806700" cy="50800"/>
          </a:xfrm>
          <a:custGeom>
            <a:avLst/>
            <a:gdLst>
              <a:gd name="T0" fmla="*/ 0 w 1851"/>
              <a:gd name="T1" fmla="*/ 6350 h 32"/>
              <a:gd name="T2" fmla="*/ 0 w 1851"/>
              <a:gd name="T3" fmla="*/ 6350 h 32"/>
              <a:gd name="T4" fmla="*/ 351962 w 1851"/>
              <a:gd name="T5" fmla="*/ 6350 h 32"/>
              <a:gd name="T6" fmla="*/ 351962 w 1851"/>
              <a:gd name="T7" fmla="*/ 0 h 32"/>
              <a:gd name="T8" fmla="*/ 0 w 1851"/>
              <a:gd name="T9" fmla="*/ 0 h 32"/>
              <a:gd name="T10" fmla="*/ 0 w 1851"/>
              <a:gd name="T11" fmla="*/ 0 h 32"/>
              <a:gd name="T12" fmla="*/ 0 w 1851"/>
              <a:gd name="T13" fmla="*/ 635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1" h="32">
                <a:moveTo>
                  <a:pt x="0" y="32"/>
                </a:moveTo>
                <a:lnTo>
                  <a:pt x="0" y="32"/>
                </a:lnTo>
                <a:lnTo>
                  <a:pt x="1851" y="32"/>
                </a:lnTo>
                <a:lnTo>
                  <a:pt x="1851" y="0"/>
                </a:lnTo>
                <a:lnTo>
                  <a:pt x="0" y="0"/>
                </a:lnTo>
                <a:lnTo>
                  <a:pt x="0" y="32"/>
                </a:lnTo>
                <a:close/>
              </a:path>
            </a:pathLst>
          </a:custGeom>
          <a:solidFill>
            <a:srgbClr val="000000"/>
          </a:solidFill>
          <a:ln w="9525">
            <a:noFill/>
            <a:round/>
            <a:headEnd/>
            <a:tailEnd/>
          </a:ln>
        </p:spPr>
        <p:txBody>
          <a:bodyPr/>
          <a:lstStyle/>
          <a:p>
            <a:endParaRPr lang="he-IL"/>
          </a:p>
        </p:txBody>
      </p:sp>
      <p:sp>
        <p:nvSpPr>
          <p:cNvPr id="236653" name="Freeform 110"/>
          <p:cNvSpPr>
            <a:spLocks/>
          </p:cNvSpPr>
          <p:nvPr/>
        </p:nvSpPr>
        <p:spPr bwMode="auto">
          <a:xfrm>
            <a:off x="5530850" y="2205038"/>
            <a:ext cx="2806700" cy="50800"/>
          </a:xfrm>
          <a:custGeom>
            <a:avLst/>
            <a:gdLst>
              <a:gd name="T0" fmla="*/ 351962 w 1851"/>
              <a:gd name="T1" fmla="*/ 0 h 32"/>
              <a:gd name="T2" fmla="*/ 351962 w 1851"/>
              <a:gd name="T3" fmla="*/ 0 h 32"/>
              <a:gd name="T4" fmla="*/ 0 w 1851"/>
              <a:gd name="T5" fmla="*/ 0 h 32"/>
              <a:gd name="T6" fmla="*/ 0 w 1851"/>
              <a:gd name="T7" fmla="*/ 6350 h 32"/>
              <a:gd name="T8" fmla="*/ 351962 w 1851"/>
              <a:gd name="T9" fmla="*/ 6350 h 32"/>
              <a:gd name="T10" fmla="*/ 351962 w 1851"/>
              <a:gd name="T11" fmla="*/ 6350 h 32"/>
              <a:gd name="T12" fmla="*/ 351962 w 185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1" h="32">
                <a:moveTo>
                  <a:pt x="1851" y="0"/>
                </a:moveTo>
                <a:lnTo>
                  <a:pt x="1851" y="0"/>
                </a:lnTo>
                <a:lnTo>
                  <a:pt x="0" y="0"/>
                </a:lnTo>
                <a:lnTo>
                  <a:pt x="0" y="32"/>
                </a:lnTo>
                <a:lnTo>
                  <a:pt x="1851" y="32"/>
                </a:lnTo>
                <a:lnTo>
                  <a:pt x="1851" y="0"/>
                </a:lnTo>
                <a:close/>
              </a:path>
            </a:pathLst>
          </a:custGeom>
          <a:solidFill>
            <a:srgbClr val="000000"/>
          </a:solidFill>
          <a:ln w="9525">
            <a:noFill/>
            <a:round/>
            <a:headEnd/>
            <a:tailEnd/>
          </a:ln>
        </p:spPr>
        <p:txBody>
          <a:bodyPr/>
          <a:lstStyle/>
          <a:p>
            <a:endParaRPr lang="he-IL"/>
          </a:p>
        </p:txBody>
      </p:sp>
      <p:sp>
        <p:nvSpPr>
          <p:cNvPr id="236654" name="Freeform 111"/>
          <p:cNvSpPr>
            <a:spLocks/>
          </p:cNvSpPr>
          <p:nvPr/>
        </p:nvSpPr>
        <p:spPr bwMode="auto">
          <a:xfrm>
            <a:off x="8337550" y="2205038"/>
            <a:ext cx="392113" cy="371475"/>
          </a:xfrm>
          <a:custGeom>
            <a:avLst/>
            <a:gdLst>
              <a:gd name="T0" fmla="*/ 50036 w 258"/>
              <a:gd name="T1" fmla="*/ 48036 h 232"/>
              <a:gd name="T2" fmla="*/ 50036 w 258"/>
              <a:gd name="T3" fmla="*/ 48036 h 232"/>
              <a:gd name="T4" fmla="*/ 48520 w 258"/>
              <a:gd name="T5" fmla="*/ 43232 h 232"/>
              <a:gd name="T6" fmla="*/ 48520 w 258"/>
              <a:gd name="T7" fmla="*/ 38428 h 232"/>
              <a:gd name="T8" fmla="*/ 47004 w 258"/>
              <a:gd name="T9" fmla="*/ 33625 h 232"/>
              <a:gd name="T10" fmla="*/ 45488 w 258"/>
              <a:gd name="T11" fmla="*/ 28821 h 232"/>
              <a:gd name="T12" fmla="*/ 43971 w 258"/>
              <a:gd name="T13" fmla="*/ 25619 h 232"/>
              <a:gd name="T14" fmla="*/ 40939 w 258"/>
              <a:gd name="T15" fmla="*/ 20815 h 232"/>
              <a:gd name="T16" fmla="*/ 37906 w 258"/>
              <a:gd name="T17" fmla="*/ 17613 h 232"/>
              <a:gd name="T18" fmla="*/ 34874 w 258"/>
              <a:gd name="T19" fmla="*/ 14411 h 232"/>
              <a:gd name="T20" fmla="*/ 31841 w 258"/>
              <a:gd name="T21" fmla="*/ 11208 h 232"/>
              <a:gd name="T22" fmla="*/ 27293 w 258"/>
              <a:gd name="T23" fmla="*/ 9607 h 232"/>
              <a:gd name="T24" fmla="*/ 24260 w 258"/>
              <a:gd name="T25" fmla="*/ 6405 h 232"/>
              <a:gd name="T26" fmla="*/ 19711 w 258"/>
              <a:gd name="T27" fmla="*/ 4804 h 232"/>
              <a:gd name="T28" fmla="*/ 15163 w 258"/>
              <a:gd name="T29" fmla="*/ 3202 h 232"/>
              <a:gd name="T30" fmla="*/ 10614 w 258"/>
              <a:gd name="T31" fmla="*/ 1601 h 232"/>
              <a:gd name="T32" fmla="*/ 6065 w 258"/>
              <a:gd name="T33" fmla="*/ 1601 h 232"/>
              <a:gd name="T34" fmla="*/ 0 w 258"/>
              <a:gd name="T35" fmla="*/ 0 h 232"/>
              <a:gd name="T36" fmla="*/ 0 w 258"/>
              <a:gd name="T37" fmla="*/ 6405 h 232"/>
              <a:gd name="T38" fmla="*/ 4549 w 258"/>
              <a:gd name="T39" fmla="*/ 6405 h 232"/>
              <a:gd name="T40" fmla="*/ 9098 w 258"/>
              <a:gd name="T41" fmla="*/ 8006 h 232"/>
              <a:gd name="T42" fmla="*/ 13646 w 258"/>
              <a:gd name="T43" fmla="*/ 9607 h 232"/>
              <a:gd name="T44" fmla="*/ 18195 w 258"/>
              <a:gd name="T45" fmla="*/ 9607 h 232"/>
              <a:gd name="T46" fmla="*/ 21228 w 258"/>
              <a:gd name="T47" fmla="*/ 11208 h 232"/>
              <a:gd name="T48" fmla="*/ 24260 w 258"/>
              <a:gd name="T49" fmla="*/ 14411 h 232"/>
              <a:gd name="T50" fmla="*/ 27293 w 258"/>
              <a:gd name="T51" fmla="*/ 16012 h 232"/>
              <a:gd name="T52" fmla="*/ 30325 w 258"/>
              <a:gd name="T53" fmla="*/ 19214 h 232"/>
              <a:gd name="T54" fmla="*/ 33358 w 258"/>
              <a:gd name="T55" fmla="*/ 22417 h 232"/>
              <a:gd name="T56" fmla="*/ 36390 w 258"/>
              <a:gd name="T57" fmla="*/ 25619 h 232"/>
              <a:gd name="T58" fmla="*/ 37906 w 258"/>
              <a:gd name="T59" fmla="*/ 28821 h 232"/>
              <a:gd name="T60" fmla="*/ 40939 w 258"/>
              <a:gd name="T61" fmla="*/ 32024 h 232"/>
              <a:gd name="T62" fmla="*/ 40939 w 258"/>
              <a:gd name="T63" fmla="*/ 35226 h 232"/>
              <a:gd name="T64" fmla="*/ 42455 w 258"/>
              <a:gd name="T65" fmla="*/ 40030 h 232"/>
              <a:gd name="T66" fmla="*/ 43971 w 258"/>
              <a:gd name="T67" fmla="*/ 43232 h 232"/>
              <a:gd name="T68" fmla="*/ 43971 w 258"/>
              <a:gd name="T69" fmla="*/ 48036 h 232"/>
              <a:gd name="T70" fmla="*/ 43971 w 258"/>
              <a:gd name="T71" fmla="*/ 48036 h 232"/>
              <a:gd name="T72" fmla="*/ 50036 w 258"/>
              <a:gd name="T73" fmla="*/ 48036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32">
                <a:moveTo>
                  <a:pt x="258" y="232"/>
                </a:moveTo>
                <a:lnTo>
                  <a:pt x="258" y="232"/>
                </a:lnTo>
                <a:lnTo>
                  <a:pt x="256" y="209"/>
                </a:lnTo>
                <a:lnTo>
                  <a:pt x="253" y="186"/>
                </a:lnTo>
                <a:lnTo>
                  <a:pt x="246" y="164"/>
                </a:lnTo>
                <a:lnTo>
                  <a:pt x="236" y="143"/>
                </a:lnTo>
                <a:lnTo>
                  <a:pt x="226" y="123"/>
                </a:lnTo>
                <a:lnTo>
                  <a:pt x="213" y="103"/>
                </a:lnTo>
                <a:lnTo>
                  <a:pt x="197" y="86"/>
                </a:lnTo>
                <a:lnTo>
                  <a:pt x="181" y="69"/>
                </a:lnTo>
                <a:lnTo>
                  <a:pt x="163" y="54"/>
                </a:lnTo>
                <a:lnTo>
                  <a:pt x="143" y="41"/>
                </a:lnTo>
                <a:lnTo>
                  <a:pt x="121" y="28"/>
                </a:lnTo>
                <a:lnTo>
                  <a:pt x="98" y="18"/>
                </a:lnTo>
                <a:lnTo>
                  <a:pt x="75" y="11"/>
                </a:lnTo>
                <a:lnTo>
                  <a:pt x="51" y="5"/>
                </a:lnTo>
                <a:lnTo>
                  <a:pt x="26" y="2"/>
                </a:lnTo>
                <a:lnTo>
                  <a:pt x="0" y="0"/>
                </a:lnTo>
                <a:lnTo>
                  <a:pt x="0" y="32"/>
                </a:lnTo>
                <a:lnTo>
                  <a:pt x="23" y="32"/>
                </a:lnTo>
                <a:lnTo>
                  <a:pt x="46" y="35"/>
                </a:lnTo>
                <a:lnTo>
                  <a:pt x="68" y="41"/>
                </a:lnTo>
                <a:lnTo>
                  <a:pt x="89" y="48"/>
                </a:lnTo>
                <a:lnTo>
                  <a:pt x="107" y="56"/>
                </a:lnTo>
                <a:lnTo>
                  <a:pt x="127" y="66"/>
                </a:lnTo>
                <a:lnTo>
                  <a:pt x="144" y="79"/>
                </a:lnTo>
                <a:lnTo>
                  <a:pt x="160" y="92"/>
                </a:lnTo>
                <a:lnTo>
                  <a:pt x="174" y="107"/>
                </a:lnTo>
                <a:lnTo>
                  <a:pt x="188" y="122"/>
                </a:lnTo>
                <a:lnTo>
                  <a:pt x="198" y="139"/>
                </a:lnTo>
                <a:lnTo>
                  <a:pt x="209" y="156"/>
                </a:lnTo>
                <a:lnTo>
                  <a:pt x="216" y="174"/>
                </a:lnTo>
                <a:lnTo>
                  <a:pt x="223" y="193"/>
                </a:lnTo>
                <a:lnTo>
                  <a:pt x="226" y="212"/>
                </a:lnTo>
                <a:lnTo>
                  <a:pt x="226" y="232"/>
                </a:lnTo>
                <a:lnTo>
                  <a:pt x="258" y="232"/>
                </a:lnTo>
                <a:close/>
              </a:path>
            </a:pathLst>
          </a:custGeom>
          <a:solidFill>
            <a:srgbClr val="000000"/>
          </a:solidFill>
          <a:ln w="9525">
            <a:noFill/>
            <a:round/>
            <a:headEnd/>
            <a:tailEnd/>
          </a:ln>
        </p:spPr>
        <p:txBody>
          <a:bodyPr/>
          <a:lstStyle/>
          <a:p>
            <a:endParaRPr lang="he-IL"/>
          </a:p>
        </p:txBody>
      </p:sp>
      <p:sp>
        <p:nvSpPr>
          <p:cNvPr id="236655" name="Freeform 112"/>
          <p:cNvSpPr>
            <a:spLocks/>
          </p:cNvSpPr>
          <p:nvPr/>
        </p:nvSpPr>
        <p:spPr bwMode="auto">
          <a:xfrm>
            <a:off x="8680450" y="2576513"/>
            <a:ext cx="49213" cy="2622550"/>
          </a:xfrm>
          <a:custGeom>
            <a:avLst/>
            <a:gdLst>
              <a:gd name="T0" fmla="*/ 6065 w 32"/>
              <a:gd name="T1" fmla="*/ 328613 h 1652"/>
              <a:gd name="T2" fmla="*/ 6065 w 32"/>
              <a:gd name="T3" fmla="*/ 328613 h 1652"/>
              <a:gd name="T4" fmla="*/ 6065 w 32"/>
              <a:gd name="T5" fmla="*/ 0 h 1652"/>
              <a:gd name="T6" fmla="*/ 0 w 32"/>
              <a:gd name="T7" fmla="*/ 0 h 1652"/>
              <a:gd name="T8" fmla="*/ 0 w 32"/>
              <a:gd name="T9" fmla="*/ 328613 h 1652"/>
              <a:gd name="T10" fmla="*/ 0 w 32"/>
              <a:gd name="T11" fmla="*/ 328613 h 1652"/>
              <a:gd name="T12" fmla="*/ 6065 w 32"/>
              <a:gd name="T13" fmla="*/ 328613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32" y="1652"/>
                </a:moveTo>
                <a:lnTo>
                  <a:pt x="32" y="1652"/>
                </a:lnTo>
                <a:lnTo>
                  <a:pt x="32" y="0"/>
                </a:lnTo>
                <a:lnTo>
                  <a:pt x="0" y="0"/>
                </a:lnTo>
                <a:lnTo>
                  <a:pt x="0" y="1652"/>
                </a:lnTo>
                <a:lnTo>
                  <a:pt x="32" y="1652"/>
                </a:lnTo>
                <a:close/>
              </a:path>
            </a:pathLst>
          </a:custGeom>
          <a:solidFill>
            <a:srgbClr val="000000"/>
          </a:solidFill>
          <a:ln w="9525">
            <a:noFill/>
            <a:round/>
            <a:headEnd/>
            <a:tailEnd/>
          </a:ln>
        </p:spPr>
        <p:txBody>
          <a:bodyPr/>
          <a:lstStyle/>
          <a:p>
            <a:endParaRPr lang="he-IL"/>
          </a:p>
        </p:txBody>
      </p:sp>
      <p:sp>
        <p:nvSpPr>
          <p:cNvPr id="236656" name="Freeform 113"/>
          <p:cNvSpPr>
            <a:spLocks/>
          </p:cNvSpPr>
          <p:nvPr/>
        </p:nvSpPr>
        <p:spPr bwMode="auto">
          <a:xfrm>
            <a:off x="8337550" y="5199063"/>
            <a:ext cx="392113" cy="358775"/>
          </a:xfrm>
          <a:custGeom>
            <a:avLst/>
            <a:gdLst>
              <a:gd name="T0" fmla="*/ 0 w 258"/>
              <a:gd name="T1" fmla="*/ 44254 h 227"/>
              <a:gd name="T2" fmla="*/ 0 w 258"/>
              <a:gd name="T3" fmla="*/ 44254 h 227"/>
              <a:gd name="T4" fmla="*/ 6065 w 258"/>
              <a:gd name="T5" fmla="*/ 44254 h 227"/>
              <a:gd name="T6" fmla="*/ 10614 w 258"/>
              <a:gd name="T7" fmla="*/ 42674 h 227"/>
              <a:gd name="T8" fmla="*/ 15163 w 258"/>
              <a:gd name="T9" fmla="*/ 42674 h 227"/>
              <a:gd name="T10" fmla="*/ 19711 w 258"/>
              <a:gd name="T11" fmla="*/ 41093 h 227"/>
              <a:gd name="T12" fmla="*/ 22744 w 258"/>
              <a:gd name="T13" fmla="*/ 39513 h 227"/>
              <a:gd name="T14" fmla="*/ 27293 w 258"/>
              <a:gd name="T15" fmla="*/ 36352 h 227"/>
              <a:gd name="T16" fmla="*/ 31841 w 258"/>
              <a:gd name="T17" fmla="*/ 34771 h 227"/>
              <a:gd name="T18" fmla="*/ 34874 w 258"/>
              <a:gd name="T19" fmla="*/ 31610 h 227"/>
              <a:gd name="T20" fmla="*/ 37906 w 258"/>
              <a:gd name="T21" fmla="*/ 28449 h 227"/>
              <a:gd name="T22" fmla="*/ 40939 w 258"/>
              <a:gd name="T23" fmla="*/ 23708 h 227"/>
              <a:gd name="T24" fmla="*/ 43971 w 258"/>
              <a:gd name="T25" fmla="*/ 20547 h 227"/>
              <a:gd name="T26" fmla="*/ 45488 w 258"/>
              <a:gd name="T27" fmla="*/ 17386 h 227"/>
              <a:gd name="T28" fmla="*/ 47004 w 258"/>
              <a:gd name="T29" fmla="*/ 12644 h 227"/>
              <a:gd name="T30" fmla="*/ 48520 w 258"/>
              <a:gd name="T31" fmla="*/ 7903 h 227"/>
              <a:gd name="T32" fmla="*/ 48520 w 258"/>
              <a:gd name="T33" fmla="*/ 4742 h 227"/>
              <a:gd name="T34" fmla="*/ 50036 w 258"/>
              <a:gd name="T35" fmla="*/ 0 h 227"/>
              <a:gd name="T36" fmla="*/ 43971 w 258"/>
              <a:gd name="T37" fmla="*/ 0 h 227"/>
              <a:gd name="T38" fmla="*/ 43971 w 258"/>
              <a:gd name="T39" fmla="*/ 3161 h 227"/>
              <a:gd name="T40" fmla="*/ 42455 w 258"/>
              <a:gd name="T41" fmla="*/ 7903 h 227"/>
              <a:gd name="T42" fmla="*/ 40939 w 258"/>
              <a:gd name="T43" fmla="*/ 11064 h 227"/>
              <a:gd name="T44" fmla="*/ 40939 w 258"/>
              <a:gd name="T45" fmla="*/ 14225 h 227"/>
              <a:gd name="T46" fmla="*/ 37906 w 258"/>
              <a:gd name="T47" fmla="*/ 17386 h 227"/>
              <a:gd name="T48" fmla="*/ 36390 w 258"/>
              <a:gd name="T49" fmla="*/ 20547 h 227"/>
              <a:gd name="T50" fmla="*/ 33358 w 258"/>
              <a:gd name="T51" fmla="*/ 23708 h 227"/>
              <a:gd name="T52" fmla="*/ 30325 w 258"/>
              <a:gd name="T53" fmla="*/ 26869 h 227"/>
              <a:gd name="T54" fmla="*/ 27293 w 258"/>
              <a:gd name="T55" fmla="*/ 28449 h 227"/>
              <a:gd name="T56" fmla="*/ 24260 w 258"/>
              <a:gd name="T57" fmla="*/ 31610 h 227"/>
              <a:gd name="T58" fmla="*/ 21228 w 258"/>
              <a:gd name="T59" fmla="*/ 33191 h 227"/>
              <a:gd name="T60" fmla="*/ 18195 w 258"/>
              <a:gd name="T61" fmla="*/ 34771 h 227"/>
              <a:gd name="T62" fmla="*/ 13646 w 258"/>
              <a:gd name="T63" fmla="*/ 36352 h 227"/>
              <a:gd name="T64" fmla="*/ 9098 w 258"/>
              <a:gd name="T65" fmla="*/ 37932 h 227"/>
              <a:gd name="T66" fmla="*/ 4549 w 258"/>
              <a:gd name="T67" fmla="*/ 37932 h 227"/>
              <a:gd name="T68" fmla="*/ 0 w 258"/>
              <a:gd name="T69" fmla="*/ 37932 h 227"/>
              <a:gd name="T70" fmla="*/ 0 w 258"/>
              <a:gd name="T71" fmla="*/ 37932 h 227"/>
              <a:gd name="T72" fmla="*/ 0 w 258"/>
              <a:gd name="T73" fmla="*/ 44254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8" h="227">
                <a:moveTo>
                  <a:pt x="0" y="227"/>
                </a:moveTo>
                <a:lnTo>
                  <a:pt x="0" y="227"/>
                </a:lnTo>
                <a:lnTo>
                  <a:pt x="26" y="225"/>
                </a:lnTo>
                <a:lnTo>
                  <a:pt x="51" y="222"/>
                </a:lnTo>
                <a:lnTo>
                  <a:pt x="75" y="217"/>
                </a:lnTo>
                <a:lnTo>
                  <a:pt x="98" y="209"/>
                </a:lnTo>
                <a:lnTo>
                  <a:pt x="120" y="200"/>
                </a:lnTo>
                <a:lnTo>
                  <a:pt x="143" y="188"/>
                </a:lnTo>
                <a:lnTo>
                  <a:pt x="163" y="176"/>
                </a:lnTo>
                <a:lnTo>
                  <a:pt x="181" y="161"/>
                </a:lnTo>
                <a:lnTo>
                  <a:pt x="197" y="144"/>
                </a:lnTo>
                <a:lnTo>
                  <a:pt x="212" y="127"/>
                </a:lnTo>
                <a:lnTo>
                  <a:pt x="225" y="109"/>
                </a:lnTo>
                <a:lnTo>
                  <a:pt x="236" y="89"/>
                </a:lnTo>
                <a:lnTo>
                  <a:pt x="246" y="67"/>
                </a:lnTo>
                <a:lnTo>
                  <a:pt x="253" y="47"/>
                </a:lnTo>
                <a:lnTo>
                  <a:pt x="256" y="24"/>
                </a:lnTo>
                <a:lnTo>
                  <a:pt x="258" y="0"/>
                </a:lnTo>
                <a:lnTo>
                  <a:pt x="226" y="0"/>
                </a:lnTo>
                <a:lnTo>
                  <a:pt x="226" y="21"/>
                </a:lnTo>
                <a:lnTo>
                  <a:pt x="223" y="40"/>
                </a:lnTo>
                <a:lnTo>
                  <a:pt x="216" y="58"/>
                </a:lnTo>
                <a:lnTo>
                  <a:pt x="209" y="75"/>
                </a:lnTo>
                <a:lnTo>
                  <a:pt x="200" y="93"/>
                </a:lnTo>
                <a:lnTo>
                  <a:pt x="189" y="109"/>
                </a:lnTo>
                <a:lnTo>
                  <a:pt x="174" y="124"/>
                </a:lnTo>
                <a:lnTo>
                  <a:pt x="160" y="138"/>
                </a:lnTo>
                <a:lnTo>
                  <a:pt x="144" y="150"/>
                </a:lnTo>
                <a:lnTo>
                  <a:pt x="127" y="161"/>
                </a:lnTo>
                <a:lnTo>
                  <a:pt x="109" y="172"/>
                </a:lnTo>
                <a:lnTo>
                  <a:pt x="89" y="179"/>
                </a:lnTo>
                <a:lnTo>
                  <a:pt x="68" y="187"/>
                </a:lnTo>
                <a:lnTo>
                  <a:pt x="46" y="192"/>
                </a:lnTo>
                <a:lnTo>
                  <a:pt x="23" y="195"/>
                </a:lnTo>
                <a:lnTo>
                  <a:pt x="0" y="195"/>
                </a:lnTo>
                <a:lnTo>
                  <a:pt x="0" y="227"/>
                </a:lnTo>
                <a:close/>
              </a:path>
            </a:pathLst>
          </a:custGeom>
          <a:solidFill>
            <a:srgbClr val="000000"/>
          </a:solidFill>
          <a:ln w="9525">
            <a:noFill/>
            <a:round/>
            <a:headEnd/>
            <a:tailEnd/>
          </a:ln>
        </p:spPr>
        <p:txBody>
          <a:bodyPr/>
          <a:lstStyle/>
          <a:p>
            <a:endParaRPr lang="he-IL"/>
          </a:p>
        </p:txBody>
      </p:sp>
      <p:sp>
        <p:nvSpPr>
          <p:cNvPr id="236657" name="Freeform 114"/>
          <p:cNvSpPr>
            <a:spLocks/>
          </p:cNvSpPr>
          <p:nvPr/>
        </p:nvSpPr>
        <p:spPr bwMode="auto">
          <a:xfrm>
            <a:off x="5530850" y="5507038"/>
            <a:ext cx="2806700" cy="50800"/>
          </a:xfrm>
          <a:custGeom>
            <a:avLst/>
            <a:gdLst>
              <a:gd name="T0" fmla="*/ 0 w 1851"/>
              <a:gd name="T1" fmla="*/ 6350 h 32"/>
              <a:gd name="T2" fmla="*/ 0 w 1851"/>
              <a:gd name="T3" fmla="*/ 6350 h 32"/>
              <a:gd name="T4" fmla="*/ 351962 w 1851"/>
              <a:gd name="T5" fmla="*/ 6350 h 32"/>
              <a:gd name="T6" fmla="*/ 351962 w 1851"/>
              <a:gd name="T7" fmla="*/ 0 h 32"/>
              <a:gd name="T8" fmla="*/ 0 w 1851"/>
              <a:gd name="T9" fmla="*/ 0 h 32"/>
              <a:gd name="T10" fmla="*/ 0 w 1851"/>
              <a:gd name="T11" fmla="*/ 0 h 32"/>
              <a:gd name="T12" fmla="*/ 0 w 1851"/>
              <a:gd name="T13" fmla="*/ 635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1" h="32">
                <a:moveTo>
                  <a:pt x="0" y="32"/>
                </a:moveTo>
                <a:lnTo>
                  <a:pt x="0" y="32"/>
                </a:lnTo>
                <a:lnTo>
                  <a:pt x="1851" y="32"/>
                </a:lnTo>
                <a:lnTo>
                  <a:pt x="1851" y="0"/>
                </a:lnTo>
                <a:lnTo>
                  <a:pt x="0" y="0"/>
                </a:lnTo>
                <a:lnTo>
                  <a:pt x="0" y="32"/>
                </a:lnTo>
                <a:close/>
              </a:path>
            </a:pathLst>
          </a:custGeom>
          <a:solidFill>
            <a:srgbClr val="000000"/>
          </a:solidFill>
          <a:ln w="9525">
            <a:noFill/>
            <a:round/>
            <a:headEnd/>
            <a:tailEnd/>
          </a:ln>
        </p:spPr>
        <p:txBody>
          <a:bodyPr/>
          <a:lstStyle/>
          <a:p>
            <a:endParaRPr lang="he-IL"/>
          </a:p>
        </p:txBody>
      </p:sp>
      <p:sp>
        <p:nvSpPr>
          <p:cNvPr id="236658" name="Freeform 115"/>
          <p:cNvSpPr>
            <a:spLocks/>
          </p:cNvSpPr>
          <p:nvPr/>
        </p:nvSpPr>
        <p:spPr bwMode="auto">
          <a:xfrm>
            <a:off x="5148263" y="5199063"/>
            <a:ext cx="382587" cy="358775"/>
          </a:xfrm>
          <a:custGeom>
            <a:avLst/>
            <a:gdLst>
              <a:gd name="T0" fmla="*/ 0 w 254"/>
              <a:gd name="T1" fmla="*/ 0 h 227"/>
              <a:gd name="T2" fmla="*/ 0 w 254"/>
              <a:gd name="T3" fmla="*/ 0 h 227"/>
              <a:gd name="T4" fmla="*/ 0 w 254"/>
              <a:gd name="T5" fmla="*/ 4742 h 227"/>
              <a:gd name="T6" fmla="*/ 0 w 254"/>
              <a:gd name="T7" fmla="*/ 7903 h 227"/>
              <a:gd name="T8" fmla="*/ 1504 w 254"/>
              <a:gd name="T9" fmla="*/ 12644 h 227"/>
              <a:gd name="T10" fmla="*/ 3009 w 254"/>
              <a:gd name="T11" fmla="*/ 17386 h 227"/>
              <a:gd name="T12" fmla="*/ 6017 w 254"/>
              <a:gd name="T13" fmla="*/ 20547 h 227"/>
              <a:gd name="T14" fmla="*/ 7522 w 254"/>
              <a:gd name="T15" fmla="*/ 23708 h 227"/>
              <a:gd name="T16" fmla="*/ 10530 w 254"/>
              <a:gd name="T17" fmla="*/ 28449 h 227"/>
              <a:gd name="T18" fmla="*/ 13539 w 254"/>
              <a:gd name="T19" fmla="*/ 31610 h 227"/>
              <a:gd name="T20" fmla="*/ 16548 w 254"/>
              <a:gd name="T21" fmla="*/ 34771 h 227"/>
              <a:gd name="T22" fmla="*/ 21060 w 254"/>
              <a:gd name="T23" fmla="*/ 36352 h 227"/>
              <a:gd name="T24" fmla="*/ 24069 w 254"/>
              <a:gd name="T25" fmla="*/ 39513 h 227"/>
              <a:gd name="T26" fmla="*/ 28582 w 254"/>
              <a:gd name="T27" fmla="*/ 41093 h 227"/>
              <a:gd name="T28" fmla="*/ 33095 w 254"/>
              <a:gd name="T29" fmla="*/ 42674 h 227"/>
              <a:gd name="T30" fmla="*/ 37608 w 254"/>
              <a:gd name="T31" fmla="*/ 42674 h 227"/>
              <a:gd name="T32" fmla="*/ 42121 w 254"/>
              <a:gd name="T33" fmla="*/ 44254 h 227"/>
              <a:gd name="T34" fmla="*/ 46634 w 254"/>
              <a:gd name="T35" fmla="*/ 44254 h 227"/>
              <a:gd name="T36" fmla="*/ 46634 w 254"/>
              <a:gd name="T37" fmla="*/ 37932 h 227"/>
              <a:gd name="T38" fmla="*/ 42121 w 254"/>
              <a:gd name="T39" fmla="*/ 37932 h 227"/>
              <a:gd name="T40" fmla="*/ 39112 w 254"/>
              <a:gd name="T41" fmla="*/ 37932 h 227"/>
              <a:gd name="T42" fmla="*/ 34599 w 254"/>
              <a:gd name="T43" fmla="*/ 36352 h 227"/>
              <a:gd name="T44" fmla="*/ 30086 w 254"/>
              <a:gd name="T45" fmla="*/ 34771 h 227"/>
              <a:gd name="T46" fmla="*/ 27078 w 254"/>
              <a:gd name="T47" fmla="*/ 33191 h 227"/>
              <a:gd name="T48" fmla="*/ 24069 w 254"/>
              <a:gd name="T49" fmla="*/ 31610 h 227"/>
              <a:gd name="T50" fmla="*/ 21060 w 254"/>
              <a:gd name="T51" fmla="*/ 28449 h 227"/>
              <a:gd name="T52" fmla="*/ 18052 w 254"/>
              <a:gd name="T53" fmla="*/ 26869 h 227"/>
              <a:gd name="T54" fmla="*/ 15043 w 254"/>
              <a:gd name="T55" fmla="*/ 23708 h 227"/>
              <a:gd name="T56" fmla="*/ 12035 w 254"/>
              <a:gd name="T57" fmla="*/ 20547 h 227"/>
              <a:gd name="T58" fmla="*/ 10530 w 254"/>
              <a:gd name="T59" fmla="*/ 17386 h 227"/>
              <a:gd name="T60" fmla="*/ 9026 w 254"/>
              <a:gd name="T61" fmla="*/ 14225 h 227"/>
              <a:gd name="T62" fmla="*/ 7522 w 254"/>
              <a:gd name="T63" fmla="*/ 11064 h 227"/>
              <a:gd name="T64" fmla="*/ 6017 w 254"/>
              <a:gd name="T65" fmla="*/ 7903 h 227"/>
              <a:gd name="T66" fmla="*/ 6017 w 254"/>
              <a:gd name="T67" fmla="*/ 3161 h 227"/>
              <a:gd name="T68" fmla="*/ 6017 w 254"/>
              <a:gd name="T69" fmla="*/ 0 h 227"/>
              <a:gd name="T70" fmla="*/ 6017 w 254"/>
              <a:gd name="T71" fmla="*/ 0 h 227"/>
              <a:gd name="T72" fmla="*/ 0 w 254"/>
              <a:gd name="T73" fmla="*/ 0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4" h="227">
                <a:moveTo>
                  <a:pt x="0" y="0"/>
                </a:moveTo>
                <a:lnTo>
                  <a:pt x="0" y="0"/>
                </a:lnTo>
                <a:lnTo>
                  <a:pt x="2" y="24"/>
                </a:lnTo>
                <a:lnTo>
                  <a:pt x="6" y="47"/>
                </a:lnTo>
                <a:lnTo>
                  <a:pt x="12" y="67"/>
                </a:lnTo>
                <a:lnTo>
                  <a:pt x="21" y="89"/>
                </a:lnTo>
                <a:lnTo>
                  <a:pt x="32" y="109"/>
                </a:lnTo>
                <a:lnTo>
                  <a:pt x="44" y="127"/>
                </a:lnTo>
                <a:lnTo>
                  <a:pt x="59" y="144"/>
                </a:lnTo>
                <a:lnTo>
                  <a:pt x="76" y="161"/>
                </a:lnTo>
                <a:lnTo>
                  <a:pt x="93" y="176"/>
                </a:lnTo>
                <a:lnTo>
                  <a:pt x="113" y="187"/>
                </a:lnTo>
                <a:lnTo>
                  <a:pt x="134" y="200"/>
                </a:lnTo>
                <a:lnTo>
                  <a:pt x="157" y="209"/>
                </a:lnTo>
                <a:lnTo>
                  <a:pt x="180" y="217"/>
                </a:lnTo>
                <a:lnTo>
                  <a:pt x="204" y="222"/>
                </a:lnTo>
                <a:lnTo>
                  <a:pt x="228" y="225"/>
                </a:lnTo>
                <a:lnTo>
                  <a:pt x="254" y="227"/>
                </a:lnTo>
                <a:lnTo>
                  <a:pt x="254" y="195"/>
                </a:lnTo>
                <a:lnTo>
                  <a:pt x="230" y="195"/>
                </a:lnTo>
                <a:lnTo>
                  <a:pt x="209" y="192"/>
                </a:lnTo>
                <a:lnTo>
                  <a:pt x="187" y="187"/>
                </a:lnTo>
                <a:lnTo>
                  <a:pt x="166" y="179"/>
                </a:lnTo>
                <a:lnTo>
                  <a:pt x="148" y="172"/>
                </a:lnTo>
                <a:lnTo>
                  <a:pt x="129" y="162"/>
                </a:lnTo>
                <a:lnTo>
                  <a:pt x="112" y="150"/>
                </a:lnTo>
                <a:lnTo>
                  <a:pt x="97" y="138"/>
                </a:lnTo>
                <a:lnTo>
                  <a:pt x="82" y="124"/>
                </a:lnTo>
                <a:lnTo>
                  <a:pt x="69" y="109"/>
                </a:lnTo>
                <a:lnTo>
                  <a:pt x="58" y="93"/>
                </a:lnTo>
                <a:lnTo>
                  <a:pt x="48" y="75"/>
                </a:lnTo>
                <a:lnTo>
                  <a:pt x="42" y="58"/>
                </a:lnTo>
                <a:lnTo>
                  <a:pt x="36" y="40"/>
                </a:lnTo>
                <a:lnTo>
                  <a:pt x="32" y="21"/>
                </a:lnTo>
                <a:lnTo>
                  <a:pt x="32" y="0"/>
                </a:lnTo>
                <a:lnTo>
                  <a:pt x="0" y="0"/>
                </a:lnTo>
                <a:close/>
              </a:path>
            </a:pathLst>
          </a:custGeom>
          <a:solidFill>
            <a:srgbClr val="000000"/>
          </a:solidFill>
          <a:ln w="9525">
            <a:noFill/>
            <a:round/>
            <a:headEnd/>
            <a:tailEnd/>
          </a:ln>
        </p:spPr>
        <p:txBody>
          <a:bodyPr/>
          <a:lstStyle/>
          <a:p>
            <a:endParaRPr lang="he-IL"/>
          </a:p>
        </p:txBody>
      </p:sp>
      <p:sp>
        <p:nvSpPr>
          <p:cNvPr id="236659" name="Freeform 116"/>
          <p:cNvSpPr>
            <a:spLocks/>
          </p:cNvSpPr>
          <p:nvPr/>
        </p:nvSpPr>
        <p:spPr bwMode="auto">
          <a:xfrm>
            <a:off x="5148263" y="2576513"/>
            <a:ext cx="47625" cy="2622550"/>
          </a:xfrm>
          <a:custGeom>
            <a:avLst/>
            <a:gdLst>
              <a:gd name="T0" fmla="*/ 0 w 32"/>
              <a:gd name="T1" fmla="*/ 0 h 1652"/>
              <a:gd name="T2" fmla="*/ 0 w 32"/>
              <a:gd name="T3" fmla="*/ 0 h 1652"/>
              <a:gd name="T4" fmla="*/ 0 w 32"/>
              <a:gd name="T5" fmla="*/ 328613 h 1652"/>
              <a:gd name="T6" fmla="*/ 6065 w 32"/>
              <a:gd name="T7" fmla="*/ 328613 h 1652"/>
              <a:gd name="T8" fmla="*/ 6065 w 32"/>
              <a:gd name="T9" fmla="*/ 0 h 1652"/>
              <a:gd name="T10" fmla="*/ 6065 w 32"/>
              <a:gd name="T11" fmla="*/ 0 h 1652"/>
              <a:gd name="T12" fmla="*/ 0 w 32"/>
              <a:gd name="T13" fmla="*/ 0 h 16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52">
                <a:moveTo>
                  <a:pt x="0" y="0"/>
                </a:moveTo>
                <a:lnTo>
                  <a:pt x="0" y="0"/>
                </a:lnTo>
                <a:lnTo>
                  <a:pt x="0" y="1652"/>
                </a:lnTo>
                <a:lnTo>
                  <a:pt x="32" y="1652"/>
                </a:lnTo>
                <a:lnTo>
                  <a:pt x="32" y="0"/>
                </a:lnTo>
                <a:lnTo>
                  <a:pt x="0" y="0"/>
                </a:lnTo>
                <a:close/>
              </a:path>
            </a:pathLst>
          </a:custGeom>
          <a:solidFill>
            <a:srgbClr val="000000"/>
          </a:solidFill>
          <a:ln w="9525">
            <a:noFill/>
            <a:round/>
            <a:headEnd/>
            <a:tailEnd/>
          </a:ln>
        </p:spPr>
        <p:txBody>
          <a:bodyPr/>
          <a:lstStyle/>
          <a:p>
            <a:endParaRPr lang="he-IL"/>
          </a:p>
        </p:txBody>
      </p:sp>
      <p:sp>
        <p:nvSpPr>
          <p:cNvPr id="236660" name="Freeform 117"/>
          <p:cNvSpPr>
            <a:spLocks/>
          </p:cNvSpPr>
          <p:nvPr/>
        </p:nvSpPr>
        <p:spPr bwMode="auto">
          <a:xfrm>
            <a:off x="5148263" y="2205038"/>
            <a:ext cx="382587" cy="371475"/>
          </a:xfrm>
          <a:custGeom>
            <a:avLst/>
            <a:gdLst>
              <a:gd name="T0" fmla="*/ 46634 w 254"/>
              <a:gd name="T1" fmla="*/ 0 h 232"/>
              <a:gd name="T2" fmla="*/ 46634 w 254"/>
              <a:gd name="T3" fmla="*/ 0 h 232"/>
              <a:gd name="T4" fmla="*/ 42121 w 254"/>
              <a:gd name="T5" fmla="*/ 1601 h 232"/>
              <a:gd name="T6" fmla="*/ 37608 w 254"/>
              <a:gd name="T7" fmla="*/ 1601 h 232"/>
              <a:gd name="T8" fmla="*/ 33095 w 254"/>
              <a:gd name="T9" fmla="*/ 3202 h 232"/>
              <a:gd name="T10" fmla="*/ 28582 w 254"/>
              <a:gd name="T11" fmla="*/ 4804 h 232"/>
              <a:gd name="T12" fmla="*/ 24069 w 254"/>
              <a:gd name="T13" fmla="*/ 6405 h 232"/>
              <a:gd name="T14" fmla="*/ 21060 w 254"/>
              <a:gd name="T15" fmla="*/ 9607 h 232"/>
              <a:gd name="T16" fmla="*/ 16548 w 254"/>
              <a:gd name="T17" fmla="*/ 11208 h 232"/>
              <a:gd name="T18" fmla="*/ 13539 w 254"/>
              <a:gd name="T19" fmla="*/ 14411 h 232"/>
              <a:gd name="T20" fmla="*/ 10530 w 254"/>
              <a:gd name="T21" fmla="*/ 17613 h 232"/>
              <a:gd name="T22" fmla="*/ 7522 w 254"/>
              <a:gd name="T23" fmla="*/ 20815 h 232"/>
              <a:gd name="T24" fmla="*/ 4513 w 254"/>
              <a:gd name="T25" fmla="*/ 25619 h 232"/>
              <a:gd name="T26" fmla="*/ 3009 w 254"/>
              <a:gd name="T27" fmla="*/ 28821 h 232"/>
              <a:gd name="T28" fmla="*/ 1504 w 254"/>
              <a:gd name="T29" fmla="*/ 33625 h 232"/>
              <a:gd name="T30" fmla="*/ 0 w 254"/>
              <a:gd name="T31" fmla="*/ 38428 h 232"/>
              <a:gd name="T32" fmla="*/ 0 w 254"/>
              <a:gd name="T33" fmla="*/ 43232 h 232"/>
              <a:gd name="T34" fmla="*/ 0 w 254"/>
              <a:gd name="T35" fmla="*/ 48036 h 232"/>
              <a:gd name="T36" fmla="*/ 6017 w 254"/>
              <a:gd name="T37" fmla="*/ 48036 h 232"/>
              <a:gd name="T38" fmla="*/ 6017 w 254"/>
              <a:gd name="T39" fmla="*/ 43232 h 232"/>
              <a:gd name="T40" fmla="*/ 6017 w 254"/>
              <a:gd name="T41" fmla="*/ 40030 h 232"/>
              <a:gd name="T42" fmla="*/ 7522 w 254"/>
              <a:gd name="T43" fmla="*/ 35226 h 232"/>
              <a:gd name="T44" fmla="*/ 9026 w 254"/>
              <a:gd name="T45" fmla="*/ 32024 h 232"/>
              <a:gd name="T46" fmla="*/ 10530 w 254"/>
              <a:gd name="T47" fmla="*/ 28821 h 232"/>
              <a:gd name="T48" fmla="*/ 12035 w 254"/>
              <a:gd name="T49" fmla="*/ 25619 h 232"/>
              <a:gd name="T50" fmla="*/ 15043 w 254"/>
              <a:gd name="T51" fmla="*/ 22417 h 232"/>
              <a:gd name="T52" fmla="*/ 18052 w 254"/>
              <a:gd name="T53" fmla="*/ 19214 h 232"/>
              <a:gd name="T54" fmla="*/ 21060 w 254"/>
              <a:gd name="T55" fmla="*/ 16012 h 232"/>
              <a:gd name="T56" fmla="*/ 24069 w 254"/>
              <a:gd name="T57" fmla="*/ 14411 h 232"/>
              <a:gd name="T58" fmla="*/ 27078 w 254"/>
              <a:gd name="T59" fmla="*/ 11208 h 232"/>
              <a:gd name="T60" fmla="*/ 30086 w 254"/>
              <a:gd name="T61" fmla="*/ 9607 h 232"/>
              <a:gd name="T62" fmla="*/ 34599 w 254"/>
              <a:gd name="T63" fmla="*/ 9607 h 232"/>
              <a:gd name="T64" fmla="*/ 39112 w 254"/>
              <a:gd name="T65" fmla="*/ 8006 h 232"/>
              <a:gd name="T66" fmla="*/ 42121 w 254"/>
              <a:gd name="T67" fmla="*/ 6405 h 232"/>
              <a:gd name="T68" fmla="*/ 46634 w 254"/>
              <a:gd name="T69" fmla="*/ 6405 h 232"/>
              <a:gd name="T70" fmla="*/ 46634 w 254"/>
              <a:gd name="T71" fmla="*/ 6405 h 232"/>
              <a:gd name="T72" fmla="*/ 46634 w 254"/>
              <a:gd name="T73" fmla="*/ 0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4" h="232">
                <a:moveTo>
                  <a:pt x="254" y="0"/>
                </a:moveTo>
                <a:lnTo>
                  <a:pt x="254" y="0"/>
                </a:lnTo>
                <a:lnTo>
                  <a:pt x="228" y="2"/>
                </a:lnTo>
                <a:lnTo>
                  <a:pt x="204" y="5"/>
                </a:lnTo>
                <a:lnTo>
                  <a:pt x="180" y="11"/>
                </a:lnTo>
                <a:lnTo>
                  <a:pt x="157" y="18"/>
                </a:lnTo>
                <a:lnTo>
                  <a:pt x="134" y="28"/>
                </a:lnTo>
                <a:lnTo>
                  <a:pt x="113" y="41"/>
                </a:lnTo>
                <a:lnTo>
                  <a:pt x="93" y="54"/>
                </a:lnTo>
                <a:lnTo>
                  <a:pt x="76" y="69"/>
                </a:lnTo>
                <a:lnTo>
                  <a:pt x="59" y="86"/>
                </a:lnTo>
                <a:lnTo>
                  <a:pt x="44" y="103"/>
                </a:lnTo>
                <a:lnTo>
                  <a:pt x="31" y="123"/>
                </a:lnTo>
                <a:lnTo>
                  <a:pt x="21" y="143"/>
                </a:lnTo>
                <a:lnTo>
                  <a:pt x="12" y="164"/>
                </a:lnTo>
                <a:lnTo>
                  <a:pt x="6" y="186"/>
                </a:lnTo>
                <a:lnTo>
                  <a:pt x="2" y="209"/>
                </a:lnTo>
                <a:lnTo>
                  <a:pt x="0" y="232"/>
                </a:lnTo>
                <a:lnTo>
                  <a:pt x="32" y="232"/>
                </a:lnTo>
                <a:lnTo>
                  <a:pt x="32" y="212"/>
                </a:lnTo>
                <a:lnTo>
                  <a:pt x="36" y="193"/>
                </a:lnTo>
                <a:lnTo>
                  <a:pt x="42" y="174"/>
                </a:lnTo>
                <a:lnTo>
                  <a:pt x="48" y="156"/>
                </a:lnTo>
                <a:lnTo>
                  <a:pt x="59" y="139"/>
                </a:lnTo>
                <a:lnTo>
                  <a:pt x="69" y="122"/>
                </a:lnTo>
                <a:lnTo>
                  <a:pt x="82" y="107"/>
                </a:lnTo>
                <a:lnTo>
                  <a:pt x="97" y="92"/>
                </a:lnTo>
                <a:lnTo>
                  <a:pt x="112" y="79"/>
                </a:lnTo>
                <a:lnTo>
                  <a:pt x="129" y="66"/>
                </a:lnTo>
                <a:lnTo>
                  <a:pt x="148" y="56"/>
                </a:lnTo>
                <a:lnTo>
                  <a:pt x="166" y="48"/>
                </a:lnTo>
                <a:lnTo>
                  <a:pt x="187" y="41"/>
                </a:lnTo>
                <a:lnTo>
                  <a:pt x="209" y="35"/>
                </a:lnTo>
                <a:lnTo>
                  <a:pt x="230" y="32"/>
                </a:lnTo>
                <a:lnTo>
                  <a:pt x="254" y="32"/>
                </a:lnTo>
                <a:lnTo>
                  <a:pt x="254" y="0"/>
                </a:lnTo>
                <a:close/>
              </a:path>
            </a:pathLst>
          </a:custGeom>
          <a:solidFill>
            <a:srgbClr val="000000"/>
          </a:solidFill>
          <a:ln w="9525">
            <a:noFill/>
            <a:round/>
            <a:headEnd/>
            <a:tailEnd/>
          </a:ln>
        </p:spPr>
        <p:txBody>
          <a:bodyPr/>
          <a:lstStyle/>
          <a:p>
            <a:endParaRPr lang="he-IL"/>
          </a:p>
        </p:txBody>
      </p:sp>
      <p:grpSp>
        <p:nvGrpSpPr>
          <p:cNvPr id="3" name="קבוצה 132"/>
          <p:cNvGrpSpPr>
            <a:grpSpLocks/>
          </p:cNvGrpSpPr>
          <p:nvPr/>
        </p:nvGrpSpPr>
        <p:grpSpPr bwMode="auto">
          <a:xfrm flipH="1">
            <a:off x="-1662113" y="4371975"/>
            <a:ext cx="1662113" cy="2486025"/>
            <a:chOff x="7807570" y="2240510"/>
            <a:chExt cx="1436428" cy="2267601"/>
          </a:xfrm>
        </p:grpSpPr>
        <p:sp>
          <p:nvSpPr>
            <p:cNvPr id="236662" name="Freeform 118"/>
            <p:cNvSpPr>
              <a:spLocks/>
            </p:cNvSpPr>
            <p:nvPr/>
          </p:nvSpPr>
          <p:spPr bwMode="auto">
            <a:xfrm>
              <a:off x="8646587" y="2494510"/>
              <a:ext cx="309317" cy="784225"/>
            </a:xfrm>
            <a:custGeom>
              <a:avLst/>
              <a:gdLst>
                <a:gd name="T0" fmla="*/ 30475 w 203"/>
                <a:gd name="T1" fmla="*/ 1591 h 493"/>
                <a:gd name="T2" fmla="*/ 27427 w 203"/>
                <a:gd name="T3" fmla="*/ 0 h 493"/>
                <a:gd name="T4" fmla="*/ 25903 w 203"/>
                <a:gd name="T5" fmla="*/ 1591 h 493"/>
                <a:gd name="T6" fmla="*/ 24380 w 203"/>
                <a:gd name="T7" fmla="*/ 1591 h 493"/>
                <a:gd name="T8" fmla="*/ 21332 w 203"/>
                <a:gd name="T9" fmla="*/ 3181 h 493"/>
                <a:gd name="T10" fmla="*/ 21332 w 203"/>
                <a:gd name="T11" fmla="*/ 4772 h 493"/>
                <a:gd name="T12" fmla="*/ 19808 w 203"/>
                <a:gd name="T13" fmla="*/ 6363 h 493"/>
                <a:gd name="T14" fmla="*/ 18285 w 203"/>
                <a:gd name="T15" fmla="*/ 7954 h 493"/>
                <a:gd name="T16" fmla="*/ 18285 w 203"/>
                <a:gd name="T17" fmla="*/ 9544 h 493"/>
                <a:gd name="T18" fmla="*/ 7619 w 203"/>
                <a:gd name="T19" fmla="*/ 79536 h 493"/>
                <a:gd name="T20" fmla="*/ 6095 w 203"/>
                <a:gd name="T21" fmla="*/ 81127 h 493"/>
                <a:gd name="T22" fmla="*/ 4571 w 203"/>
                <a:gd name="T23" fmla="*/ 84308 h 493"/>
                <a:gd name="T24" fmla="*/ 3047 w 203"/>
                <a:gd name="T25" fmla="*/ 85899 h 493"/>
                <a:gd name="T26" fmla="*/ 3047 w 203"/>
                <a:gd name="T27" fmla="*/ 87490 h 493"/>
                <a:gd name="T28" fmla="*/ 1524 w 203"/>
                <a:gd name="T29" fmla="*/ 89080 h 493"/>
                <a:gd name="T30" fmla="*/ 0 w 203"/>
                <a:gd name="T31" fmla="*/ 90671 h 493"/>
                <a:gd name="T32" fmla="*/ 1524 w 203"/>
                <a:gd name="T33" fmla="*/ 92262 h 493"/>
                <a:gd name="T34" fmla="*/ 1524 w 203"/>
                <a:gd name="T35" fmla="*/ 92262 h 493"/>
                <a:gd name="T36" fmla="*/ 24380 w 203"/>
                <a:gd name="T37" fmla="*/ 98625 h 493"/>
                <a:gd name="T38" fmla="*/ 27427 w 203"/>
                <a:gd name="T39" fmla="*/ 97034 h 493"/>
                <a:gd name="T40" fmla="*/ 28951 w 203"/>
                <a:gd name="T41" fmla="*/ 93852 h 493"/>
                <a:gd name="T42" fmla="*/ 30475 w 203"/>
                <a:gd name="T43" fmla="*/ 89080 h 493"/>
                <a:gd name="T44" fmla="*/ 30475 w 203"/>
                <a:gd name="T45" fmla="*/ 84308 h 493"/>
                <a:gd name="T46" fmla="*/ 39617 w 203"/>
                <a:gd name="T47" fmla="*/ 14316 h 493"/>
                <a:gd name="T48" fmla="*/ 39617 w 203"/>
                <a:gd name="T49" fmla="*/ 11135 h 493"/>
                <a:gd name="T50" fmla="*/ 39617 w 203"/>
                <a:gd name="T51" fmla="*/ 7954 h 493"/>
                <a:gd name="T52" fmla="*/ 38093 w 203"/>
                <a:gd name="T53" fmla="*/ 6363 h 493"/>
                <a:gd name="T54" fmla="*/ 38093 w 203"/>
                <a:gd name="T55" fmla="*/ 4772 h 493"/>
                <a:gd name="T56" fmla="*/ 36569 w 203"/>
                <a:gd name="T57" fmla="*/ 3181 h 493"/>
                <a:gd name="T58" fmla="*/ 35046 w 203"/>
                <a:gd name="T59" fmla="*/ 1591 h 493"/>
                <a:gd name="T60" fmla="*/ 31998 w 203"/>
                <a:gd name="T61" fmla="*/ 1591 h 493"/>
                <a:gd name="T62" fmla="*/ 30475 w 203"/>
                <a:gd name="T63" fmla="*/ 1591 h 4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493">
                  <a:moveTo>
                    <a:pt x="155" y="1"/>
                  </a:moveTo>
                  <a:lnTo>
                    <a:pt x="143" y="0"/>
                  </a:lnTo>
                  <a:lnTo>
                    <a:pt x="132" y="2"/>
                  </a:lnTo>
                  <a:lnTo>
                    <a:pt x="121" y="5"/>
                  </a:lnTo>
                  <a:lnTo>
                    <a:pt x="112" y="11"/>
                  </a:lnTo>
                  <a:lnTo>
                    <a:pt x="105" y="19"/>
                  </a:lnTo>
                  <a:lnTo>
                    <a:pt x="98" y="26"/>
                  </a:lnTo>
                  <a:lnTo>
                    <a:pt x="94" y="35"/>
                  </a:lnTo>
                  <a:lnTo>
                    <a:pt x="90" y="43"/>
                  </a:lnTo>
                  <a:lnTo>
                    <a:pt x="33" y="394"/>
                  </a:lnTo>
                  <a:lnTo>
                    <a:pt x="29" y="406"/>
                  </a:lnTo>
                  <a:lnTo>
                    <a:pt x="23" y="419"/>
                  </a:lnTo>
                  <a:lnTo>
                    <a:pt x="16" y="431"/>
                  </a:lnTo>
                  <a:lnTo>
                    <a:pt x="10" y="440"/>
                  </a:lnTo>
                  <a:lnTo>
                    <a:pt x="4" y="448"/>
                  </a:lnTo>
                  <a:lnTo>
                    <a:pt x="0" y="455"/>
                  </a:lnTo>
                  <a:lnTo>
                    <a:pt x="1" y="460"/>
                  </a:lnTo>
                  <a:lnTo>
                    <a:pt x="7" y="463"/>
                  </a:lnTo>
                  <a:lnTo>
                    <a:pt x="128" y="493"/>
                  </a:lnTo>
                  <a:lnTo>
                    <a:pt x="141" y="488"/>
                  </a:lnTo>
                  <a:lnTo>
                    <a:pt x="149" y="471"/>
                  </a:lnTo>
                  <a:lnTo>
                    <a:pt x="155" y="447"/>
                  </a:lnTo>
                  <a:lnTo>
                    <a:pt x="158" y="421"/>
                  </a:lnTo>
                  <a:lnTo>
                    <a:pt x="203" y="65"/>
                  </a:lnTo>
                  <a:lnTo>
                    <a:pt x="203" y="53"/>
                  </a:lnTo>
                  <a:lnTo>
                    <a:pt x="202" y="40"/>
                  </a:lnTo>
                  <a:lnTo>
                    <a:pt x="199" y="30"/>
                  </a:lnTo>
                  <a:lnTo>
                    <a:pt x="194" y="20"/>
                  </a:lnTo>
                  <a:lnTo>
                    <a:pt x="187" y="12"/>
                  </a:lnTo>
                  <a:lnTo>
                    <a:pt x="178" y="7"/>
                  </a:lnTo>
                  <a:lnTo>
                    <a:pt x="167" y="3"/>
                  </a:lnTo>
                  <a:lnTo>
                    <a:pt x="155" y="1"/>
                  </a:lnTo>
                  <a:close/>
                </a:path>
              </a:pathLst>
            </a:custGeom>
            <a:solidFill>
              <a:srgbClr val="FFFFFF"/>
            </a:solidFill>
            <a:ln w="9525">
              <a:noFill/>
              <a:round/>
              <a:headEnd/>
              <a:tailEnd/>
            </a:ln>
          </p:spPr>
          <p:txBody>
            <a:bodyPr/>
            <a:lstStyle/>
            <a:p>
              <a:endParaRPr lang="he-IL"/>
            </a:p>
          </p:txBody>
        </p:sp>
        <p:sp>
          <p:nvSpPr>
            <p:cNvPr id="236663" name="Freeform 119"/>
            <p:cNvSpPr>
              <a:spLocks/>
            </p:cNvSpPr>
            <p:nvPr/>
          </p:nvSpPr>
          <p:spPr bwMode="auto">
            <a:xfrm>
              <a:off x="8646587" y="2494510"/>
              <a:ext cx="309317" cy="784225"/>
            </a:xfrm>
            <a:custGeom>
              <a:avLst/>
              <a:gdLst>
                <a:gd name="T0" fmla="*/ 30475 w 203"/>
                <a:gd name="T1" fmla="*/ 1591 h 493"/>
                <a:gd name="T2" fmla="*/ 30475 w 203"/>
                <a:gd name="T3" fmla="*/ 1591 h 493"/>
                <a:gd name="T4" fmla="*/ 27427 w 203"/>
                <a:gd name="T5" fmla="*/ 0 h 493"/>
                <a:gd name="T6" fmla="*/ 25903 w 203"/>
                <a:gd name="T7" fmla="*/ 1591 h 493"/>
                <a:gd name="T8" fmla="*/ 24380 w 203"/>
                <a:gd name="T9" fmla="*/ 1591 h 493"/>
                <a:gd name="T10" fmla="*/ 21332 w 203"/>
                <a:gd name="T11" fmla="*/ 3181 h 493"/>
                <a:gd name="T12" fmla="*/ 21332 w 203"/>
                <a:gd name="T13" fmla="*/ 4772 h 493"/>
                <a:gd name="T14" fmla="*/ 19808 w 203"/>
                <a:gd name="T15" fmla="*/ 6363 h 493"/>
                <a:gd name="T16" fmla="*/ 18285 w 203"/>
                <a:gd name="T17" fmla="*/ 7954 h 493"/>
                <a:gd name="T18" fmla="*/ 18285 w 203"/>
                <a:gd name="T19" fmla="*/ 9544 h 493"/>
                <a:gd name="T20" fmla="*/ 7619 w 203"/>
                <a:gd name="T21" fmla="*/ 79536 h 493"/>
                <a:gd name="T22" fmla="*/ 7619 w 203"/>
                <a:gd name="T23" fmla="*/ 79536 h 493"/>
                <a:gd name="T24" fmla="*/ 6095 w 203"/>
                <a:gd name="T25" fmla="*/ 81127 h 493"/>
                <a:gd name="T26" fmla="*/ 4571 w 203"/>
                <a:gd name="T27" fmla="*/ 84308 h 493"/>
                <a:gd name="T28" fmla="*/ 3047 w 203"/>
                <a:gd name="T29" fmla="*/ 85899 h 493"/>
                <a:gd name="T30" fmla="*/ 3047 w 203"/>
                <a:gd name="T31" fmla="*/ 87490 h 493"/>
                <a:gd name="T32" fmla="*/ 1524 w 203"/>
                <a:gd name="T33" fmla="*/ 89080 h 493"/>
                <a:gd name="T34" fmla="*/ 0 w 203"/>
                <a:gd name="T35" fmla="*/ 90671 h 493"/>
                <a:gd name="T36" fmla="*/ 1524 w 203"/>
                <a:gd name="T37" fmla="*/ 92262 h 493"/>
                <a:gd name="T38" fmla="*/ 1524 w 203"/>
                <a:gd name="T39" fmla="*/ 92262 h 493"/>
                <a:gd name="T40" fmla="*/ 24380 w 203"/>
                <a:gd name="T41" fmla="*/ 98625 h 493"/>
                <a:gd name="T42" fmla="*/ 24380 w 203"/>
                <a:gd name="T43" fmla="*/ 98625 h 493"/>
                <a:gd name="T44" fmla="*/ 27427 w 203"/>
                <a:gd name="T45" fmla="*/ 97034 h 493"/>
                <a:gd name="T46" fmla="*/ 28951 w 203"/>
                <a:gd name="T47" fmla="*/ 93852 h 493"/>
                <a:gd name="T48" fmla="*/ 30475 w 203"/>
                <a:gd name="T49" fmla="*/ 89080 h 493"/>
                <a:gd name="T50" fmla="*/ 30475 w 203"/>
                <a:gd name="T51" fmla="*/ 84308 h 493"/>
                <a:gd name="T52" fmla="*/ 39617 w 203"/>
                <a:gd name="T53" fmla="*/ 14316 h 493"/>
                <a:gd name="T54" fmla="*/ 39617 w 203"/>
                <a:gd name="T55" fmla="*/ 14316 h 493"/>
                <a:gd name="T56" fmla="*/ 39617 w 203"/>
                <a:gd name="T57" fmla="*/ 11135 h 493"/>
                <a:gd name="T58" fmla="*/ 39617 w 203"/>
                <a:gd name="T59" fmla="*/ 7954 h 493"/>
                <a:gd name="T60" fmla="*/ 38093 w 203"/>
                <a:gd name="T61" fmla="*/ 6363 h 493"/>
                <a:gd name="T62" fmla="*/ 38093 w 203"/>
                <a:gd name="T63" fmla="*/ 4772 h 493"/>
                <a:gd name="T64" fmla="*/ 36569 w 203"/>
                <a:gd name="T65" fmla="*/ 3181 h 493"/>
                <a:gd name="T66" fmla="*/ 35046 w 203"/>
                <a:gd name="T67" fmla="*/ 1591 h 493"/>
                <a:gd name="T68" fmla="*/ 31998 w 203"/>
                <a:gd name="T69" fmla="*/ 1591 h 493"/>
                <a:gd name="T70" fmla="*/ 30475 w 203"/>
                <a:gd name="T71" fmla="*/ 1591 h 4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3" h="493">
                  <a:moveTo>
                    <a:pt x="155" y="1"/>
                  </a:moveTo>
                  <a:lnTo>
                    <a:pt x="155" y="1"/>
                  </a:lnTo>
                  <a:lnTo>
                    <a:pt x="143" y="0"/>
                  </a:lnTo>
                  <a:lnTo>
                    <a:pt x="132" y="2"/>
                  </a:lnTo>
                  <a:lnTo>
                    <a:pt x="121" y="5"/>
                  </a:lnTo>
                  <a:lnTo>
                    <a:pt x="112" y="11"/>
                  </a:lnTo>
                  <a:lnTo>
                    <a:pt x="105" y="19"/>
                  </a:lnTo>
                  <a:lnTo>
                    <a:pt x="98" y="26"/>
                  </a:lnTo>
                  <a:lnTo>
                    <a:pt x="94" y="35"/>
                  </a:lnTo>
                  <a:lnTo>
                    <a:pt x="90" y="43"/>
                  </a:lnTo>
                  <a:lnTo>
                    <a:pt x="33" y="394"/>
                  </a:lnTo>
                  <a:lnTo>
                    <a:pt x="29" y="406"/>
                  </a:lnTo>
                  <a:lnTo>
                    <a:pt x="23" y="419"/>
                  </a:lnTo>
                  <a:lnTo>
                    <a:pt x="16" y="431"/>
                  </a:lnTo>
                  <a:lnTo>
                    <a:pt x="10" y="440"/>
                  </a:lnTo>
                  <a:lnTo>
                    <a:pt x="4" y="448"/>
                  </a:lnTo>
                  <a:lnTo>
                    <a:pt x="0" y="455"/>
                  </a:lnTo>
                  <a:lnTo>
                    <a:pt x="1" y="460"/>
                  </a:lnTo>
                  <a:lnTo>
                    <a:pt x="7" y="463"/>
                  </a:lnTo>
                  <a:lnTo>
                    <a:pt x="128" y="493"/>
                  </a:lnTo>
                  <a:lnTo>
                    <a:pt x="141" y="488"/>
                  </a:lnTo>
                  <a:lnTo>
                    <a:pt x="149" y="471"/>
                  </a:lnTo>
                  <a:lnTo>
                    <a:pt x="155" y="447"/>
                  </a:lnTo>
                  <a:lnTo>
                    <a:pt x="158" y="421"/>
                  </a:lnTo>
                  <a:lnTo>
                    <a:pt x="203" y="65"/>
                  </a:lnTo>
                  <a:lnTo>
                    <a:pt x="203" y="53"/>
                  </a:lnTo>
                  <a:lnTo>
                    <a:pt x="202" y="40"/>
                  </a:lnTo>
                  <a:lnTo>
                    <a:pt x="199" y="30"/>
                  </a:lnTo>
                  <a:lnTo>
                    <a:pt x="194" y="20"/>
                  </a:lnTo>
                  <a:lnTo>
                    <a:pt x="187" y="12"/>
                  </a:lnTo>
                  <a:lnTo>
                    <a:pt x="178" y="7"/>
                  </a:lnTo>
                  <a:lnTo>
                    <a:pt x="167" y="3"/>
                  </a:lnTo>
                  <a:lnTo>
                    <a:pt x="155" y="1"/>
                  </a:lnTo>
                </a:path>
              </a:pathLst>
            </a:custGeom>
            <a:noFill/>
            <a:ln w="0">
              <a:solidFill>
                <a:srgbClr val="000000"/>
              </a:solidFill>
              <a:prstDash val="solid"/>
              <a:round/>
              <a:headEnd/>
              <a:tailEnd/>
            </a:ln>
          </p:spPr>
          <p:txBody>
            <a:bodyPr/>
            <a:lstStyle/>
            <a:p>
              <a:endParaRPr lang="he-IL"/>
            </a:p>
          </p:txBody>
        </p:sp>
        <p:sp>
          <p:nvSpPr>
            <p:cNvPr id="236664" name="Freeform 120"/>
            <p:cNvSpPr>
              <a:spLocks/>
            </p:cNvSpPr>
            <p:nvPr/>
          </p:nvSpPr>
          <p:spPr bwMode="auto">
            <a:xfrm>
              <a:off x="8446441" y="2240510"/>
              <a:ext cx="194081" cy="949325"/>
            </a:xfrm>
            <a:custGeom>
              <a:avLst/>
              <a:gdLst>
                <a:gd name="T0" fmla="*/ 12130 w 128"/>
                <a:gd name="T1" fmla="*/ 0 h 599"/>
                <a:gd name="T2" fmla="*/ 9098 w 128"/>
                <a:gd name="T3" fmla="*/ 0 h 599"/>
                <a:gd name="T4" fmla="*/ 6065 w 128"/>
                <a:gd name="T5" fmla="*/ 1585 h 599"/>
                <a:gd name="T6" fmla="*/ 4549 w 128"/>
                <a:gd name="T7" fmla="*/ 3170 h 599"/>
                <a:gd name="T8" fmla="*/ 3033 w 128"/>
                <a:gd name="T9" fmla="*/ 4755 h 599"/>
                <a:gd name="T10" fmla="*/ 1516 w 128"/>
                <a:gd name="T11" fmla="*/ 7924 h 599"/>
                <a:gd name="T12" fmla="*/ 1516 w 128"/>
                <a:gd name="T13" fmla="*/ 9509 h 599"/>
                <a:gd name="T14" fmla="*/ 1516 w 128"/>
                <a:gd name="T15" fmla="*/ 12679 h 599"/>
                <a:gd name="T16" fmla="*/ 0 w 128"/>
                <a:gd name="T17" fmla="*/ 15848 h 599"/>
                <a:gd name="T18" fmla="*/ 0 w 128"/>
                <a:gd name="T19" fmla="*/ 103015 h 599"/>
                <a:gd name="T20" fmla="*/ 1516 w 128"/>
                <a:gd name="T21" fmla="*/ 106185 h 599"/>
                <a:gd name="T22" fmla="*/ 1516 w 128"/>
                <a:gd name="T23" fmla="*/ 107770 h 599"/>
                <a:gd name="T24" fmla="*/ 1516 w 128"/>
                <a:gd name="T25" fmla="*/ 110939 h 599"/>
                <a:gd name="T26" fmla="*/ 3033 w 128"/>
                <a:gd name="T27" fmla="*/ 112524 h 599"/>
                <a:gd name="T28" fmla="*/ 4549 w 128"/>
                <a:gd name="T29" fmla="*/ 115694 h 599"/>
                <a:gd name="T30" fmla="*/ 6065 w 128"/>
                <a:gd name="T31" fmla="*/ 117279 h 599"/>
                <a:gd name="T32" fmla="*/ 7581 w 128"/>
                <a:gd name="T33" fmla="*/ 117279 h 599"/>
                <a:gd name="T34" fmla="*/ 9098 w 128"/>
                <a:gd name="T35" fmla="*/ 117279 h 599"/>
                <a:gd name="T36" fmla="*/ 15163 w 128"/>
                <a:gd name="T37" fmla="*/ 117279 h 599"/>
                <a:gd name="T38" fmla="*/ 18195 w 128"/>
                <a:gd name="T39" fmla="*/ 117279 h 599"/>
                <a:gd name="T40" fmla="*/ 19711 w 128"/>
                <a:gd name="T41" fmla="*/ 117279 h 599"/>
                <a:gd name="T42" fmla="*/ 21228 w 128"/>
                <a:gd name="T43" fmla="*/ 115694 h 599"/>
                <a:gd name="T44" fmla="*/ 22744 w 128"/>
                <a:gd name="T45" fmla="*/ 112524 h 599"/>
                <a:gd name="T46" fmla="*/ 22744 w 128"/>
                <a:gd name="T47" fmla="*/ 110939 h 599"/>
                <a:gd name="T48" fmla="*/ 24260 w 128"/>
                <a:gd name="T49" fmla="*/ 107770 h 599"/>
                <a:gd name="T50" fmla="*/ 24260 w 128"/>
                <a:gd name="T51" fmla="*/ 106185 h 599"/>
                <a:gd name="T52" fmla="*/ 24260 w 128"/>
                <a:gd name="T53" fmla="*/ 103015 h 599"/>
                <a:gd name="T54" fmla="*/ 24260 w 128"/>
                <a:gd name="T55" fmla="*/ 15848 h 599"/>
                <a:gd name="T56" fmla="*/ 24260 w 128"/>
                <a:gd name="T57" fmla="*/ 12679 h 599"/>
                <a:gd name="T58" fmla="*/ 24260 w 128"/>
                <a:gd name="T59" fmla="*/ 9509 h 599"/>
                <a:gd name="T60" fmla="*/ 24260 w 128"/>
                <a:gd name="T61" fmla="*/ 6339 h 599"/>
                <a:gd name="T62" fmla="*/ 22744 w 128"/>
                <a:gd name="T63" fmla="*/ 4755 h 599"/>
                <a:gd name="T64" fmla="*/ 21228 w 128"/>
                <a:gd name="T65" fmla="*/ 1585 h 599"/>
                <a:gd name="T66" fmla="*/ 18195 w 128"/>
                <a:gd name="T67" fmla="*/ 0 h 599"/>
                <a:gd name="T68" fmla="*/ 15163 w 128"/>
                <a:gd name="T69" fmla="*/ 0 h 599"/>
                <a:gd name="T70" fmla="*/ 12130 w 128"/>
                <a:gd name="T71" fmla="*/ 0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8" h="599">
                  <a:moveTo>
                    <a:pt x="64" y="0"/>
                  </a:moveTo>
                  <a:lnTo>
                    <a:pt x="46" y="3"/>
                  </a:lnTo>
                  <a:lnTo>
                    <a:pt x="32" y="8"/>
                  </a:lnTo>
                  <a:lnTo>
                    <a:pt x="21" y="16"/>
                  </a:lnTo>
                  <a:lnTo>
                    <a:pt x="12" y="28"/>
                  </a:lnTo>
                  <a:lnTo>
                    <a:pt x="7" y="40"/>
                  </a:lnTo>
                  <a:lnTo>
                    <a:pt x="2" y="53"/>
                  </a:lnTo>
                  <a:lnTo>
                    <a:pt x="1" y="67"/>
                  </a:lnTo>
                  <a:lnTo>
                    <a:pt x="0" y="80"/>
                  </a:lnTo>
                  <a:lnTo>
                    <a:pt x="0" y="520"/>
                  </a:lnTo>
                  <a:lnTo>
                    <a:pt x="1" y="536"/>
                  </a:lnTo>
                  <a:lnTo>
                    <a:pt x="3" y="550"/>
                  </a:lnTo>
                  <a:lnTo>
                    <a:pt x="7" y="564"/>
                  </a:lnTo>
                  <a:lnTo>
                    <a:pt x="12" y="575"/>
                  </a:lnTo>
                  <a:lnTo>
                    <a:pt x="19" y="586"/>
                  </a:lnTo>
                  <a:lnTo>
                    <a:pt x="27" y="593"/>
                  </a:lnTo>
                  <a:lnTo>
                    <a:pt x="36" y="598"/>
                  </a:lnTo>
                  <a:lnTo>
                    <a:pt x="46" y="599"/>
                  </a:lnTo>
                  <a:lnTo>
                    <a:pt x="79" y="599"/>
                  </a:lnTo>
                  <a:lnTo>
                    <a:pt x="90" y="598"/>
                  </a:lnTo>
                  <a:lnTo>
                    <a:pt x="99" y="593"/>
                  </a:lnTo>
                  <a:lnTo>
                    <a:pt x="107" y="586"/>
                  </a:lnTo>
                  <a:lnTo>
                    <a:pt x="114" y="575"/>
                  </a:lnTo>
                  <a:lnTo>
                    <a:pt x="120" y="564"/>
                  </a:lnTo>
                  <a:lnTo>
                    <a:pt x="124" y="550"/>
                  </a:lnTo>
                  <a:lnTo>
                    <a:pt x="127" y="536"/>
                  </a:lnTo>
                  <a:lnTo>
                    <a:pt x="128" y="520"/>
                  </a:lnTo>
                  <a:lnTo>
                    <a:pt x="128" y="80"/>
                  </a:lnTo>
                  <a:lnTo>
                    <a:pt x="127" y="65"/>
                  </a:lnTo>
                  <a:lnTo>
                    <a:pt x="124" y="50"/>
                  </a:lnTo>
                  <a:lnTo>
                    <a:pt x="121" y="37"/>
                  </a:lnTo>
                  <a:lnTo>
                    <a:pt x="114" y="25"/>
                  </a:lnTo>
                  <a:lnTo>
                    <a:pt x="106" y="15"/>
                  </a:lnTo>
                  <a:lnTo>
                    <a:pt x="94" y="7"/>
                  </a:lnTo>
                  <a:lnTo>
                    <a:pt x="80" y="3"/>
                  </a:lnTo>
                  <a:lnTo>
                    <a:pt x="64" y="0"/>
                  </a:lnTo>
                  <a:close/>
                </a:path>
              </a:pathLst>
            </a:custGeom>
            <a:solidFill>
              <a:srgbClr val="FFFFFF"/>
            </a:solidFill>
            <a:ln w="9525">
              <a:noFill/>
              <a:round/>
              <a:headEnd/>
              <a:tailEnd/>
            </a:ln>
          </p:spPr>
          <p:txBody>
            <a:bodyPr/>
            <a:lstStyle/>
            <a:p>
              <a:endParaRPr lang="he-IL"/>
            </a:p>
          </p:txBody>
        </p:sp>
        <p:sp>
          <p:nvSpPr>
            <p:cNvPr id="236665" name="Freeform 121"/>
            <p:cNvSpPr>
              <a:spLocks/>
            </p:cNvSpPr>
            <p:nvPr/>
          </p:nvSpPr>
          <p:spPr bwMode="auto">
            <a:xfrm>
              <a:off x="8446441" y="2240510"/>
              <a:ext cx="194081" cy="949325"/>
            </a:xfrm>
            <a:custGeom>
              <a:avLst/>
              <a:gdLst>
                <a:gd name="T0" fmla="*/ 12130 w 128"/>
                <a:gd name="T1" fmla="*/ 0 h 599"/>
                <a:gd name="T2" fmla="*/ 12130 w 128"/>
                <a:gd name="T3" fmla="*/ 0 h 599"/>
                <a:gd name="T4" fmla="*/ 9098 w 128"/>
                <a:gd name="T5" fmla="*/ 0 h 599"/>
                <a:gd name="T6" fmla="*/ 6065 w 128"/>
                <a:gd name="T7" fmla="*/ 1585 h 599"/>
                <a:gd name="T8" fmla="*/ 4549 w 128"/>
                <a:gd name="T9" fmla="*/ 3170 h 599"/>
                <a:gd name="T10" fmla="*/ 3033 w 128"/>
                <a:gd name="T11" fmla="*/ 4755 h 599"/>
                <a:gd name="T12" fmla="*/ 1516 w 128"/>
                <a:gd name="T13" fmla="*/ 7924 h 599"/>
                <a:gd name="T14" fmla="*/ 1516 w 128"/>
                <a:gd name="T15" fmla="*/ 9509 h 599"/>
                <a:gd name="T16" fmla="*/ 1516 w 128"/>
                <a:gd name="T17" fmla="*/ 12679 h 599"/>
                <a:gd name="T18" fmla="*/ 0 w 128"/>
                <a:gd name="T19" fmla="*/ 15848 h 599"/>
                <a:gd name="T20" fmla="*/ 0 w 128"/>
                <a:gd name="T21" fmla="*/ 103015 h 599"/>
                <a:gd name="T22" fmla="*/ 0 w 128"/>
                <a:gd name="T23" fmla="*/ 103015 h 599"/>
                <a:gd name="T24" fmla="*/ 1516 w 128"/>
                <a:gd name="T25" fmla="*/ 106185 h 599"/>
                <a:gd name="T26" fmla="*/ 1516 w 128"/>
                <a:gd name="T27" fmla="*/ 107770 h 599"/>
                <a:gd name="T28" fmla="*/ 1516 w 128"/>
                <a:gd name="T29" fmla="*/ 110939 h 599"/>
                <a:gd name="T30" fmla="*/ 3033 w 128"/>
                <a:gd name="T31" fmla="*/ 112524 h 599"/>
                <a:gd name="T32" fmla="*/ 4549 w 128"/>
                <a:gd name="T33" fmla="*/ 115694 h 599"/>
                <a:gd name="T34" fmla="*/ 6065 w 128"/>
                <a:gd name="T35" fmla="*/ 117279 h 599"/>
                <a:gd name="T36" fmla="*/ 7581 w 128"/>
                <a:gd name="T37" fmla="*/ 117279 h 599"/>
                <a:gd name="T38" fmla="*/ 9098 w 128"/>
                <a:gd name="T39" fmla="*/ 117279 h 599"/>
                <a:gd name="T40" fmla="*/ 15163 w 128"/>
                <a:gd name="T41" fmla="*/ 117279 h 599"/>
                <a:gd name="T42" fmla="*/ 15163 w 128"/>
                <a:gd name="T43" fmla="*/ 117279 h 599"/>
                <a:gd name="T44" fmla="*/ 18195 w 128"/>
                <a:gd name="T45" fmla="*/ 117279 h 599"/>
                <a:gd name="T46" fmla="*/ 19711 w 128"/>
                <a:gd name="T47" fmla="*/ 117279 h 599"/>
                <a:gd name="T48" fmla="*/ 21228 w 128"/>
                <a:gd name="T49" fmla="*/ 115694 h 599"/>
                <a:gd name="T50" fmla="*/ 22744 w 128"/>
                <a:gd name="T51" fmla="*/ 112524 h 599"/>
                <a:gd name="T52" fmla="*/ 22744 w 128"/>
                <a:gd name="T53" fmla="*/ 110939 h 599"/>
                <a:gd name="T54" fmla="*/ 24260 w 128"/>
                <a:gd name="T55" fmla="*/ 107770 h 599"/>
                <a:gd name="T56" fmla="*/ 24260 w 128"/>
                <a:gd name="T57" fmla="*/ 106185 h 599"/>
                <a:gd name="T58" fmla="*/ 24260 w 128"/>
                <a:gd name="T59" fmla="*/ 103015 h 599"/>
                <a:gd name="T60" fmla="*/ 24260 w 128"/>
                <a:gd name="T61" fmla="*/ 15848 h 599"/>
                <a:gd name="T62" fmla="*/ 24260 w 128"/>
                <a:gd name="T63" fmla="*/ 15848 h 599"/>
                <a:gd name="T64" fmla="*/ 24260 w 128"/>
                <a:gd name="T65" fmla="*/ 12679 h 599"/>
                <a:gd name="T66" fmla="*/ 24260 w 128"/>
                <a:gd name="T67" fmla="*/ 9509 h 599"/>
                <a:gd name="T68" fmla="*/ 24260 w 128"/>
                <a:gd name="T69" fmla="*/ 6339 h 599"/>
                <a:gd name="T70" fmla="*/ 22744 w 128"/>
                <a:gd name="T71" fmla="*/ 4755 h 599"/>
                <a:gd name="T72" fmla="*/ 21228 w 128"/>
                <a:gd name="T73" fmla="*/ 1585 h 599"/>
                <a:gd name="T74" fmla="*/ 18195 w 128"/>
                <a:gd name="T75" fmla="*/ 0 h 599"/>
                <a:gd name="T76" fmla="*/ 15163 w 128"/>
                <a:gd name="T77" fmla="*/ 0 h 599"/>
                <a:gd name="T78" fmla="*/ 12130 w 128"/>
                <a:gd name="T79" fmla="*/ 0 h 5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8" h="599">
                  <a:moveTo>
                    <a:pt x="64" y="0"/>
                  </a:moveTo>
                  <a:lnTo>
                    <a:pt x="64" y="0"/>
                  </a:lnTo>
                  <a:lnTo>
                    <a:pt x="46" y="3"/>
                  </a:lnTo>
                  <a:lnTo>
                    <a:pt x="32" y="8"/>
                  </a:lnTo>
                  <a:lnTo>
                    <a:pt x="21" y="16"/>
                  </a:lnTo>
                  <a:lnTo>
                    <a:pt x="12" y="28"/>
                  </a:lnTo>
                  <a:lnTo>
                    <a:pt x="7" y="40"/>
                  </a:lnTo>
                  <a:lnTo>
                    <a:pt x="2" y="53"/>
                  </a:lnTo>
                  <a:lnTo>
                    <a:pt x="1" y="67"/>
                  </a:lnTo>
                  <a:lnTo>
                    <a:pt x="0" y="80"/>
                  </a:lnTo>
                  <a:lnTo>
                    <a:pt x="0" y="520"/>
                  </a:lnTo>
                  <a:lnTo>
                    <a:pt x="1" y="536"/>
                  </a:lnTo>
                  <a:lnTo>
                    <a:pt x="3" y="550"/>
                  </a:lnTo>
                  <a:lnTo>
                    <a:pt x="7" y="564"/>
                  </a:lnTo>
                  <a:lnTo>
                    <a:pt x="12" y="575"/>
                  </a:lnTo>
                  <a:lnTo>
                    <a:pt x="19" y="586"/>
                  </a:lnTo>
                  <a:lnTo>
                    <a:pt x="27" y="593"/>
                  </a:lnTo>
                  <a:lnTo>
                    <a:pt x="36" y="598"/>
                  </a:lnTo>
                  <a:lnTo>
                    <a:pt x="46" y="599"/>
                  </a:lnTo>
                  <a:lnTo>
                    <a:pt x="79" y="599"/>
                  </a:lnTo>
                  <a:lnTo>
                    <a:pt x="90" y="598"/>
                  </a:lnTo>
                  <a:lnTo>
                    <a:pt x="99" y="593"/>
                  </a:lnTo>
                  <a:lnTo>
                    <a:pt x="107" y="586"/>
                  </a:lnTo>
                  <a:lnTo>
                    <a:pt x="114" y="575"/>
                  </a:lnTo>
                  <a:lnTo>
                    <a:pt x="120" y="564"/>
                  </a:lnTo>
                  <a:lnTo>
                    <a:pt x="124" y="550"/>
                  </a:lnTo>
                  <a:lnTo>
                    <a:pt x="127" y="536"/>
                  </a:lnTo>
                  <a:lnTo>
                    <a:pt x="128" y="520"/>
                  </a:lnTo>
                  <a:lnTo>
                    <a:pt x="128" y="80"/>
                  </a:lnTo>
                  <a:lnTo>
                    <a:pt x="127" y="65"/>
                  </a:lnTo>
                  <a:lnTo>
                    <a:pt x="124" y="50"/>
                  </a:lnTo>
                  <a:lnTo>
                    <a:pt x="121" y="37"/>
                  </a:lnTo>
                  <a:lnTo>
                    <a:pt x="114" y="25"/>
                  </a:lnTo>
                  <a:lnTo>
                    <a:pt x="106" y="15"/>
                  </a:lnTo>
                  <a:lnTo>
                    <a:pt x="94" y="7"/>
                  </a:lnTo>
                  <a:lnTo>
                    <a:pt x="80" y="3"/>
                  </a:lnTo>
                  <a:lnTo>
                    <a:pt x="64" y="0"/>
                  </a:lnTo>
                </a:path>
              </a:pathLst>
            </a:custGeom>
            <a:noFill/>
            <a:ln w="0">
              <a:solidFill>
                <a:srgbClr val="000000"/>
              </a:solidFill>
              <a:prstDash val="solid"/>
              <a:round/>
              <a:headEnd/>
              <a:tailEnd/>
            </a:ln>
          </p:spPr>
          <p:txBody>
            <a:bodyPr/>
            <a:lstStyle/>
            <a:p>
              <a:endParaRPr lang="he-IL"/>
            </a:p>
          </p:txBody>
        </p:sp>
        <p:sp>
          <p:nvSpPr>
            <p:cNvPr id="236666" name="Freeform 122"/>
            <p:cNvSpPr>
              <a:spLocks/>
            </p:cNvSpPr>
            <p:nvPr/>
          </p:nvSpPr>
          <p:spPr bwMode="auto">
            <a:xfrm rot="-256758">
              <a:off x="8934681" y="2766081"/>
              <a:ext cx="309317" cy="644525"/>
            </a:xfrm>
            <a:custGeom>
              <a:avLst/>
              <a:gdLst>
                <a:gd name="T0" fmla="*/ 31841 w 204"/>
                <a:gd name="T1" fmla="*/ 1591 h 405"/>
                <a:gd name="T2" fmla="*/ 30325 w 204"/>
                <a:gd name="T3" fmla="*/ 0 h 405"/>
                <a:gd name="T4" fmla="*/ 27293 w 204"/>
                <a:gd name="T5" fmla="*/ 1591 h 405"/>
                <a:gd name="T6" fmla="*/ 25776 w 204"/>
                <a:gd name="T7" fmla="*/ 1591 h 405"/>
                <a:gd name="T8" fmla="*/ 24260 w 204"/>
                <a:gd name="T9" fmla="*/ 1591 h 405"/>
                <a:gd name="T10" fmla="*/ 24260 w 204"/>
                <a:gd name="T11" fmla="*/ 3183 h 405"/>
                <a:gd name="T12" fmla="*/ 22744 w 204"/>
                <a:gd name="T13" fmla="*/ 4774 h 405"/>
                <a:gd name="T14" fmla="*/ 21228 w 204"/>
                <a:gd name="T15" fmla="*/ 6366 h 405"/>
                <a:gd name="T16" fmla="*/ 21228 w 204"/>
                <a:gd name="T17" fmla="*/ 9549 h 405"/>
                <a:gd name="T18" fmla="*/ 1516 w 204"/>
                <a:gd name="T19" fmla="*/ 62065 h 405"/>
                <a:gd name="T20" fmla="*/ 0 w 204"/>
                <a:gd name="T21" fmla="*/ 65248 h 405"/>
                <a:gd name="T22" fmla="*/ 1516 w 204"/>
                <a:gd name="T23" fmla="*/ 68431 h 405"/>
                <a:gd name="T24" fmla="*/ 3033 w 204"/>
                <a:gd name="T25" fmla="*/ 71614 h 405"/>
                <a:gd name="T26" fmla="*/ 4549 w 204"/>
                <a:gd name="T27" fmla="*/ 73205 h 405"/>
                <a:gd name="T28" fmla="*/ 12130 w 204"/>
                <a:gd name="T29" fmla="*/ 81162 h 405"/>
                <a:gd name="T30" fmla="*/ 13646 w 204"/>
                <a:gd name="T31" fmla="*/ 81162 h 405"/>
                <a:gd name="T32" fmla="*/ 15163 w 204"/>
                <a:gd name="T33" fmla="*/ 79571 h 405"/>
                <a:gd name="T34" fmla="*/ 16679 w 204"/>
                <a:gd name="T35" fmla="*/ 77980 h 405"/>
                <a:gd name="T36" fmla="*/ 18195 w 204"/>
                <a:gd name="T37" fmla="*/ 76388 h 405"/>
                <a:gd name="T38" fmla="*/ 19711 w 204"/>
                <a:gd name="T39" fmla="*/ 73205 h 405"/>
                <a:gd name="T40" fmla="*/ 19711 w 204"/>
                <a:gd name="T41" fmla="*/ 71614 h 405"/>
                <a:gd name="T42" fmla="*/ 21228 w 204"/>
                <a:gd name="T43" fmla="*/ 68431 h 405"/>
                <a:gd name="T44" fmla="*/ 22744 w 204"/>
                <a:gd name="T45" fmla="*/ 66840 h 405"/>
                <a:gd name="T46" fmla="*/ 39423 w 204"/>
                <a:gd name="T47" fmla="*/ 12731 h 405"/>
                <a:gd name="T48" fmla="*/ 39423 w 204"/>
                <a:gd name="T49" fmla="*/ 11140 h 405"/>
                <a:gd name="T50" fmla="*/ 39423 w 204"/>
                <a:gd name="T51" fmla="*/ 9549 h 405"/>
                <a:gd name="T52" fmla="*/ 39423 w 204"/>
                <a:gd name="T53" fmla="*/ 7957 h 405"/>
                <a:gd name="T54" fmla="*/ 39423 w 204"/>
                <a:gd name="T55" fmla="*/ 6366 h 405"/>
                <a:gd name="T56" fmla="*/ 37906 w 204"/>
                <a:gd name="T57" fmla="*/ 4774 h 405"/>
                <a:gd name="T58" fmla="*/ 36390 w 204"/>
                <a:gd name="T59" fmla="*/ 3183 h 405"/>
                <a:gd name="T60" fmla="*/ 34874 w 204"/>
                <a:gd name="T61" fmla="*/ 1591 h 405"/>
                <a:gd name="T62" fmla="*/ 31841 w 204"/>
                <a:gd name="T63" fmla="*/ 1591 h 4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4" h="405">
                  <a:moveTo>
                    <a:pt x="167" y="2"/>
                  </a:moveTo>
                  <a:lnTo>
                    <a:pt x="155" y="0"/>
                  </a:lnTo>
                  <a:lnTo>
                    <a:pt x="144" y="1"/>
                  </a:lnTo>
                  <a:lnTo>
                    <a:pt x="135" y="3"/>
                  </a:lnTo>
                  <a:lnTo>
                    <a:pt x="128" y="8"/>
                  </a:lnTo>
                  <a:lnTo>
                    <a:pt x="121" y="14"/>
                  </a:lnTo>
                  <a:lnTo>
                    <a:pt x="116" y="23"/>
                  </a:lnTo>
                  <a:lnTo>
                    <a:pt x="111" y="31"/>
                  </a:lnTo>
                  <a:lnTo>
                    <a:pt x="106" y="41"/>
                  </a:lnTo>
                  <a:lnTo>
                    <a:pt x="3" y="312"/>
                  </a:lnTo>
                  <a:lnTo>
                    <a:pt x="0" y="327"/>
                  </a:lnTo>
                  <a:lnTo>
                    <a:pt x="7" y="341"/>
                  </a:lnTo>
                  <a:lnTo>
                    <a:pt x="16" y="353"/>
                  </a:lnTo>
                  <a:lnTo>
                    <a:pt x="24" y="364"/>
                  </a:lnTo>
                  <a:lnTo>
                    <a:pt x="58" y="405"/>
                  </a:lnTo>
                  <a:lnTo>
                    <a:pt x="66" y="404"/>
                  </a:lnTo>
                  <a:lnTo>
                    <a:pt x="74" y="398"/>
                  </a:lnTo>
                  <a:lnTo>
                    <a:pt x="82" y="389"/>
                  </a:lnTo>
                  <a:lnTo>
                    <a:pt x="90" y="377"/>
                  </a:lnTo>
                  <a:lnTo>
                    <a:pt x="97" y="366"/>
                  </a:lnTo>
                  <a:lnTo>
                    <a:pt x="104" y="353"/>
                  </a:lnTo>
                  <a:lnTo>
                    <a:pt x="110" y="342"/>
                  </a:lnTo>
                  <a:lnTo>
                    <a:pt x="113" y="331"/>
                  </a:lnTo>
                  <a:lnTo>
                    <a:pt x="201" y="63"/>
                  </a:lnTo>
                  <a:lnTo>
                    <a:pt x="203" y="53"/>
                  </a:lnTo>
                  <a:lnTo>
                    <a:pt x="204" y="43"/>
                  </a:lnTo>
                  <a:lnTo>
                    <a:pt x="203" y="34"/>
                  </a:lnTo>
                  <a:lnTo>
                    <a:pt x="201" y="25"/>
                  </a:lnTo>
                  <a:lnTo>
                    <a:pt x="196" y="18"/>
                  </a:lnTo>
                  <a:lnTo>
                    <a:pt x="189" y="11"/>
                  </a:lnTo>
                  <a:lnTo>
                    <a:pt x="180" y="6"/>
                  </a:lnTo>
                  <a:lnTo>
                    <a:pt x="167" y="2"/>
                  </a:lnTo>
                  <a:close/>
                </a:path>
              </a:pathLst>
            </a:custGeom>
            <a:solidFill>
              <a:srgbClr val="FFFFFF"/>
            </a:solidFill>
            <a:ln w="9525">
              <a:noFill/>
              <a:round/>
              <a:headEnd/>
              <a:tailEnd/>
            </a:ln>
          </p:spPr>
          <p:txBody>
            <a:bodyPr/>
            <a:lstStyle/>
            <a:p>
              <a:endParaRPr lang="he-IL"/>
            </a:p>
          </p:txBody>
        </p:sp>
        <p:sp>
          <p:nvSpPr>
            <p:cNvPr id="236667" name="Freeform 123"/>
            <p:cNvSpPr>
              <a:spLocks/>
            </p:cNvSpPr>
            <p:nvPr/>
          </p:nvSpPr>
          <p:spPr bwMode="auto">
            <a:xfrm rot="-441786">
              <a:off x="8934679" y="2766081"/>
              <a:ext cx="309317" cy="644525"/>
            </a:xfrm>
            <a:custGeom>
              <a:avLst/>
              <a:gdLst>
                <a:gd name="T0" fmla="*/ 31841 w 204"/>
                <a:gd name="T1" fmla="*/ 1591 h 405"/>
                <a:gd name="T2" fmla="*/ 31841 w 204"/>
                <a:gd name="T3" fmla="*/ 1591 h 405"/>
                <a:gd name="T4" fmla="*/ 30325 w 204"/>
                <a:gd name="T5" fmla="*/ 0 h 405"/>
                <a:gd name="T6" fmla="*/ 27293 w 204"/>
                <a:gd name="T7" fmla="*/ 1591 h 405"/>
                <a:gd name="T8" fmla="*/ 25776 w 204"/>
                <a:gd name="T9" fmla="*/ 1591 h 405"/>
                <a:gd name="T10" fmla="*/ 24260 w 204"/>
                <a:gd name="T11" fmla="*/ 1591 h 405"/>
                <a:gd name="T12" fmla="*/ 24260 w 204"/>
                <a:gd name="T13" fmla="*/ 3183 h 405"/>
                <a:gd name="T14" fmla="*/ 22744 w 204"/>
                <a:gd name="T15" fmla="*/ 4774 h 405"/>
                <a:gd name="T16" fmla="*/ 21228 w 204"/>
                <a:gd name="T17" fmla="*/ 6366 h 405"/>
                <a:gd name="T18" fmla="*/ 21228 w 204"/>
                <a:gd name="T19" fmla="*/ 9549 h 405"/>
                <a:gd name="T20" fmla="*/ 1516 w 204"/>
                <a:gd name="T21" fmla="*/ 62065 h 405"/>
                <a:gd name="T22" fmla="*/ 1516 w 204"/>
                <a:gd name="T23" fmla="*/ 62065 h 405"/>
                <a:gd name="T24" fmla="*/ 0 w 204"/>
                <a:gd name="T25" fmla="*/ 65248 h 405"/>
                <a:gd name="T26" fmla="*/ 1516 w 204"/>
                <a:gd name="T27" fmla="*/ 68431 h 405"/>
                <a:gd name="T28" fmla="*/ 3033 w 204"/>
                <a:gd name="T29" fmla="*/ 71614 h 405"/>
                <a:gd name="T30" fmla="*/ 4549 w 204"/>
                <a:gd name="T31" fmla="*/ 73205 h 405"/>
                <a:gd name="T32" fmla="*/ 12130 w 204"/>
                <a:gd name="T33" fmla="*/ 81162 h 405"/>
                <a:gd name="T34" fmla="*/ 12130 w 204"/>
                <a:gd name="T35" fmla="*/ 81162 h 405"/>
                <a:gd name="T36" fmla="*/ 13646 w 204"/>
                <a:gd name="T37" fmla="*/ 81162 h 405"/>
                <a:gd name="T38" fmla="*/ 15163 w 204"/>
                <a:gd name="T39" fmla="*/ 79571 h 405"/>
                <a:gd name="T40" fmla="*/ 16679 w 204"/>
                <a:gd name="T41" fmla="*/ 77980 h 405"/>
                <a:gd name="T42" fmla="*/ 18195 w 204"/>
                <a:gd name="T43" fmla="*/ 76388 h 405"/>
                <a:gd name="T44" fmla="*/ 19711 w 204"/>
                <a:gd name="T45" fmla="*/ 73205 h 405"/>
                <a:gd name="T46" fmla="*/ 19711 w 204"/>
                <a:gd name="T47" fmla="*/ 71614 h 405"/>
                <a:gd name="T48" fmla="*/ 21228 w 204"/>
                <a:gd name="T49" fmla="*/ 68431 h 405"/>
                <a:gd name="T50" fmla="*/ 22744 w 204"/>
                <a:gd name="T51" fmla="*/ 66840 h 405"/>
                <a:gd name="T52" fmla="*/ 39423 w 204"/>
                <a:gd name="T53" fmla="*/ 12731 h 405"/>
                <a:gd name="T54" fmla="*/ 39423 w 204"/>
                <a:gd name="T55" fmla="*/ 12731 h 405"/>
                <a:gd name="T56" fmla="*/ 39423 w 204"/>
                <a:gd name="T57" fmla="*/ 11140 h 405"/>
                <a:gd name="T58" fmla="*/ 39423 w 204"/>
                <a:gd name="T59" fmla="*/ 9549 h 405"/>
                <a:gd name="T60" fmla="*/ 39423 w 204"/>
                <a:gd name="T61" fmla="*/ 7957 h 405"/>
                <a:gd name="T62" fmla="*/ 39423 w 204"/>
                <a:gd name="T63" fmla="*/ 6366 h 405"/>
                <a:gd name="T64" fmla="*/ 37906 w 204"/>
                <a:gd name="T65" fmla="*/ 4774 h 405"/>
                <a:gd name="T66" fmla="*/ 36390 w 204"/>
                <a:gd name="T67" fmla="*/ 3183 h 405"/>
                <a:gd name="T68" fmla="*/ 34874 w 204"/>
                <a:gd name="T69" fmla="*/ 1591 h 405"/>
                <a:gd name="T70" fmla="*/ 31841 w 204"/>
                <a:gd name="T71" fmla="*/ 1591 h 4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4" h="405">
                  <a:moveTo>
                    <a:pt x="167" y="2"/>
                  </a:moveTo>
                  <a:lnTo>
                    <a:pt x="167" y="2"/>
                  </a:lnTo>
                  <a:lnTo>
                    <a:pt x="155" y="0"/>
                  </a:lnTo>
                  <a:lnTo>
                    <a:pt x="144" y="1"/>
                  </a:lnTo>
                  <a:lnTo>
                    <a:pt x="135" y="3"/>
                  </a:lnTo>
                  <a:lnTo>
                    <a:pt x="128" y="8"/>
                  </a:lnTo>
                  <a:lnTo>
                    <a:pt x="121" y="14"/>
                  </a:lnTo>
                  <a:lnTo>
                    <a:pt x="116" y="23"/>
                  </a:lnTo>
                  <a:lnTo>
                    <a:pt x="111" y="31"/>
                  </a:lnTo>
                  <a:lnTo>
                    <a:pt x="106" y="41"/>
                  </a:lnTo>
                  <a:lnTo>
                    <a:pt x="3" y="312"/>
                  </a:lnTo>
                  <a:lnTo>
                    <a:pt x="0" y="327"/>
                  </a:lnTo>
                  <a:lnTo>
                    <a:pt x="7" y="341"/>
                  </a:lnTo>
                  <a:lnTo>
                    <a:pt x="16" y="353"/>
                  </a:lnTo>
                  <a:lnTo>
                    <a:pt x="24" y="364"/>
                  </a:lnTo>
                  <a:lnTo>
                    <a:pt x="58" y="405"/>
                  </a:lnTo>
                  <a:lnTo>
                    <a:pt x="66" y="404"/>
                  </a:lnTo>
                  <a:lnTo>
                    <a:pt x="74" y="398"/>
                  </a:lnTo>
                  <a:lnTo>
                    <a:pt x="82" y="389"/>
                  </a:lnTo>
                  <a:lnTo>
                    <a:pt x="90" y="377"/>
                  </a:lnTo>
                  <a:lnTo>
                    <a:pt x="97" y="366"/>
                  </a:lnTo>
                  <a:lnTo>
                    <a:pt x="104" y="353"/>
                  </a:lnTo>
                  <a:lnTo>
                    <a:pt x="110" y="342"/>
                  </a:lnTo>
                  <a:lnTo>
                    <a:pt x="113" y="331"/>
                  </a:lnTo>
                  <a:lnTo>
                    <a:pt x="201" y="63"/>
                  </a:lnTo>
                  <a:lnTo>
                    <a:pt x="203" y="53"/>
                  </a:lnTo>
                  <a:lnTo>
                    <a:pt x="204" y="43"/>
                  </a:lnTo>
                  <a:lnTo>
                    <a:pt x="203" y="34"/>
                  </a:lnTo>
                  <a:lnTo>
                    <a:pt x="201" y="25"/>
                  </a:lnTo>
                  <a:lnTo>
                    <a:pt x="196" y="18"/>
                  </a:lnTo>
                  <a:lnTo>
                    <a:pt x="189" y="11"/>
                  </a:lnTo>
                  <a:lnTo>
                    <a:pt x="180" y="6"/>
                  </a:lnTo>
                  <a:lnTo>
                    <a:pt x="167" y="2"/>
                  </a:lnTo>
                </a:path>
              </a:pathLst>
            </a:custGeom>
            <a:noFill/>
            <a:ln w="0">
              <a:solidFill>
                <a:srgbClr val="000000"/>
              </a:solidFill>
              <a:prstDash val="solid"/>
              <a:round/>
              <a:headEnd/>
              <a:tailEnd/>
            </a:ln>
          </p:spPr>
          <p:txBody>
            <a:bodyPr/>
            <a:lstStyle/>
            <a:p>
              <a:endParaRPr lang="he-IL"/>
            </a:p>
          </p:txBody>
        </p:sp>
        <p:sp>
          <p:nvSpPr>
            <p:cNvPr id="236668" name="Freeform 124"/>
            <p:cNvSpPr>
              <a:spLocks/>
            </p:cNvSpPr>
            <p:nvPr/>
          </p:nvSpPr>
          <p:spPr bwMode="auto">
            <a:xfrm>
              <a:off x="8097702" y="2370685"/>
              <a:ext cx="266861" cy="1028700"/>
            </a:xfrm>
            <a:custGeom>
              <a:avLst/>
              <a:gdLst>
                <a:gd name="T0" fmla="*/ 9046 w 177"/>
                <a:gd name="T1" fmla="*/ 0 h 649"/>
                <a:gd name="T2" fmla="*/ 7538 w 177"/>
                <a:gd name="T3" fmla="*/ 0 h 649"/>
                <a:gd name="T4" fmla="*/ 6031 w 177"/>
                <a:gd name="T5" fmla="*/ 0 h 649"/>
                <a:gd name="T6" fmla="*/ 4523 w 177"/>
                <a:gd name="T7" fmla="*/ 1585 h 649"/>
                <a:gd name="T8" fmla="*/ 1508 w 177"/>
                <a:gd name="T9" fmla="*/ 3170 h 649"/>
                <a:gd name="T10" fmla="*/ 1508 w 177"/>
                <a:gd name="T11" fmla="*/ 6340 h 649"/>
                <a:gd name="T12" fmla="*/ 0 w 177"/>
                <a:gd name="T13" fmla="*/ 9510 h 649"/>
                <a:gd name="T14" fmla="*/ 0 w 177"/>
                <a:gd name="T15" fmla="*/ 14265 h 649"/>
                <a:gd name="T16" fmla="*/ 0 w 177"/>
                <a:gd name="T17" fmla="*/ 19021 h 649"/>
                <a:gd name="T18" fmla="*/ 9046 w 177"/>
                <a:gd name="T19" fmla="*/ 109369 h 649"/>
                <a:gd name="T20" fmla="*/ 9046 w 177"/>
                <a:gd name="T21" fmla="*/ 115709 h 649"/>
                <a:gd name="T22" fmla="*/ 10554 w 177"/>
                <a:gd name="T23" fmla="*/ 122049 h 649"/>
                <a:gd name="T24" fmla="*/ 10554 w 177"/>
                <a:gd name="T25" fmla="*/ 126804 h 649"/>
                <a:gd name="T26" fmla="*/ 13569 w 177"/>
                <a:gd name="T27" fmla="*/ 128389 h 649"/>
                <a:gd name="T28" fmla="*/ 25631 w 177"/>
                <a:gd name="T29" fmla="*/ 120464 h 649"/>
                <a:gd name="T30" fmla="*/ 27138 w 177"/>
                <a:gd name="T31" fmla="*/ 118879 h 649"/>
                <a:gd name="T32" fmla="*/ 28646 w 177"/>
                <a:gd name="T33" fmla="*/ 118879 h 649"/>
                <a:gd name="T34" fmla="*/ 30154 w 177"/>
                <a:gd name="T35" fmla="*/ 115709 h 649"/>
                <a:gd name="T36" fmla="*/ 31661 w 177"/>
                <a:gd name="T37" fmla="*/ 114124 h 649"/>
                <a:gd name="T38" fmla="*/ 31661 w 177"/>
                <a:gd name="T39" fmla="*/ 110954 h 649"/>
                <a:gd name="T40" fmla="*/ 31661 w 177"/>
                <a:gd name="T41" fmla="*/ 109369 h 649"/>
                <a:gd name="T42" fmla="*/ 33169 w 177"/>
                <a:gd name="T43" fmla="*/ 106199 h 649"/>
                <a:gd name="T44" fmla="*/ 31661 w 177"/>
                <a:gd name="T45" fmla="*/ 103029 h 649"/>
                <a:gd name="T46" fmla="*/ 21108 w 177"/>
                <a:gd name="T47" fmla="*/ 14265 h 649"/>
                <a:gd name="T48" fmla="*/ 19600 w 177"/>
                <a:gd name="T49" fmla="*/ 7925 h 649"/>
                <a:gd name="T50" fmla="*/ 18092 w 177"/>
                <a:gd name="T51" fmla="*/ 4755 h 649"/>
                <a:gd name="T52" fmla="*/ 16585 w 177"/>
                <a:gd name="T53" fmla="*/ 1585 h 649"/>
                <a:gd name="T54" fmla="*/ 15077 w 177"/>
                <a:gd name="T55" fmla="*/ 0 h 649"/>
                <a:gd name="T56" fmla="*/ 13569 w 177"/>
                <a:gd name="T57" fmla="*/ 0 h 649"/>
                <a:gd name="T58" fmla="*/ 10554 w 177"/>
                <a:gd name="T59" fmla="*/ 0 h 649"/>
                <a:gd name="T60" fmla="*/ 9046 w 177"/>
                <a:gd name="T61" fmla="*/ 0 h 649"/>
                <a:gd name="T62" fmla="*/ 9046 w 177"/>
                <a:gd name="T63" fmla="*/ 0 h 6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7" h="649">
                  <a:moveTo>
                    <a:pt x="48" y="0"/>
                  </a:moveTo>
                  <a:lnTo>
                    <a:pt x="42" y="2"/>
                  </a:lnTo>
                  <a:lnTo>
                    <a:pt x="34" y="6"/>
                  </a:lnTo>
                  <a:lnTo>
                    <a:pt x="25" y="12"/>
                  </a:lnTo>
                  <a:lnTo>
                    <a:pt x="15" y="20"/>
                  </a:lnTo>
                  <a:lnTo>
                    <a:pt x="8" y="32"/>
                  </a:lnTo>
                  <a:lnTo>
                    <a:pt x="3" y="50"/>
                  </a:lnTo>
                  <a:lnTo>
                    <a:pt x="0" y="73"/>
                  </a:lnTo>
                  <a:lnTo>
                    <a:pt x="3" y="102"/>
                  </a:lnTo>
                  <a:lnTo>
                    <a:pt x="51" y="557"/>
                  </a:lnTo>
                  <a:lnTo>
                    <a:pt x="55" y="590"/>
                  </a:lnTo>
                  <a:lnTo>
                    <a:pt x="57" y="622"/>
                  </a:lnTo>
                  <a:lnTo>
                    <a:pt x="61" y="645"/>
                  </a:lnTo>
                  <a:lnTo>
                    <a:pt x="73" y="649"/>
                  </a:lnTo>
                  <a:lnTo>
                    <a:pt x="139" y="612"/>
                  </a:lnTo>
                  <a:lnTo>
                    <a:pt x="148" y="607"/>
                  </a:lnTo>
                  <a:lnTo>
                    <a:pt x="156" y="600"/>
                  </a:lnTo>
                  <a:lnTo>
                    <a:pt x="163" y="591"/>
                  </a:lnTo>
                  <a:lnTo>
                    <a:pt x="169" y="580"/>
                  </a:lnTo>
                  <a:lnTo>
                    <a:pt x="173" y="567"/>
                  </a:lnTo>
                  <a:lnTo>
                    <a:pt x="175" y="553"/>
                  </a:lnTo>
                  <a:lnTo>
                    <a:pt x="177" y="538"/>
                  </a:lnTo>
                  <a:lnTo>
                    <a:pt x="175" y="523"/>
                  </a:lnTo>
                  <a:lnTo>
                    <a:pt x="112" y="72"/>
                  </a:lnTo>
                  <a:lnTo>
                    <a:pt x="108" y="46"/>
                  </a:lnTo>
                  <a:lnTo>
                    <a:pt x="101" y="28"/>
                  </a:lnTo>
                  <a:lnTo>
                    <a:pt x="91" y="14"/>
                  </a:lnTo>
                  <a:lnTo>
                    <a:pt x="82" y="6"/>
                  </a:lnTo>
                  <a:lnTo>
                    <a:pt x="72" y="2"/>
                  </a:lnTo>
                  <a:lnTo>
                    <a:pt x="63" y="0"/>
                  </a:lnTo>
                  <a:lnTo>
                    <a:pt x="55" y="0"/>
                  </a:lnTo>
                  <a:lnTo>
                    <a:pt x="48" y="0"/>
                  </a:lnTo>
                  <a:close/>
                </a:path>
              </a:pathLst>
            </a:custGeom>
            <a:solidFill>
              <a:srgbClr val="FFFFFF"/>
            </a:solidFill>
            <a:ln w="9525">
              <a:noFill/>
              <a:round/>
              <a:headEnd/>
              <a:tailEnd/>
            </a:ln>
          </p:spPr>
          <p:txBody>
            <a:bodyPr/>
            <a:lstStyle/>
            <a:p>
              <a:endParaRPr lang="he-IL"/>
            </a:p>
          </p:txBody>
        </p:sp>
        <p:sp>
          <p:nvSpPr>
            <p:cNvPr id="236669" name="Freeform 125"/>
            <p:cNvSpPr>
              <a:spLocks/>
            </p:cNvSpPr>
            <p:nvPr/>
          </p:nvSpPr>
          <p:spPr bwMode="auto">
            <a:xfrm>
              <a:off x="8097702" y="2370685"/>
              <a:ext cx="266861" cy="1028700"/>
            </a:xfrm>
            <a:custGeom>
              <a:avLst/>
              <a:gdLst>
                <a:gd name="T0" fmla="*/ 9046 w 177"/>
                <a:gd name="T1" fmla="*/ 0 h 649"/>
                <a:gd name="T2" fmla="*/ 9046 w 177"/>
                <a:gd name="T3" fmla="*/ 0 h 649"/>
                <a:gd name="T4" fmla="*/ 7538 w 177"/>
                <a:gd name="T5" fmla="*/ 0 h 649"/>
                <a:gd name="T6" fmla="*/ 6031 w 177"/>
                <a:gd name="T7" fmla="*/ 0 h 649"/>
                <a:gd name="T8" fmla="*/ 4523 w 177"/>
                <a:gd name="T9" fmla="*/ 1585 h 649"/>
                <a:gd name="T10" fmla="*/ 1508 w 177"/>
                <a:gd name="T11" fmla="*/ 3170 h 649"/>
                <a:gd name="T12" fmla="*/ 1508 w 177"/>
                <a:gd name="T13" fmla="*/ 6340 h 649"/>
                <a:gd name="T14" fmla="*/ 0 w 177"/>
                <a:gd name="T15" fmla="*/ 9510 h 649"/>
                <a:gd name="T16" fmla="*/ 0 w 177"/>
                <a:gd name="T17" fmla="*/ 14265 h 649"/>
                <a:gd name="T18" fmla="*/ 0 w 177"/>
                <a:gd name="T19" fmla="*/ 19021 h 649"/>
                <a:gd name="T20" fmla="*/ 9046 w 177"/>
                <a:gd name="T21" fmla="*/ 109369 h 649"/>
                <a:gd name="T22" fmla="*/ 9046 w 177"/>
                <a:gd name="T23" fmla="*/ 109369 h 649"/>
                <a:gd name="T24" fmla="*/ 9046 w 177"/>
                <a:gd name="T25" fmla="*/ 115709 h 649"/>
                <a:gd name="T26" fmla="*/ 10554 w 177"/>
                <a:gd name="T27" fmla="*/ 122049 h 649"/>
                <a:gd name="T28" fmla="*/ 10554 w 177"/>
                <a:gd name="T29" fmla="*/ 126804 h 649"/>
                <a:gd name="T30" fmla="*/ 13569 w 177"/>
                <a:gd name="T31" fmla="*/ 128389 h 649"/>
                <a:gd name="T32" fmla="*/ 25631 w 177"/>
                <a:gd name="T33" fmla="*/ 120464 h 649"/>
                <a:gd name="T34" fmla="*/ 25631 w 177"/>
                <a:gd name="T35" fmla="*/ 120464 h 649"/>
                <a:gd name="T36" fmla="*/ 27138 w 177"/>
                <a:gd name="T37" fmla="*/ 118879 h 649"/>
                <a:gd name="T38" fmla="*/ 28646 w 177"/>
                <a:gd name="T39" fmla="*/ 118879 h 649"/>
                <a:gd name="T40" fmla="*/ 30154 w 177"/>
                <a:gd name="T41" fmla="*/ 115709 h 649"/>
                <a:gd name="T42" fmla="*/ 31661 w 177"/>
                <a:gd name="T43" fmla="*/ 114124 h 649"/>
                <a:gd name="T44" fmla="*/ 31661 w 177"/>
                <a:gd name="T45" fmla="*/ 110954 h 649"/>
                <a:gd name="T46" fmla="*/ 31661 w 177"/>
                <a:gd name="T47" fmla="*/ 109369 h 649"/>
                <a:gd name="T48" fmla="*/ 33169 w 177"/>
                <a:gd name="T49" fmla="*/ 106199 h 649"/>
                <a:gd name="T50" fmla="*/ 31661 w 177"/>
                <a:gd name="T51" fmla="*/ 103029 h 649"/>
                <a:gd name="T52" fmla="*/ 21108 w 177"/>
                <a:gd name="T53" fmla="*/ 14265 h 649"/>
                <a:gd name="T54" fmla="*/ 21108 w 177"/>
                <a:gd name="T55" fmla="*/ 14265 h 649"/>
                <a:gd name="T56" fmla="*/ 19600 w 177"/>
                <a:gd name="T57" fmla="*/ 7925 h 649"/>
                <a:gd name="T58" fmla="*/ 18092 w 177"/>
                <a:gd name="T59" fmla="*/ 4755 h 649"/>
                <a:gd name="T60" fmla="*/ 16585 w 177"/>
                <a:gd name="T61" fmla="*/ 1585 h 649"/>
                <a:gd name="T62" fmla="*/ 15077 w 177"/>
                <a:gd name="T63" fmla="*/ 0 h 649"/>
                <a:gd name="T64" fmla="*/ 13569 w 177"/>
                <a:gd name="T65" fmla="*/ 0 h 649"/>
                <a:gd name="T66" fmla="*/ 10554 w 177"/>
                <a:gd name="T67" fmla="*/ 0 h 649"/>
                <a:gd name="T68" fmla="*/ 9046 w 177"/>
                <a:gd name="T69" fmla="*/ 0 h 649"/>
                <a:gd name="T70" fmla="*/ 9046 w 177"/>
                <a:gd name="T71" fmla="*/ 0 h 6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649">
                  <a:moveTo>
                    <a:pt x="48" y="0"/>
                  </a:moveTo>
                  <a:lnTo>
                    <a:pt x="48" y="0"/>
                  </a:lnTo>
                  <a:lnTo>
                    <a:pt x="42" y="2"/>
                  </a:lnTo>
                  <a:lnTo>
                    <a:pt x="34" y="6"/>
                  </a:lnTo>
                  <a:lnTo>
                    <a:pt x="25" y="12"/>
                  </a:lnTo>
                  <a:lnTo>
                    <a:pt x="15" y="20"/>
                  </a:lnTo>
                  <a:lnTo>
                    <a:pt x="8" y="32"/>
                  </a:lnTo>
                  <a:lnTo>
                    <a:pt x="3" y="50"/>
                  </a:lnTo>
                  <a:lnTo>
                    <a:pt x="0" y="73"/>
                  </a:lnTo>
                  <a:lnTo>
                    <a:pt x="3" y="102"/>
                  </a:lnTo>
                  <a:lnTo>
                    <a:pt x="51" y="557"/>
                  </a:lnTo>
                  <a:lnTo>
                    <a:pt x="55" y="590"/>
                  </a:lnTo>
                  <a:lnTo>
                    <a:pt x="57" y="622"/>
                  </a:lnTo>
                  <a:lnTo>
                    <a:pt x="61" y="645"/>
                  </a:lnTo>
                  <a:lnTo>
                    <a:pt x="73" y="649"/>
                  </a:lnTo>
                  <a:lnTo>
                    <a:pt x="139" y="612"/>
                  </a:lnTo>
                  <a:lnTo>
                    <a:pt x="148" y="607"/>
                  </a:lnTo>
                  <a:lnTo>
                    <a:pt x="156" y="600"/>
                  </a:lnTo>
                  <a:lnTo>
                    <a:pt x="163" y="591"/>
                  </a:lnTo>
                  <a:lnTo>
                    <a:pt x="169" y="580"/>
                  </a:lnTo>
                  <a:lnTo>
                    <a:pt x="173" y="567"/>
                  </a:lnTo>
                  <a:lnTo>
                    <a:pt x="175" y="553"/>
                  </a:lnTo>
                  <a:lnTo>
                    <a:pt x="177" y="538"/>
                  </a:lnTo>
                  <a:lnTo>
                    <a:pt x="175" y="523"/>
                  </a:lnTo>
                  <a:lnTo>
                    <a:pt x="112" y="72"/>
                  </a:lnTo>
                  <a:lnTo>
                    <a:pt x="108" y="46"/>
                  </a:lnTo>
                  <a:lnTo>
                    <a:pt x="101" y="28"/>
                  </a:lnTo>
                  <a:lnTo>
                    <a:pt x="91" y="14"/>
                  </a:lnTo>
                  <a:lnTo>
                    <a:pt x="82" y="6"/>
                  </a:lnTo>
                  <a:lnTo>
                    <a:pt x="72" y="2"/>
                  </a:lnTo>
                  <a:lnTo>
                    <a:pt x="63" y="0"/>
                  </a:lnTo>
                  <a:lnTo>
                    <a:pt x="55" y="0"/>
                  </a:lnTo>
                  <a:lnTo>
                    <a:pt x="48" y="0"/>
                  </a:lnTo>
                </a:path>
              </a:pathLst>
            </a:custGeom>
            <a:noFill/>
            <a:ln w="0">
              <a:solidFill>
                <a:srgbClr val="000000"/>
              </a:solidFill>
              <a:prstDash val="solid"/>
              <a:round/>
              <a:headEnd/>
              <a:tailEnd/>
            </a:ln>
          </p:spPr>
          <p:txBody>
            <a:bodyPr/>
            <a:lstStyle/>
            <a:p>
              <a:endParaRPr lang="he-IL"/>
            </a:p>
          </p:txBody>
        </p:sp>
        <p:sp>
          <p:nvSpPr>
            <p:cNvPr id="236670" name="Freeform 126"/>
            <p:cNvSpPr>
              <a:spLocks/>
            </p:cNvSpPr>
            <p:nvPr/>
          </p:nvSpPr>
          <p:spPr bwMode="auto">
            <a:xfrm rot="218515">
              <a:off x="7807570" y="2975856"/>
              <a:ext cx="406628" cy="940738"/>
            </a:xfrm>
            <a:custGeom>
              <a:avLst/>
              <a:gdLst>
                <a:gd name="T0" fmla="*/ 51615 w 323"/>
                <a:gd name="T1" fmla="*/ 94329 h 369"/>
                <a:gd name="T2" fmla="*/ 49097 w 323"/>
                <a:gd name="T3" fmla="*/ 86680 h 369"/>
                <a:gd name="T4" fmla="*/ 47839 w 323"/>
                <a:gd name="T5" fmla="*/ 79032 h 369"/>
                <a:gd name="T6" fmla="*/ 45321 w 323"/>
                <a:gd name="T7" fmla="*/ 68834 h 369"/>
                <a:gd name="T8" fmla="*/ 42803 w 323"/>
                <a:gd name="T9" fmla="*/ 61186 h 369"/>
                <a:gd name="T10" fmla="*/ 40285 w 323"/>
                <a:gd name="T11" fmla="*/ 50989 h 369"/>
                <a:gd name="T12" fmla="*/ 37767 w 323"/>
                <a:gd name="T13" fmla="*/ 43340 h 369"/>
                <a:gd name="T14" fmla="*/ 35249 w 323"/>
                <a:gd name="T15" fmla="*/ 35692 h 369"/>
                <a:gd name="T16" fmla="*/ 32732 w 323"/>
                <a:gd name="T17" fmla="*/ 28044 h 369"/>
                <a:gd name="T18" fmla="*/ 30214 w 323"/>
                <a:gd name="T19" fmla="*/ 20395 h 369"/>
                <a:gd name="T20" fmla="*/ 27696 w 323"/>
                <a:gd name="T21" fmla="*/ 12747 h 369"/>
                <a:gd name="T22" fmla="*/ 25178 w 323"/>
                <a:gd name="T23" fmla="*/ 7648 h 369"/>
                <a:gd name="T24" fmla="*/ 21401 w 323"/>
                <a:gd name="T25" fmla="*/ 5099 h 369"/>
                <a:gd name="T26" fmla="*/ 18884 w 323"/>
                <a:gd name="T27" fmla="*/ 0 h 369"/>
                <a:gd name="T28" fmla="*/ 16366 w 323"/>
                <a:gd name="T29" fmla="*/ 0 h 369"/>
                <a:gd name="T30" fmla="*/ 12589 w 323"/>
                <a:gd name="T31" fmla="*/ 0 h 369"/>
                <a:gd name="T32" fmla="*/ 10071 w 323"/>
                <a:gd name="T33" fmla="*/ 0 h 369"/>
                <a:gd name="T34" fmla="*/ 6295 w 323"/>
                <a:gd name="T35" fmla="*/ 5099 h 369"/>
                <a:gd name="T36" fmla="*/ 3777 w 323"/>
                <a:gd name="T37" fmla="*/ 10198 h 369"/>
                <a:gd name="T38" fmla="*/ 1259 w 323"/>
                <a:gd name="T39" fmla="*/ 15297 h 369"/>
                <a:gd name="T40" fmla="*/ 0 w 323"/>
                <a:gd name="T41" fmla="*/ 22945 h 369"/>
                <a:gd name="T42" fmla="*/ 0 w 323"/>
                <a:gd name="T43" fmla="*/ 28044 h 369"/>
                <a:gd name="T44" fmla="*/ 1259 w 323"/>
                <a:gd name="T45" fmla="*/ 35692 h 369"/>
                <a:gd name="T46" fmla="*/ 3777 w 323"/>
                <a:gd name="T47" fmla="*/ 40791 h 369"/>
                <a:gd name="T48" fmla="*/ 6295 w 323"/>
                <a:gd name="T49" fmla="*/ 45890 h 369"/>
                <a:gd name="T50" fmla="*/ 10071 w 323"/>
                <a:gd name="T51" fmla="*/ 48439 h 369"/>
                <a:gd name="T52" fmla="*/ 12589 w 323"/>
                <a:gd name="T53" fmla="*/ 56087 h 369"/>
                <a:gd name="T54" fmla="*/ 15107 w 323"/>
                <a:gd name="T55" fmla="*/ 61186 h 369"/>
                <a:gd name="T56" fmla="*/ 17625 w 323"/>
                <a:gd name="T57" fmla="*/ 66285 h 369"/>
                <a:gd name="T58" fmla="*/ 20143 w 323"/>
                <a:gd name="T59" fmla="*/ 73933 h 369"/>
                <a:gd name="T60" fmla="*/ 22660 w 323"/>
                <a:gd name="T61" fmla="*/ 84131 h 369"/>
                <a:gd name="T62" fmla="*/ 25178 w 323"/>
                <a:gd name="T63" fmla="*/ 91779 h 369"/>
                <a:gd name="T64" fmla="*/ 27696 w 323"/>
                <a:gd name="T65" fmla="*/ 104526 h 369"/>
                <a:gd name="T66" fmla="*/ 31473 w 323"/>
                <a:gd name="T67" fmla="*/ 112175 h 369"/>
                <a:gd name="T68" fmla="*/ 35249 w 323"/>
                <a:gd name="T69" fmla="*/ 114724 h 369"/>
                <a:gd name="T70" fmla="*/ 39026 w 323"/>
                <a:gd name="T71" fmla="*/ 117274 h 369"/>
                <a:gd name="T72" fmla="*/ 44062 w 323"/>
                <a:gd name="T73" fmla="*/ 114724 h 369"/>
                <a:gd name="T74" fmla="*/ 46580 w 323"/>
                <a:gd name="T75" fmla="*/ 112175 h 369"/>
                <a:gd name="T76" fmla="*/ 50356 w 323"/>
                <a:gd name="T77" fmla="*/ 107076 h 369"/>
                <a:gd name="T78" fmla="*/ 51615 w 323"/>
                <a:gd name="T79" fmla="*/ 99428 h 369"/>
                <a:gd name="T80" fmla="*/ 51615 w 323"/>
                <a:gd name="T81" fmla="*/ 94329 h 3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3" h="369">
                  <a:moveTo>
                    <a:pt x="321" y="301"/>
                  </a:moveTo>
                  <a:lnTo>
                    <a:pt x="310" y="275"/>
                  </a:lnTo>
                  <a:lnTo>
                    <a:pt x="297" y="248"/>
                  </a:lnTo>
                  <a:lnTo>
                    <a:pt x="283" y="219"/>
                  </a:lnTo>
                  <a:lnTo>
                    <a:pt x="270" y="192"/>
                  </a:lnTo>
                  <a:lnTo>
                    <a:pt x="255" y="164"/>
                  </a:lnTo>
                  <a:lnTo>
                    <a:pt x="240" y="138"/>
                  </a:lnTo>
                  <a:lnTo>
                    <a:pt x="223" y="112"/>
                  </a:lnTo>
                  <a:lnTo>
                    <a:pt x="206" y="88"/>
                  </a:lnTo>
                  <a:lnTo>
                    <a:pt x="189" y="66"/>
                  </a:lnTo>
                  <a:lnTo>
                    <a:pt x="172" y="46"/>
                  </a:lnTo>
                  <a:lnTo>
                    <a:pt x="154" y="30"/>
                  </a:lnTo>
                  <a:lnTo>
                    <a:pt x="136" y="17"/>
                  </a:lnTo>
                  <a:lnTo>
                    <a:pt x="117" y="7"/>
                  </a:lnTo>
                  <a:lnTo>
                    <a:pt x="98" y="2"/>
                  </a:lnTo>
                  <a:lnTo>
                    <a:pt x="79" y="0"/>
                  </a:lnTo>
                  <a:lnTo>
                    <a:pt x="60" y="5"/>
                  </a:lnTo>
                  <a:lnTo>
                    <a:pt x="38" y="17"/>
                  </a:lnTo>
                  <a:lnTo>
                    <a:pt x="21" y="33"/>
                  </a:lnTo>
                  <a:lnTo>
                    <a:pt x="8" y="51"/>
                  </a:lnTo>
                  <a:lnTo>
                    <a:pt x="0" y="72"/>
                  </a:lnTo>
                  <a:lnTo>
                    <a:pt x="0" y="93"/>
                  </a:lnTo>
                  <a:lnTo>
                    <a:pt x="6" y="113"/>
                  </a:lnTo>
                  <a:lnTo>
                    <a:pt x="18" y="132"/>
                  </a:lnTo>
                  <a:lnTo>
                    <a:pt x="40" y="147"/>
                  </a:lnTo>
                  <a:lnTo>
                    <a:pt x="61" y="159"/>
                  </a:lnTo>
                  <a:lnTo>
                    <a:pt x="79" y="176"/>
                  </a:lnTo>
                  <a:lnTo>
                    <a:pt x="94" y="193"/>
                  </a:lnTo>
                  <a:lnTo>
                    <a:pt x="108" y="215"/>
                  </a:lnTo>
                  <a:lnTo>
                    <a:pt x="122" y="239"/>
                  </a:lnTo>
                  <a:lnTo>
                    <a:pt x="137" y="265"/>
                  </a:lnTo>
                  <a:lnTo>
                    <a:pt x="153" y="295"/>
                  </a:lnTo>
                  <a:lnTo>
                    <a:pt x="173" y="329"/>
                  </a:lnTo>
                  <a:lnTo>
                    <a:pt x="195" y="354"/>
                  </a:lnTo>
                  <a:lnTo>
                    <a:pt x="220" y="367"/>
                  </a:lnTo>
                  <a:lnTo>
                    <a:pt x="248" y="369"/>
                  </a:lnTo>
                  <a:lnTo>
                    <a:pt x="273" y="363"/>
                  </a:lnTo>
                  <a:lnTo>
                    <a:pt x="296" y="352"/>
                  </a:lnTo>
                  <a:lnTo>
                    <a:pt x="313" y="336"/>
                  </a:lnTo>
                  <a:lnTo>
                    <a:pt x="323" y="318"/>
                  </a:lnTo>
                  <a:lnTo>
                    <a:pt x="321" y="301"/>
                  </a:lnTo>
                  <a:close/>
                </a:path>
              </a:pathLst>
            </a:custGeom>
            <a:solidFill>
              <a:srgbClr val="FFFFFF"/>
            </a:solidFill>
            <a:ln w="9525">
              <a:noFill/>
              <a:round/>
              <a:headEnd/>
              <a:tailEnd/>
            </a:ln>
          </p:spPr>
          <p:txBody>
            <a:bodyPr/>
            <a:lstStyle/>
            <a:p>
              <a:endParaRPr lang="he-IL"/>
            </a:p>
          </p:txBody>
        </p:sp>
        <p:sp>
          <p:nvSpPr>
            <p:cNvPr id="236671" name="Freeform 127"/>
            <p:cNvSpPr>
              <a:spLocks/>
            </p:cNvSpPr>
            <p:nvPr/>
          </p:nvSpPr>
          <p:spPr bwMode="auto">
            <a:xfrm rot="192067">
              <a:off x="7813591" y="2974175"/>
              <a:ext cx="398164" cy="938406"/>
            </a:xfrm>
            <a:custGeom>
              <a:avLst/>
              <a:gdLst>
                <a:gd name="T0" fmla="*/ 50541 w 323"/>
                <a:gd name="T1" fmla="*/ 94095 h 369"/>
                <a:gd name="T2" fmla="*/ 50541 w 323"/>
                <a:gd name="T3" fmla="*/ 94095 h 369"/>
                <a:gd name="T4" fmla="*/ 48076 w 323"/>
                <a:gd name="T5" fmla="*/ 86466 h 369"/>
                <a:gd name="T6" fmla="*/ 46843 w 323"/>
                <a:gd name="T7" fmla="*/ 78836 h 369"/>
                <a:gd name="T8" fmla="*/ 44377 w 323"/>
                <a:gd name="T9" fmla="*/ 68664 h 369"/>
                <a:gd name="T10" fmla="*/ 41912 w 323"/>
                <a:gd name="T11" fmla="*/ 61035 h 369"/>
                <a:gd name="T12" fmla="*/ 39447 w 323"/>
                <a:gd name="T13" fmla="*/ 50862 h 369"/>
                <a:gd name="T14" fmla="*/ 36981 w 323"/>
                <a:gd name="T15" fmla="*/ 43233 h 369"/>
                <a:gd name="T16" fmla="*/ 34516 w 323"/>
                <a:gd name="T17" fmla="*/ 35603 h 369"/>
                <a:gd name="T18" fmla="*/ 32050 w 323"/>
                <a:gd name="T19" fmla="*/ 27974 h 369"/>
                <a:gd name="T20" fmla="*/ 29585 w 323"/>
                <a:gd name="T21" fmla="*/ 20345 h 369"/>
                <a:gd name="T22" fmla="*/ 27120 w 323"/>
                <a:gd name="T23" fmla="*/ 12716 h 369"/>
                <a:gd name="T24" fmla="*/ 24654 w 323"/>
                <a:gd name="T25" fmla="*/ 7629 h 369"/>
                <a:gd name="T26" fmla="*/ 20956 w 323"/>
                <a:gd name="T27" fmla="*/ 5086 h 369"/>
                <a:gd name="T28" fmla="*/ 18491 w 323"/>
                <a:gd name="T29" fmla="*/ 0 h 369"/>
                <a:gd name="T30" fmla="*/ 16025 w 323"/>
                <a:gd name="T31" fmla="*/ 0 h 369"/>
                <a:gd name="T32" fmla="*/ 12327 w 323"/>
                <a:gd name="T33" fmla="*/ 0 h 369"/>
                <a:gd name="T34" fmla="*/ 9862 w 323"/>
                <a:gd name="T35" fmla="*/ 0 h 369"/>
                <a:gd name="T36" fmla="*/ 9862 w 323"/>
                <a:gd name="T37" fmla="*/ 0 h 369"/>
                <a:gd name="T38" fmla="*/ 6164 w 323"/>
                <a:gd name="T39" fmla="*/ 5086 h 369"/>
                <a:gd name="T40" fmla="*/ 3698 w 323"/>
                <a:gd name="T41" fmla="*/ 10172 h 369"/>
                <a:gd name="T42" fmla="*/ 1233 w 323"/>
                <a:gd name="T43" fmla="*/ 15259 h 369"/>
                <a:gd name="T44" fmla="*/ 0 w 323"/>
                <a:gd name="T45" fmla="*/ 22888 h 369"/>
                <a:gd name="T46" fmla="*/ 0 w 323"/>
                <a:gd name="T47" fmla="*/ 27974 h 369"/>
                <a:gd name="T48" fmla="*/ 1233 w 323"/>
                <a:gd name="T49" fmla="*/ 35603 h 369"/>
                <a:gd name="T50" fmla="*/ 3698 w 323"/>
                <a:gd name="T51" fmla="*/ 40690 h 369"/>
                <a:gd name="T52" fmla="*/ 6164 w 323"/>
                <a:gd name="T53" fmla="*/ 45776 h 369"/>
                <a:gd name="T54" fmla="*/ 6164 w 323"/>
                <a:gd name="T55" fmla="*/ 45776 h 369"/>
                <a:gd name="T56" fmla="*/ 9862 w 323"/>
                <a:gd name="T57" fmla="*/ 48319 h 369"/>
                <a:gd name="T58" fmla="*/ 12327 w 323"/>
                <a:gd name="T59" fmla="*/ 55948 h 369"/>
                <a:gd name="T60" fmla="*/ 14792 w 323"/>
                <a:gd name="T61" fmla="*/ 61035 h 369"/>
                <a:gd name="T62" fmla="*/ 17258 w 323"/>
                <a:gd name="T63" fmla="*/ 66121 h 369"/>
                <a:gd name="T64" fmla="*/ 19723 w 323"/>
                <a:gd name="T65" fmla="*/ 73750 h 369"/>
                <a:gd name="T66" fmla="*/ 22189 w 323"/>
                <a:gd name="T67" fmla="*/ 83922 h 369"/>
                <a:gd name="T68" fmla="*/ 24654 w 323"/>
                <a:gd name="T69" fmla="*/ 91552 h 369"/>
                <a:gd name="T70" fmla="*/ 27120 w 323"/>
                <a:gd name="T71" fmla="*/ 104267 h 369"/>
                <a:gd name="T72" fmla="*/ 27120 w 323"/>
                <a:gd name="T73" fmla="*/ 104267 h 369"/>
                <a:gd name="T74" fmla="*/ 30818 w 323"/>
                <a:gd name="T75" fmla="*/ 111897 h 369"/>
                <a:gd name="T76" fmla="*/ 34516 w 323"/>
                <a:gd name="T77" fmla="*/ 114440 h 369"/>
                <a:gd name="T78" fmla="*/ 38214 w 323"/>
                <a:gd name="T79" fmla="*/ 116983 h 369"/>
                <a:gd name="T80" fmla="*/ 43145 w 323"/>
                <a:gd name="T81" fmla="*/ 114440 h 369"/>
                <a:gd name="T82" fmla="*/ 45610 w 323"/>
                <a:gd name="T83" fmla="*/ 111897 h 369"/>
                <a:gd name="T84" fmla="*/ 49308 w 323"/>
                <a:gd name="T85" fmla="*/ 106810 h 369"/>
                <a:gd name="T86" fmla="*/ 50541 w 323"/>
                <a:gd name="T87" fmla="*/ 99181 h 369"/>
                <a:gd name="T88" fmla="*/ 50541 w 323"/>
                <a:gd name="T89" fmla="*/ 94095 h 3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3" h="369">
                  <a:moveTo>
                    <a:pt x="321" y="301"/>
                  </a:moveTo>
                  <a:lnTo>
                    <a:pt x="321" y="301"/>
                  </a:lnTo>
                  <a:lnTo>
                    <a:pt x="310" y="275"/>
                  </a:lnTo>
                  <a:lnTo>
                    <a:pt x="297" y="248"/>
                  </a:lnTo>
                  <a:lnTo>
                    <a:pt x="283" y="219"/>
                  </a:lnTo>
                  <a:lnTo>
                    <a:pt x="270" y="192"/>
                  </a:lnTo>
                  <a:lnTo>
                    <a:pt x="255" y="164"/>
                  </a:lnTo>
                  <a:lnTo>
                    <a:pt x="240" y="138"/>
                  </a:lnTo>
                  <a:lnTo>
                    <a:pt x="223" y="112"/>
                  </a:lnTo>
                  <a:lnTo>
                    <a:pt x="206" y="88"/>
                  </a:lnTo>
                  <a:lnTo>
                    <a:pt x="189" y="66"/>
                  </a:lnTo>
                  <a:lnTo>
                    <a:pt x="172" y="46"/>
                  </a:lnTo>
                  <a:lnTo>
                    <a:pt x="154" y="30"/>
                  </a:lnTo>
                  <a:lnTo>
                    <a:pt x="136" y="17"/>
                  </a:lnTo>
                  <a:lnTo>
                    <a:pt x="117" y="7"/>
                  </a:lnTo>
                  <a:lnTo>
                    <a:pt x="98" y="2"/>
                  </a:lnTo>
                  <a:lnTo>
                    <a:pt x="79" y="0"/>
                  </a:lnTo>
                  <a:lnTo>
                    <a:pt x="60" y="5"/>
                  </a:lnTo>
                  <a:lnTo>
                    <a:pt x="38" y="17"/>
                  </a:lnTo>
                  <a:lnTo>
                    <a:pt x="21" y="33"/>
                  </a:lnTo>
                  <a:lnTo>
                    <a:pt x="8" y="51"/>
                  </a:lnTo>
                  <a:lnTo>
                    <a:pt x="0" y="72"/>
                  </a:lnTo>
                  <a:lnTo>
                    <a:pt x="0" y="93"/>
                  </a:lnTo>
                  <a:lnTo>
                    <a:pt x="6" y="113"/>
                  </a:lnTo>
                  <a:lnTo>
                    <a:pt x="18" y="132"/>
                  </a:lnTo>
                  <a:lnTo>
                    <a:pt x="40" y="147"/>
                  </a:lnTo>
                  <a:lnTo>
                    <a:pt x="61" y="159"/>
                  </a:lnTo>
                  <a:lnTo>
                    <a:pt x="79" y="176"/>
                  </a:lnTo>
                  <a:lnTo>
                    <a:pt x="94" y="193"/>
                  </a:lnTo>
                  <a:lnTo>
                    <a:pt x="108" y="215"/>
                  </a:lnTo>
                  <a:lnTo>
                    <a:pt x="122" y="239"/>
                  </a:lnTo>
                  <a:lnTo>
                    <a:pt x="137" y="265"/>
                  </a:lnTo>
                  <a:lnTo>
                    <a:pt x="153" y="295"/>
                  </a:lnTo>
                  <a:lnTo>
                    <a:pt x="173" y="329"/>
                  </a:lnTo>
                  <a:lnTo>
                    <a:pt x="195" y="354"/>
                  </a:lnTo>
                  <a:lnTo>
                    <a:pt x="220" y="367"/>
                  </a:lnTo>
                  <a:lnTo>
                    <a:pt x="248" y="369"/>
                  </a:lnTo>
                  <a:lnTo>
                    <a:pt x="273" y="363"/>
                  </a:lnTo>
                  <a:lnTo>
                    <a:pt x="296" y="352"/>
                  </a:lnTo>
                  <a:lnTo>
                    <a:pt x="313" y="336"/>
                  </a:lnTo>
                  <a:lnTo>
                    <a:pt x="323" y="318"/>
                  </a:lnTo>
                  <a:lnTo>
                    <a:pt x="321" y="301"/>
                  </a:lnTo>
                </a:path>
              </a:pathLst>
            </a:custGeom>
            <a:noFill/>
            <a:ln w="0">
              <a:solidFill>
                <a:srgbClr val="000000"/>
              </a:solidFill>
              <a:prstDash val="solid"/>
              <a:round/>
              <a:headEnd/>
              <a:tailEnd/>
            </a:ln>
          </p:spPr>
          <p:txBody>
            <a:bodyPr/>
            <a:lstStyle/>
            <a:p>
              <a:endParaRPr lang="he-IL"/>
            </a:p>
          </p:txBody>
        </p:sp>
        <p:sp>
          <p:nvSpPr>
            <p:cNvPr id="236672" name="Freeform 128"/>
            <p:cNvSpPr>
              <a:spLocks/>
            </p:cNvSpPr>
            <p:nvPr/>
          </p:nvSpPr>
          <p:spPr bwMode="auto">
            <a:xfrm>
              <a:off x="8025384" y="3094563"/>
              <a:ext cx="1182212" cy="1413548"/>
            </a:xfrm>
            <a:custGeom>
              <a:avLst/>
              <a:gdLst>
                <a:gd name="T0" fmla="*/ 146513 w 702"/>
                <a:gd name="T1" fmla="*/ 56080 h 857"/>
                <a:gd name="T2" fmla="*/ 148198 w 702"/>
                <a:gd name="T3" fmla="*/ 82471 h 857"/>
                <a:gd name="T4" fmla="*/ 148198 w 702"/>
                <a:gd name="T5" fmla="*/ 110511 h 857"/>
                <a:gd name="T6" fmla="*/ 143145 w 702"/>
                <a:gd name="T7" fmla="*/ 136901 h 857"/>
                <a:gd name="T8" fmla="*/ 136409 w 702"/>
                <a:gd name="T9" fmla="*/ 153396 h 857"/>
                <a:gd name="T10" fmla="*/ 129673 w 702"/>
                <a:gd name="T11" fmla="*/ 163292 h 857"/>
                <a:gd name="T12" fmla="*/ 119568 w 702"/>
                <a:gd name="T13" fmla="*/ 169890 h 857"/>
                <a:gd name="T14" fmla="*/ 107780 w 702"/>
                <a:gd name="T15" fmla="*/ 174838 h 857"/>
                <a:gd name="T16" fmla="*/ 95992 w 702"/>
                <a:gd name="T17" fmla="*/ 176487 h 857"/>
                <a:gd name="T18" fmla="*/ 82519 w 702"/>
                <a:gd name="T19" fmla="*/ 178137 h 857"/>
                <a:gd name="T20" fmla="*/ 70731 w 702"/>
                <a:gd name="T21" fmla="*/ 176487 h 857"/>
                <a:gd name="T22" fmla="*/ 58942 w 702"/>
                <a:gd name="T23" fmla="*/ 174838 h 857"/>
                <a:gd name="T24" fmla="*/ 52206 w 702"/>
                <a:gd name="T25" fmla="*/ 171539 h 857"/>
                <a:gd name="T26" fmla="*/ 45470 w 702"/>
                <a:gd name="T27" fmla="*/ 168240 h 857"/>
                <a:gd name="T28" fmla="*/ 37049 w 702"/>
                <a:gd name="T29" fmla="*/ 161643 h 857"/>
                <a:gd name="T30" fmla="*/ 28629 w 702"/>
                <a:gd name="T31" fmla="*/ 155045 h 857"/>
                <a:gd name="T32" fmla="*/ 20209 w 702"/>
                <a:gd name="T33" fmla="*/ 148447 h 857"/>
                <a:gd name="T34" fmla="*/ 15157 w 702"/>
                <a:gd name="T35" fmla="*/ 140200 h 857"/>
                <a:gd name="T36" fmla="*/ 10104 w 702"/>
                <a:gd name="T37" fmla="*/ 131953 h 857"/>
                <a:gd name="T38" fmla="*/ 8420 w 702"/>
                <a:gd name="T39" fmla="*/ 125355 h 857"/>
                <a:gd name="T40" fmla="*/ 10104 w 702"/>
                <a:gd name="T41" fmla="*/ 118758 h 857"/>
                <a:gd name="T42" fmla="*/ 5052 w 702"/>
                <a:gd name="T43" fmla="*/ 110511 h 857"/>
                <a:gd name="T44" fmla="*/ 1684 w 702"/>
                <a:gd name="T45" fmla="*/ 102264 h 857"/>
                <a:gd name="T46" fmla="*/ 1684 w 702"/>
                <a:gd name="T47" fmla="*/ 95666 h 857"/>
                <a:gd name="T48" fmla="*/ 8420 w 702"/>
                <a:gd name="T49" fmla="*/ 94017 h 857"/>
                <a:gd name="T50" fmla="*/ 10104 w 702"/>
                <a:gd name="T51" fmla="*/ 90718 h 857"/>
                <a:gd name="T52" fmla="*/ 10104 w 702"/>
                <a:gd name="T53" fmla="*/ 85770 h 857"/>
                <a:gd name="T54" fmla="*/ 11788 w 702"/>
                <a:gd name="T55" fmla="*/ 82471 h 857"/>
                <a:gd name="T56" fmla="*/ 16841 w 702"/>
                <a:gd name="T57" fmla="*/ 85770 h 857"/>
                <a:gd name="T58" fmla="*/ 18525 w 702"/>
                <a:gd name="T59" fmla="*/ 84120 h 857"/>
                <a:gd name="T60" fmla="*/ 18525 w 702"/>
                <a:gd name="T61" fmla="*/ 75873 h 857"/>
                <a:gd name="T62" fmla="*/ 16841 w 702"/>
                <a:gd name="T63" fmla="*/ 61028 h 857"/>
                <a:gd name="T64" fmla="*/ 18525 w 702"/>
                <a:gd name="T65" fmla="*/ 42885 h 857"/>
                <a:gd name="T66" fmla="*/ 20209 w 702"/>
                <a:gd name="T67" fmla="*/ 34638 h 857"/>
                <a:gd name="T68" fmla="*/ 20209 w 702"/>
                <a:gd name="T69" fmla="*/ 34638 h 857"/>
                <a:gd name="T70" fmla="*/ 21893 w 702"/>
                <a:gd name="T71" fmla="*/ 36287 h 857"/>
                <a:gd name="T72" fmla="*/ 25261 w 702"/>
                <a:gd name="T73" fmla="*/ 31339 h 857"/>
                <a:gd name="T74" fmla="*/ 28629 w 702"/>
                <a:gd name="T75" fmla="*/ 24741 h 857"/>
                <a:gd name="T76" fmla="*/ 30313 w 702"/>
                <a:gd name="T77" fmla="*/ 18144 h 857"/>
                <a:gd name="T78" fmla="*/ 31997 w 702"/>
                <a:gd name="T79" fmla="*/ 13195 h 857"/>
                <a:gd name="T80" fmla="*/ 37049 w 702"/>
                <a:gd name="T81" fmla="*/ 6598 h 857"/>
                <a:gd name="T82" fmla="*/ 47154 w 702"/>
                <a:gd name="T83" fmla="*/ 1649 h 857"/>
                <a:gd name="T84" fmla="*/ 62310 w 702"/>
                <a:gd name="T85" fmla="*/ 0 h 857"/>
                <a:gd name="T86" fmla="*/ 80835 w 702"/>
                <a:gd name="T87" fmla="*/ 3299 h 857"/>
                <a:gd name="T88" fmla="*/ 97676 w 702"/>
                <a:gd name="T89" fmla="*/ 6598 h 857"/>
                <a:gd name="T90" fmla="*/ 116200 w 702"/>
                <a:gd name="T91" fmla="*/ 14845 h 857"/>
                <a:gd name="T92" fmla="*/ 129673 w 702"/>
                <a:gd name="T93" fmla="*/ 24741 h 857"/>
                <a:gd name="T94" fmla="*/ 141461 w 702"/>
                <a:gd name="T95" fmla="*/ 36287 h 8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857">
                  <a:moveTo>
                    <a:pt x="677" y="210"/>
                  </a:moveTo>
                  <a:lnTo>
                    <a:pt x="689" y="265"/>
                  </a:lnTo>
                  <a:lnTo>
                    <a:pt x="697" y="326"/>
                  </a:lnTo>
                  <a:lnTo>
                    <a:pt x="702" y="393"/>
                  </a:lnTo>
                  <a:lnTo>
                    <a:pt x="702" y="461"/>
                  </a:lnTo>
                  <a:lnTo>
                    <a:pt x="698" y="530"/>
                  </a:lnTo>
                  <a:lnTo>
                    <a:pt x="690" y="596"/>
                  </a:lnTo>
                  <a:lnTo>
                    <a:pt x="677" y="657"/>
                  </a:lnTo>
                  <a:lnTo>
                    <a:pt x="660" y="711"/>
                  </a:lnTo>
                  <a:lnTo>
                    <a:pt x="648" y="740"/>
                  </a:lnTo>
                  <a:lnTo>
                    <a:pt x="630" y="765"/>
                  </a:lnTo>
                  <a:lnTo>
                    <a:pt x="611" y="786"/>
                  </a:lnTo>
                  <a:lnTo>
                    <a:pt x="589" y="804"/>
                  </a:lnTo>
                  <a:lnTo>
                    <a:pt x="565" y="820"/>
                  </a:lnTo>
                  <a:lnTo>
                    <a:pt x="538" y="832"/>
                  </a:lnTo>
                  <a:lnTo>
                    <a:pt x="510" y="842"/>
                  </a:lnTo>
                  <a:lnTo>
                    <a:pt x="482" y="849"/>
                  </a:lnTo>
                  <a:lnTo>
                    <a:pt x="452" y="854"/>
                  </a:lnTo>
                  <a:lnTo>
                    <a:pt x="422" y="856"/>
                  </a:lnTo>
                  <a:lnTo>
                    <a:pt x="392" y="857"/>
                  </a:lnTo>
                  <a:lnTo>
                    <a:pt x="362" y="855"/>
                  </a:lnTo>
                  <a:lnTo>
                    <a:pt x="333" y="853"/>
                  </a:lnTo>
                  <a:lnTo>
                    <a:pt x="305" y="848"/>
                  </a:lnTo>
                  <a:lnTo>
                    <a:pt x="279" y="841"/>
                  </a:lnTo>
                  <a:lnTo>
                    <a:pt x="255" y="834"/>
                  </a:lnTo>
                  <a:lnTo>
                    <a:pt x="242" y="828"/>
                  </a:lnTo>
                  <a:lnTo>
                    <a:pt x="226" y="820"/>
                  </a:lnTo>
                  <a:lnTo>
                    <a:pt x="210" y="810"/>
                  </a:lnTo>
                  <a:lnTo>
                    <a:pt x="191" y="797"/>
                  </a:lnTo>
                  <a:lnTo>
                    <a:pt x="172" y="782"/>
                  </a:lnTo>
                  <a:lnTo>
                    <a:pt x="152" y="767"/>
                  </a:lnTo>
                  <a:lnTo>
                    <a:pt x="132" y="750"/>
                  </a:lnTo>
                  <a:lnTo>
                    <a:pt x="114" y="732"/>
                  </a:lnTo>
                  <a:lnTo>
                    <a:pt x="96" y="713"/>
                  </a:lnTo>
                  <a:lnTo>
                    <a:pt x="79" y="694"/>
                  </a:lnTo>
                  <a:lnTo>
                    <a:pt x="66" y="674"/>
                  </a:lnTo>
                  <a:lnTo>
                    <a:pt x="54" y="656"/>
                  </a:lnTo>
                  <a:lnTo>
                    <a:pt x="45" y="636"/>
                  </a:lnTo>
                  <a:lnTo>
                    <a:pt x="40" y="619"/>
                  </a:lnTo>
                  <a:lnTo>
                    <a:pt x="39" y="602"/>
                  </a:lnTo>
                  <a:lnTo>
                    <a:pt x="43" y="587"/>
                  </a:lnTo>
                  <a:lnTo>
                    <a:pt x="43" y="574"/>
                  </a:lnTo>
                  <a:lnTo>
                    <a:pt x="35" y="557"/>
                  </a:lnTo>
                  <a:lnTo>
                    <a:pt x="24" y="536"/>
                  </a:lnTo>
                  <a:lnTo>
                    <a:pt x="13" y="514"/>
                  </a:lnTo>
                  <a:lnTo>
                    <a:pt x="3" y="493"/>
                  </a:lnTo>
                  <a:lnTo>
                    <a:pt x="0" y="475"/>
                  </a:lnTo>
                  <a:lnTo>
                    <a:pt x="5" y="463"/>
                  </a:lnTo>
                  <a:lnTo>
                    <a:pt x="22" y="459"/>
                  </a:lnTo>
                  <a:lnTo>
                    <a:pt x="37" y="455"/>
                  </a:lnTo>
                  <a:lnTo>
                    <a:pt x="45" y="447"/>
                  </a:lnTo>
                  <a:lnTo>
                    <a:pt x="48" y="436"/>
                  </a:lnTo>
                  <a:lnTo>
                    <a:pt x="50" y="422"/>
                  </a:lnTo>
                  <a:lnTo>
                    <a:pt x="48" y="410"/>
                  </a:lnTo>
                  <a:lnTo>
                    <a:pt x="48" y="401"/>
                  </a:lnTo>
                  <a:lnTo>
                    <a:pt x="50" y="398"/>
                  </a:lnTo>
                  <a:lnTo>
                    <a:pt x="56" y="400"/>
                  </a:lnTo>
                  <a:lnTo>
                    <a:pt x="74" y="409"/>
                  </a:lnTo>
                  <a:lnTo>
                    <a:pt x="84" y="410"/>
                  </a:lnTo>
                  <a:lnTo>
                    <a:pt x="88" y="403"/>
                  </a:lnTo>
                  <a:lnTo>
                    <a:pt x="86" y="388"/>
                  </a:lnTo>
                  <a:lnTo>
                    <a:pt x="82" y="364"/>
                  </a:lnTo>
                  <a:lnTo>
                    <a:pt x="76" y="332"/>
                  </a:lnTo>
                  <a:lnTo>
                    <a:pt x="73" y="292"/>
                  </a:lnTo>
                  <a:lnTo>
                    <a:pt x="70" y="243"/>
                  </a:lnTo>
                  <a:lnTo>
                    <a:pt x="84" y="203"/>
                  </a:lnTo>
                  <a:lnTo>
                    <a:pt x="92" y="179"/>
                  </a:lnTo>
                  <a:lnTo>
                    <a:pt x="96" y="167"/>
                  </a:lnTo>
                  <a:lnTo>
                    <a:pt x="97" y="165"/>
                  </a:lnTo>
                  <a:lnTo>
                    <a:pt x="96" y="167"/>
                  </a:lnTo>
                  <a:lnTo>
                    <a:pt x="96" y="171"/>
                  </a:lnTo>
                  <a:lnTo>
                    <a:pt x="98" y="172"/>
                  </a:lnTo>
                  <a:lnTo>
                    <a:pt x="103" y="166"/>
                  </a:lnTo>
                  <a:lnTo>
                    <a:pt x="114" y="146"/>
                  </a:lnTo>
                  <a:lnTo>
                    <a:pt x="123" y="129"/>
                  </a:lnTo>
                  <a:lnTo>
                    <a:pt x="131" y="113"/>
                  </a:lnTo>
                  <a:lnTo>
                    <a:pt x="137" y="98"/>
                  </a:lnTo>
                  <a:lnTo>
                    <a:pt x="142" y="84"/>
                  </a:lnTo>
                  <a:lnTo>
                    <a:pt x="146" y="72"/>
                  </a:lnTo>
                  <a:lnTo>
                    <a:pt x="151" y="59"/>
                  </a:lnTo>
                  <a:lnTo>
                    <a:pt x="157" y="47"/>
                  </a:lnTo>
                  <a:lnTo>
                    <a:pt x="172" y="29"/>
                  </a:lnTo>
                  <a:lnTo>
                    <a:pt x="194" y="16"/>
                  </a:lnTo>
                  <a:lnTo>
                    <a:pt x="221" y="7"/>
                  </a:lnTo>
                  <a:lnTo>
                    <a:pt x="256" y="1"/>
                  </a:lnTo>
                  <a:lnTo>
                    <a:pt x="293" y="0"/>
                  </a:lnTo>
                  <a:lnTo>
                    <a:pt x="334" y="4"/>
                  </a:lnTo>
                  <a:lnTo>
                    <a:pt x="377" y="9"/>
                  </a:lnTo>
                  <a:lnTo>
                    <a:pt x="421" y="20"/>
                  </a:lnTo>
                  <a:lnTo>
                    <a:pt x="464" y="32"/>
                  </a:lnTo>
                  <a:lnTo>
                    <a:pt x="507" y="50"/>
                  </a:lnTo>
                  <a:lnTo>
                    <a:pt x="547" y="69"/>
                  </a:lnTo>
                  <a:lnTo>
                    <a:pt x="584" y="91"/>
                  </a:lnTo>
                  <a:lnTo>
                    <a:pt x="616" y="118"/>
                  </a:lnTo>
                  <a:lnTo>
                    <a:pt x="644" y="145"/>
                  </a:lnTo>
                  <a:lnTo>
                    <a:pt x="665" y="176"/>
                  </a:lnTo>
                  <a:lnTo>
                    <a:pt x="677" y="210"/>
                  </a:lnTo>
                  <a:close/>
                </a:path>
              </a:pathLst>
            </a:custGeom>
            <a:solidFill>
              <a:srgbClr val="FFFFFF"/>
            </a:solidFill>
            <a:ln w="9525">
              <a:noFill/>
              <a:round/>
              <a:headEnd/>
              <a:tailEnd/>
            </a:ln>
          </p:spPr>
          <p:txBody>
            <a:bodyPr/>
            <a:lstStyle/>
            <a:p>
              <a:endParaRPr lang="he-IL"/>
            </a:p>
          </p:txBody>
        </p:sp>
        <p:sp>
          <p:nvSpPr>
            <p:cNvPr id="236673" name="Freeform 129"/>
            <p:cNvSpPr>
              <a:spLocks/>
            </p:cNvSpPr>
            <p:nvPr/>
          </p:nvSpPr>
          <p:spPr bwMode="auto">
            <a:xfrm>
              <a:off x="8021889" y="3126335"/>
              <a:ext cx="1064413" cy="1362075"/>
            </a:xfrm>
            <a:custGeom>
              <a:avLst/>
              <a:gdLst>
                <a:gd name="T0" fmla="*/ 128882 w 702"/>
                <a:gd name="T1" fmla="*/ 42913 h 857"/>
                <a:gd name="T2" fmla="*/ 133431 w 702"/>
                <a:gd name="T3" fmla="*/ 65163 h 857"/>
                <a:gd name="T4" fmla="*/ 133431 w 702"/>
                <a:gd name="T5" fmla="*/ 92182 h 857"/>
                <a:gd name="T6" fmla="*/ 131914 w 702"/>
                <a:gd name="T7" fmla="*/ 119201 h 857"/>
                <a:gd name="T8" fmla="*/ 125849 w 702"/>
                <a:gd name="T9" fmla="*/ 141452 h 857"/>
                <a:gd name="T10" fmla="*/ 122817 w 702"/>
                <a:gd name="T11" fmla="*/ 147810 h 857"/>
                <a:gd name="T12" fmla="*/ 116752 w 702"/>
                <a:gd name="T13" fmla="*/ 157346 h 857"/>
                <a:gd name="T14" fmla="*/ 107654 w 702"/>
                <a:gd name="T15" fmla="*/ 163703 h 857"/>
                <a:gd name="T16" fmla="*/ 97041 w 702"/>
                <a:gd name="T17" fmla="*/ 168471 h 857"/>
                <a:gd name="T18" fmla="*/ 86427 w 702"/>
                <a:gd name="T19" fmla="*/ 170061 h 857"/>
                <a:gd name="T20" fmla="*/ 74297 w 702"/>
                <a:gd name="T21" fmla="*/ 171650 h 857"/>
                <a:gd name="T22" fmla="*/ 63683 w 702"/>
                <a:gd name="T23" fmla="*/ 170061 h 857"/>
                <a:gd name="T24" fmla="*/ 53069 w 702"/>
                <a:gd name="T25" fmla="*/ 168471 h 857"/>
                <a:gd name="T26" fmla="*/ 48520 w 702"/>
                <a:gd name="T27" fmla="*/ 166882 h 857"/>
                <a:gd name="T28" fmla="*/ 43971 w 702"/>
                <a:gd name="T29" fmla="*/ 163703 h 857"/>
                <a:gd name="T30" fmla="*/ 36390 w 702"/>
                <a:gd name="T31" fmla="*/ 158935 h 857"/>
                <a:gd name="T32" fmla="*/ 28809 w 702"/>
                <a:gd name="T33" fmla="*/ 152578 h 857"/>
                <a:gd name="T34" fmla="*/ 22744 w 702"/>
                <a:gd name="T35" fmla="*/ 146220 h 857"/>
                <a:gd name="T36" fmla="*/ 15163 w 702"/>
                <a:gd name="T37" fmla="*/ 138274 h 857"/>
                <a:gd name="T38" fmla="*/ 10614 w 702"/>
                <a:gd name="T39" fmla="*/ 130327 h 857"/>
                <a:gd name="T40" fmla="*/ 7581 w 702"/>
                <a:gd name="T41" fmla="*/ 123969 h 857"/>
                <a:gd name="T42" fmla="*/ 9098 w 702"/>
                <a:gd name="T43" fmla="*/ 117612 h 857"/>
                <a:gd name="T44" fmla="*/ 9098 w 702"/>
                <a:gd name="T45" fmla="*/ 114433 h 857"/>
                <a:gd name="T46" fmla="*/ 4549 w 702"/>
                <a:gd name="T47" fmla="*/ 106487 h 857"/>
                <a:gd name="T48" fmla="*/ 1516 w 702"/>
                <a:gd name="T49" fmla="*/ 98540 h 857"/>
                <a:gd name="T50" fmla="*/ 1516 w 702"/>
                <a:gd name="T51" fmla="*/ 92182 h 857"/>
                <a:gd name="T52" fmla="*/ 4549 w 702"/>
                <a:gd name="T53" fmla="*/ 92182 h 857"/>
                <a:gd name="T54" fmla="*/ 9098 w 702"/>
                <a:gd name="T55" fmla="*/ 89004 h 857"/>
                <a:gd name="T56" fmla="*/ 10614 w 702"/>
                <a:gd name="T57" fmla="*/ 84236 h 857"/>
                <a:gd name="T58" fmla="*/ 9098 w 702"/>
                <a:gd name="T59" fmla="*/ 81057 h 857"/>
                <a:gd name="T60" fmla="*/ 10614 w 702"/>
                <a:gd name="T61" fmla="*/ 79468 h 857"/>
                <a:gd name="T62" fmla="*/ 15163 w 702"/>
                <a:gd name="T63" fmla="*/ 82646 h 857"/>
                <a:gd name="T64" fmla="*/ 16679 w 702"/>
                <a:gd name="T65" fmla="*/ 81057 h 857"/>
                <a:gd name="T66" fmla="*/ 16679 w 702"/>
                <a:gd name="T67" fmla="*/ 73110 h 857"/>
                <a:gd name="T68" fmla="*/ 15163 w 702"/>
                <a:gd name="T69" fmla="*/ 58806 h 857"/>
                <a:gd name="T70" fmla="*/ 13646 w 702"/>
                <a:gd name="T71" fmla="*/ 49270 h 857"/>
                <a:gd name="T72" fmla="*/ 18195 w 702"/>
                <a:gd name="T73" fmla="*/ 36555 h 857"/>
                <a:gd name="T74" fmla="*/ 19711 w 702"/>
                <a:gd name="T75" fmla="*/ 33376 h 857"/>
                <a:gd name="T76" fmla="*/ 18195 w 702"/>
                <a:gd name="T77" fmla="*/ 34966 h 857"/>
                <a:gd name="T78" fmla="*/ 19711 w 702"/>
                <a:gd name="T79" fmla="*/ 33376 h 857"/>
                <a:gd name="T80" fmla="*/ 22744 w 702"/>
                <a:gd name="T81" fmla="*/ 30198 h 857"/>
                <a:gd name="T82" fmla="*/ 25776 w 702"/>
                <a:gd name="T83" fmla="*/ 23840 h 857"/>
                <a:gd name="T84" fmla="*/ 27293 w 702"/>
                <a:gd name="T85" fmla="*/ 17483 h 857"/>
                <a:gd name="T86" fmla="*/ 28809 w 702"/>
                <a:gd name="T87" fmla="*/ 12715 h 857"/>
                <a:gd name="T88" fmla="*/ 30325 w 702"/>
                <a:gd name="T89" fmla="*/ 9536 h 857"/>
                <a:gd name="T90" fmla="*/ 37906 w 702"/>
                <a:gd name="T91" fmla="*/ 3179 h 857"/>
                <a:gd name="T92" fmla="*/ 48520 w 702"/>
                <a:gd name="T93" fmla="*/ 1589 h 857"/>
                <a:gd name="T94" fmla="*/ 63683 w 702"/>
                <a:gd name="T95" fmla="*/ 1589 h 857"/>
                <a:gd name="T96" fmla="*/ 80362 w 702"/>
                <a:gd name="T97" fmla="*/ 4768 h 857"/>
                <a:gd name="T98" fmla="*/ 97041 w 702"/>
                <a:gd name="T99" fmla="*/ 11125 h 857"/>
                <a:gd name="T100" fmla="*/ 110687 w 702"/>
                <a:gd name="T101" fmla="*/ 19072 h 857"/>
                <a:gd name="T102" fmla="*/ 122817 w 702"/>
                <a:gd name="T103" fmla="*/ 30198 h 857"/>
                <a:gd name="T104" fmla="*/ 128882 w 702"/>
                <a:gd name="T105" fmla="*/ 42913 h 8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02" h="857">
                  <a:moveTo>
                    <a:pt x="677" y="210"/>
                  </a:moveTo>
                  <a:lnTo>
                    <a:pt x="677" y="210"/>
                  </a:lnTo>
                  <a:lnTo>
                    <a:pt x="689" y="265"/>
                  </a:lnTo>
                  <a:lnTo>
                    <a:pt x="697" y="326"/>
                  </a:lnTo>
                  <a:lnTo>
                    <a:pt x="702" y="393"/>
                  </a:lnTo>
                  <a:lnTo>
                    <a:pt x="702" y="461"/>
                  </a:lnTo>
                  <a:lnTo>
                    <a:pt x="698" y="530"/>
                  </a:lnTo>
                  <a:lnTo>
                    <a:pt x="690" y="596"/>
                  </a:lnTo>
                  <a:lnTo>
                    <a:pt x="677" y="657"/>
                  </a:lnTo>
                  <a:lnTo>
                    <a:pt x="660" y="711"/>
                  </a:lnTo>
                  <a:lnTo>
                    <a:pt x="648" y="740"/>
                  </a:lnTo>
                  <a:lnTo>
                    <a:pt x="630" y="765"/>
                  </a:lnTo>
                  <a:lnTo>
                    <a:pt x="611" y="786"/>
                  </a:lnTo>
                  <a:lnTo>
                    <a:pt x="589" y="804"/>
                  </a:lnTo>
                  <a:lnTo>
                    <a:pt x="565" y="820"/>
                  </a:lnTo>
                  <a:lnTo>
                    <a:pt x="538" y="832"/>
                  </a:lnTo>
                  <a:lnTo>
                    <a:pt x="510" y="842"/>
                  </a:lnTo>
                  <a:lnTo>
                    <a:pt x="482" y="849"/>
                  </a:lnTo>
                  <a:lnTo>
                    <a:pt x="452" y="854"/>
                  </a:lnTo>
                  <a:lnTo>
                    <a:pt x="422" y="856"/>
                  </a:lnTo>
                  <a:lnTo>
                    <a:pt x="392" y="857"/>
                  </a:lnTo>
                  <a:lnTo>
                    <a:pt x="362" y="855"/>
                  </a:lnTo>
                  <a:lnTo>
                    <a:pt x="333" y="853"/>
                  </a:lnTo>
                  <a:lnTo>
                    <a:pt x="305" y="848"/>
                  </a:lnTo>
                  <a:lnTo>
                    <a:pt x="279" y="841"/>
                  </a:lnTo>
                  <a:lnTo>
                    <a:pt x="255" y="834"/>
                  </a:lnTo>
                  <a:lnTo>
                    <a:pt x="242" y="828"/>
                  </a:lnTo>
                  <a:lnTo>
                    <a:pt x="226" y="820"/>
                  </a:lnTo>
                  <a:lnTo>
                    <a:pt x="210" y="810"/>
                  </a:lnTo>
                  <a:lnTo>
                    <a:pt x="191" y="797"/>
                  </a:lnTo>
                  <a:lnTo>
                    <a:pt x="172" y="782"/>
                  </a:lnTo>
                  <a:lnTo>
                    <a:pt x="152" y="767"/>
                  </a:lnTo>
                  <a:lnTo>
                    <a:pt x="132" y="750"/>
                  </a:lnTo>
                  <a:lnTo>
                    <a:pt x="114" y="732"/>
                  </a:lnTo>
                  <a:lnTo>
                    <a:pt x="96" y="713"/>
                  </a:lnTo>
                  <a:lnTo>
                    <a:pt x="79" y="694"/>
                  </a:lnTo>
                  <a:lnTo>
                    <a:pt x="66" y="674"/>
                  </a:lnTo>
                  <a:lnTo>
                    <a:pt x="54" y="656"/>
                  </a:lnTo>
                  <a:lnTo>
                    <a:pt x="45" y="636"/>
                  </a:lnTo>
                  <a:lnTo>
                    <a:pt x="40" y="619"/>
                  </a:lnTo>
                  <a:lnTo>
                    <a:pt x="39" y="602"/>
                  </a:lnTo>
                  <a:lnTo>
                    <a:pt x="43" y="587"/>
                  </a:lnTo>
                  <a:lnTo>
                    <a:pt x="43" y="574"/>
                  </a:lnTo>
                  <a:lnTo>
                    <a:pt x="35" y="557"/>
                  </a:lnTo>
                  <a:lnTo>
                    <a:pt x="24" y="536"/>
                  </a:lnTo>
                  <a:lnTo>
                    <a:pt x="13" y="514"/>
                  </a:lnTo>
                  <a:lnTo>
                    <a:pt x="3" y="493"/>
                  </a:lnTo>
                  <a:lnTo>
                    <a:pt x="0" y="475"/>
                  </a:lnTo>
                  <a:lnTo>
                    <a:pt x="5" y="463"/>
                  </a:lnTo>
                  <a:lnTo>
                    <a:pt x="22" y="459"/>
                  </a:lnTo>
                  <a:lnTo>
                    <a:pt x="37" y="455"/>
                  </a:lnTo>
                  <a:lnTo>
                    <a:pt x="45" y="447"/>
                  </a:lnTo>
                  <a:lnTo>
                    <a:pt x="48" y="436"/>
                  </a:lnTo>
                  <a:lnTo>
                    <a:pt x="50" y="422"/>
                  </a:lnTo>
                  <a:lnTo>
                    <a:pt x="48" y="410"/>
                  </a:lnTo>
                  <a:lnTo>
                    <a:pt x="48" y="401"/>
                  </a:lnTo>
                  <a:lnTo>
                    <a:pt x="50" y="398"/>
                  </a:lnTo>
                  <a:lnTo>
                    <a:pt x="56" y="400"/>
                  </a:lnTo>
                  <a:lnTo>
                    <a:pt x="74" y="409"/>
                  </a:lnTo>
                  <a:lnTo>
                    <a:pt x="84" y="410"/>
                  </a:lnTo>
                  <a:lnTo>
                    <a:pt x="88" y="403"/>
                  </a:lnTo>
                  <a:lnTo>
                    <a:pt x="86" y="388"/>
                  </a:lnTo>
                  <a:lnTo>
                    <a:pt x="82" y="364"/>
                  </a:lnTo>
                  <a:lnTo>
                    <a:pt x="76" y="332"/>
                  </a:lnTo>
                  <a:lnTo>
                    <a:pt x="73" y="292"/>
                  </a:lnTo>
                  <a:lnTo>
                    <a:pt x="70" y="243"/>
                  </a:lnTo>
                  <a:lnTo>
                    <a:pt x="84" y="203"/>
                  </a:lnTo>
                  <a:lnTo>
                    <a:pt x="92" y="179"/>
                  </a:lnTo>
                  <a:lnTo>
                    <a:pt x="96" y="167"/>
                  </a:lnTo>
                  <a:lnTo>
                    <a:pt x="97" y="165"/>
                  </a:lnTo>
                  <a:lnTo>
                    <a:pt x="96" y="167"/>
                  </a:lnTo>
                  <a:lnTo>
                    <a:pt x="96" y="171"/>
                  </a:lnTo>
                  <a:lnTo>
                    <a:pt x="98" y="172"/>
                  </a:lnTo>
                  <a:lnTo>
                    <a:pt x="103" y="166"/>
                  </a:lnTo>
                  <a:lnTo>
                    <a:pt x="114" y="146"/>
                  </a:lnTo>
                  <a:lnTo>
                    <a:pt x="123" y="129"/>
                  </a:lnTo>
                  <a:lnTo>
                    <a:pt x="131" y="113"/>
                  </a:lnTo>
                  <a:lnTo>
                    <a:pt x="137" y="98"/>
                  </a:lnTo>
                  <a:lnTo>
                    <a:pt x="142" y="84"/>
                  </a:lnTo>
                  <a:lnTo>
                    <a:pt x="146" y="72"/>
                  </a:lnTo>
                  <a:lnTo>
                    <a:pt x="151" y="59"/>
                  </a:lnTo>
                  <a:lnTo>
                    <a:pt x="157" y="47"/>
                  </a:lnTo>
                  <a:lnTo>
                    <a:pt x="172" y="29"/>
                  </a:lnTo>
                  <a:lnTo>
                    <a:pt x="194" y="16"/>
                  </a:lnTo>
                  <a:lnTo>
                    <a:pt x="221" y="7"/>
                  </a:lnTo>
                  <a:lnTo>
                    <a:pt x="256" y="1"/>
                  </a:lnTo>
                  <a:lnTo>
                    <a:pt x="293" y="0"/>
                  </a:lnTo>
                  <a:lnTo>
                    <a:pt x="334" y="4"/>
                  </a:lnTo>
                  <a:lnTo>
                    <a:pt x="377" y="9"/>
                  </a:lnTo>
                  <a:lnTo>
                    <a:pt x="421" y="20"/>
                  </a:lnTo>
                  <a:lnTo>
                    <a:pt x="464" y="32"/>
                  </a:lnTo>
                  <a:lnTo>
                    <a:pt x="507" y="50"/>
                  </a:lnTo>
                  <a:lnTo>
                    <a:pt x="547" y="69"/>
                  </a:lnTo>
                  <a:lnTo>
                    <a:pt x="584" y="91"/>
                  </a:lnTo>
                  <a:lnTo>
                    <a:pt x="616" y="118"/>
                  </a:lnTo>
                  <a:lnTo>
                    <a:pt x="644" y="145"/>
                  </a:lnTo>
                  <a:lnTo>
                    <a:pt x="665" y="176"/>
                  </a:lnTo>
                  <a:lnTo>
                    <a:pt x="677" y="210"/>
                  </a:lnTo>
                </a:path>
              </a:pathLst>
            </a:custGeom>
            <a:noFill/>
            <a:ln w="0">
              <a:solidFill>
                <a:srgbClr val="FFFFFF"/>
              </a:solidFill>
              <a:prstDash val="solid"/>
              <a:round/>
              <a:headEnd/>
              <a:tailEnd/>
            </a:ln>
          </p:spPr>
          <p:txBody>
            <a:bodyPr/>
            <a:lstStyle/>
            <a:p>
              <a:endParaRPr lang="he-IL"/>
            </a:p>
          </p:txBody>
        </p:sp>
      </p:grpSp>
      <p:sp>
        <p:nvSpPr>
          <p:cNvPr id="60428" name="Text Box 1036"/>
          <p:cNvSpPr txBox="1">
            <a:spLocks noChangeArrowheads="1"/>
          </p:cNvSpPr>
          <p:nvPr/>
        </p:nvSpPr>
        <p:spPr bwMode="auto">
          <a:xfrm>
            <a:off x="2357438" y="1281113"/>
            <a:ext cx="4343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ctr">
              <a:defRPr/>
            </a:pPr>
            <a:r>
              <a:rPr lang="he-IL" altLang="he-IL" sz="4000" dirty="0">
                <a:solidFill>
                  <a:srgbClr val="3333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וקשורות </a:t>
            </a:r>
            <a:r>
              <a:rPr lang="he-IL" altLang="he-IL" sz="4000" u="sng" dirty="0">
                <a:solidFill>
                  <a:srgbClr val="3333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לגידול הצמח</a:t>
            </a:r>
            <a:endParaRPr lang="en-US" altLang="he-IL" sz="4000" u="sng" dirty="0">
              <a:solidFill>
                <a:srgbClr val="3333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45061" name="Text Box 1037"/>
          <p:cNvSpPr txBox="1">
            <a:spLocks noChangeArrowheads="1"/>
          </p:cNvSpPr>
          <p:nvPr/>
        </p:nvSpPr>
        <p:spPr bwMode="auto">
          <a:xfrm>
            <a:off x="1331913" y="620713"/>
            <a:ext cx="6429375" cy="701675"/>
          </a:xfrm>
          <a:prstGeom prst="rect">
            <a:avLst/>
          </a:prstGeom>
          <a:solidFill>
            <a:srgbClr val="FFFF00"/>
          </a:solidFill>
          <a:ln>
            <a:noFill/>
          </a:ln>
          <a:effectLst/>
          <a:extLst/>
        </p:spPr>
        <p:txBody>
          <a:bodyPr wrap="none">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ctr">
              <a:defRPr/>
            </a:pPr>
            <a:r>
              <a:rPr lang="he-IL" altLang="he-IL" sz="4000" dirty="0">
                <a:solidFill>
                  <a:srgbClr val="0000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המלאכות </a:t>
            </a:r>
            <a:r>
              <a:rPr lang="he-IL" altLang="he-IL" sz="4000" u="sng"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שאינן</a:t>
            </a:r>
            <a:r>
              <a:rPr lang="he-IL" altLang="he-IL" sz="4000"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a:t>
            </a:r>
            <a:r>
              <a:rPr lang="he-IL" altLang="he-IL" sz="4000" dirty="0">
                <a:solidFill>
                  <a:srgbClr val="000099"/>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מוזכרות בתורה</a:t>
            </a:r>
            <a:endParaRPr lang="en-US" altLang="he-IL" sz="2400" b="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236676" name="תמונה 136" descr="66.jpg"/>
          <p:cNvPicPr>
            <a:picLocks noChangeAspect="1"/>
          </p:cNvPicPr>
          <p:nvPr/>
        </p:nvPicPr>
        <p:blipFill>
          <a:blip r:embed="rId2"/>
          <a:srcRect/>
          <a:stretch>
            <a:fillRect/>
          </a:stretch>
        </p:blipFill>
        <p:spPr bwMode="auto">
          <a:xfrm>
            <a:off x="5508625" y="2565400"/>
            <a:ext cx="2808288" cy="26924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dissolve">
                                      <p:cBhvr>
                                        <p:cTn id="7" dur="5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דישון.wmv">
            <a:hlinkClick r:id="" action="ppaction://media"/>
          </p:cNvPr>
          <p:cNvPicPr>
            <a:picLocks noRot="1" noChangeAspect="1"/>
          </p:cNvPicPr>
          <p:nvPr>
            <a:videoFile r:link="rId1"/>
          </p:nvPr>
        </p:nvPicPr>
        <p:blipFill>
          <a:blip r:embed="rId3"/>
          <a:srcRect/>
          <a:stretch>
            <a:fillRect/>
          </a:stretch>
        </p:blipFill>
        <p:spPr bwMode="auto">
          <a:xfrm>
            <a:off x="684213" y="1371600"/>
            <a:ext cx="7777162" cy="5486400"/>
          </a:xfrm>
          <a:prstGeom prst="rect">
            <a:avLst/>
          </a:prstGeom>
          <a:noFill/>
          <a:ln w="9525">
            <a:noFill/>
            <a:miter lim="800000"/>
            <a:headEnd/>
            <a:tailEnd/>
          </a:ln>
        </p:spPr>
      </p:pic>
      <p:sp>
        <p:nvSpPr>
          <p:cNvPr id="5" name="מלבן 4"/>
          <p:cNvSpPr/>
          <p:nvPr/>
        </p:nvSpPr>
        <p:spPr>
          <a:xfrm>
            <a:off x="3770338" y="260648"/>
            <a:ext cx="1603324" cy="923330"/>
          </a:xfrm>
          <a:prstGeom prst="rect">
            <a:avLst/>
          </a:prstGeom>
          <a:noFill/>
        </p:spPr>
        <p:txBody>
          <a:bodyPr wrap="none" lIns="91440" tIns="45720" rIns="91440" bIns="45720">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דישון</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316066" y="5842337"/>
            <a:ext cx="6563015" cy="923330"/>
          </a:xfrm>
          <a:prstGeom prst="rect">
            <a:avLst/>
          </a:prstGeom>
          <a:noFill/>
        </p:spPr>
        <p:txBody>
          <a:bodyPr wrap="none">
            <a:spAutoFit/>
          </a:bodyPr>
          <a:lstStyle/>
          <a:p>
            <a:pPr algn="ctr">
              <a:defRPr/>
            </a:pPr>
            <a:r>
              <a:rPr lang="he-IL" sz="5400" b="1" dirty="0">
                <a:ln w="12700">
                  <a:solidFill>
                    <a:schemeClr val="tx1"/>
                  </a:solidFill>
                  <a:prstDash val="solid"/>
                </a:ln>
                <a:solidFill>
                  <a:srgbClr val="00FF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מותר</a:t>
            </a:r>
            <a:r>
              <a:rPr lang="he-IL" sz="54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 </a:t>
            </a:r>
            <a:r>
              <a:rPr lang="he-IL" sz="5400" b="1" dirty="0">
                <a:ln w="12700">
                  <a:solidFill>
                    <a:schemeClr val="tx1"/>
                  </a:solidFill>
                  <a:prstDash val="solid"/>
                </a:ln>
                <a:solidFill>
                  <a:srgbClr val="FF6600"/>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 צורך קיומי לצמח</a:t>
            </a:r>
          </a:p>
        </p:txBody>
      </p:sp>
      <p:pic>
        <p:nvPicPr>
          <p:cNvPr id="6" name="השקיה.wmv">
            <a:hlinkClick r:id="" action="ppaction://media"/>
          </p:cNvPr>
          <p:cNvPicPr>
            <a:picLocks noRot="1" noChangeAspect="1"/>
          </p:cNvPicPr>
          <p:nvPr>
            <a:videoFile r:link="rId1"/>
          </p:nvPr>
        </p:nvPicPr>
        <p:blipFill>
          <a:blip r:embed="rId3"/>
          <a:srcRect/>
          <a:stretch>
            <a:fillRect/>
          </a:stretch>
        </p:blipFill>
        <p:spPr bwMode="auto">
          <a:xfrm>
            <a:off x="611188" y="908050"/>
            <a:ext cx="7921625" cy="5113338"/>
          </a:xfrm>
          <a:prstGeom prst="rect">
            <a:avLst/>
          </a:prstGeom>
          <a:noFill/>
          <a:ln w="9525">
            <a:noFill/>
            <a:miter lim="800000"/>
            <a:headEnd/>
            <a:tailEnd/>
          </a:ln>
        </p:spPr>
      </p:pic>
      <p:sp>
        <p:nvSpPr>
          <p:cNvPr id="2" name="מלבן 1"/>
          <p:cNvSpPr/>
          <p:nvPr/>
        </p:nvSpPr>
        <p:spPr>
          <a:xfrm>
            <a:off x="3521872" y="-15280"/>
            <a:ext cx="2100255" cy="923330"/>
          </a:xfrm>
          <a:prstGeom prst="rect">
            <a:avLst/>
          </a:prstGeom>
          <a:noFill/>
        </p:spPr>
        <p:txBody>
          <a:bodyPr wrap="none" lIns="91440" tIns="45720" rIns="91440" bIns="45720">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השקיה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0" fill="hold"/>
                                        <p:tgtEl>
                                          <p:spTgt spid="6"/>
                                        </p:tgtEl>
                                      </p:cBhvr>
                                    </p:cmd>
                                  </p:childTnLst>
                                </p:cTn>
                              </p:par>
                            </p:childTnLst>
                          </p:cTn>
                        </p:par>
                        <p:par>
                          <p:cTn id="7" fill="hold">
                            <p:stCondLst>
                              <p:cond delay="16780"/>
                            </p:stCondLst>
                            <p:childTnLst>
                              <p:par>
                                <p:cTn id="8" presetID="27" presetClass="entr" presetSubtype="0" fill="hold" nodeType="afterEffect">
                                  <p:stCondLst>
                                    <p:cond delay="0"/>
                                  </p:stCondLst>
                                  <p:iterate type="lt">
                                    <p:tmPct val="50000"/>
                                  </p:iterate>
                                  <p:childTnLst>
                                    <p:set>
                                      <p:cBhvr>
                                        <p:cTn id="9" dur="1" fill="hold">
                                          <p:stCondLst>
                                            <p:cond delay="0"/>
                                          </p:stCondLst>
                                        </p:cTn>
                                        <p:tgtEl>
                                          <p:spTgt spid="3"/>
                                        </p:tgtEl>
                                        <p:attrNameLst>
                                          <p:attrName>style.visibility</p:attrName>
                                        </p:attrNameLst>
                                      </p:cBhvr>
                                      <p:to>
                                        <p:strVal val="visible"/>
                                      </p:to>
                                    </p:set>
                                    <p:anim calcmode="discrete" valueType="clr">
                                      <p:cBhvr override="childStyle">
                                        <p:cTn id="10"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3"/>
                                        </p:tgtEl>
                                        <p:attrNameLst>
                                          <p:attrName>fillcolor</p:attrName>
                                        </p:attrNameLst>
                                      </p:cBhvr>
                                      <p:tavLst>
                                        <p:tav tm="0">
                                          <p:val>
                                            <p:clrVal>
                                              <a:schemeClr val="accent2"/>
                                            </p:clrVal>
                                          </p:val>
                                        </p:tav>
                                        <p:tav tm="50000">
                                          <p:val>
                                            <p:clrVal>
                                              <a:schemeClr val="hlink"/>
                                            </p:clrVal>
                                          </p:val>
                                        </p:tav>
                                      </p:tavLst>
                                    </p:anim>
                                    <p:set>
                                      <p:cBhvr>
                                        <p:cTn id="12"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308"/>
          <p:cNvSpPr>
            <a:spLocks noChangeArrowheads="1"/>
          </p:cNvSpPr>
          <p:nvPr/>
        </p:nvSpPr>
        <p:spPr bwMode="auto">
          <a:xfrm>
            <a:off x="244628" y="349250"/>
            <a:ext cx="3168650" cy="1511300"/>
          </a:xfrm>
          <a:prstGeom prst="ellipse">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r>
              <a:rPr lang="he-IL" sz="4400" b="1" dirty="0">
                <a:solidFill>
                  <a:schemeClr val="bg1"/>
                </a:solidFill>
                <a:effectLst>
                  <a:outerShdw blurRad="38100" dist="38100" dir="2700000" algn="tl">
                    <a:srgbClr val="000000">
                      <a:alpha val="43137"/>
                    </a:srgbClr>
                  </a:outerShdw>
                </a:effectLst>
                <a:cs typeface="David" pitchFamily="34" charset="-79"/>
              </a:rPr>
              <a:t>אדם והיבול</a:t>
            </a:r>
            <a:endParaRPr lang="en-US" sz="4400" b="1" dirty="0">
              <a:solidFill>
                <a:schemeClr val="bg1"/>
              </a:solidFill>
              <a:effectLst>
                <a:outerShdw blurRad="38100" dist="38100" dir="2700000" algn="tl">
                  <a:srgbClr val="000000">
                    <a:alpha val="43137"/>
                  </a:srgbClr>
                </a:outerShdw>
              </a:effectLst>
              <a:cs typeface="David" pitchFamily="34" charset="-79"/>
            </a:endParaRPr>
          </a:p>
        </p:txBody>
      </p:sp>
      <p:sp>
        <p:nvSpPr>
          <p:cNvPr id="19" name="Oval 2"/>
          <p:cNvSpPr>
            <a:spLocks noChangeArrowheads="1"/>
          </p:cNvSpPr>
          <p:nvPr/>
        </p:nvSpPr>
        <p:spPr bwMode="auto">
          <a:xfrm>
            <a:off x="2483768" y="3356992"/>
            <a:ext cx="4476328" cy="1998712"/>
          </a:xfrm>
          <a:prstGeom prst="ellipse">
            <a:avLst/>
          </a:prstGeom>
          <a:solidFill>
            <a:srgbClr val="FFFF0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en-US" altLang="he-IL" sz="4000" b="1" dirty="0">
                <a:latin typeface="David" panose="020E0502060401010101" pitchFamily="34" charset="-79"/>
                <a:cs typeface="David" panose="020E0502060401010101" pitchFamily="34" charset="-79"/>
              </a:rPr>
              <a:t> </a:t>
            </a:r>
            <a:r>
              <a:rPr lang="he-IL" altLang="he-IL" sz="4000" b="1" dirty="0">
                <a:latin typeface="David" panose="020E0502060401010101" pitchFamily="34" charset="-79"/>
                <a:cs typeface="David" panose="020E0502060401010101" pitchFamily="34" charset="-79"/>
              </a:rPr>
              <a:t>קדושת </a:t>
            </a:r>
            <a:endParaRPr lang="he-IL" altLang="he-IL" sz="4000" b="1" dirty="0" smtClean="0">
              <a:latin typeface="David" panose="020E0502060401010101" pitchFamily="34" charset="-79"/>
              <a:cs typeface="David" panose="020E0502060401010101" pitchFamily="34" charset="-79"/>
            </a:endParaRPr>
          </a:p>
          <a:p>
            <a:pPr algn="ctr"/>
            <a:r>
              <a:rPr lang="he-IL" altLang="he-IL" sz="4000" b="1" dirty="0" smtClean="0">
                <a:latin typeface="David" panose="020E0502060401010101" pitchFamily="34" charset="-79"/>
                <a:cs typeface="David" panose="020E0502060401010101" pitchFamily="34" charset="-79"/>
              </a:rPr>
              <a:t>פירות </a:t>
            </a:r>
            <a:r>
              <a:rPr lang="he-IL" altLang="he-IL" sz="4000" b="1" dirty="0">
                <a:latin typeface="David" panose="020E0502060401010101" pitchFamily="34" charset="-79"/>
                <a:cs typeface="David" panose="020E0502060401010101" pitchFamily="34" charset="-79"/>
              </a:rPr>
              <a:t>שביעית</a:t>
            </a:r>
            <a:endParaRPr lang="en-US" altLang="he-IL" sz="4000" b="1" dirty="0">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3075"/>
          <p:cNvSpPr txBox="1">
            <a:spLocks noChangeArrowheads="1"/>
          </p:cNvSpPr>
          <p:nvPr/>
        </p:nvSpPr>
        <p:spPr bwMode="auto">
          <a:xfrm>
            <a:off x="6559282" y="240725"/>
            <a:ext cx="2621230" cy="584775"/>
          </a:xfrm>
          <a:prstGeom prst="rect">
            <a:avLst/>
          </a:prstGeom>
          <a:solidFill>
            <a:schemeClr val="accent2"/>
          </a:solidFill>
          <a:ln>
            <a:noFill/>
          </a:ln>
          <a:effectLst/>
        </p:spPr>
        <p:txBody>
          <a:bodyPr wrap="none">
            <a:spAutoFit/>
          </a:bodyPr>
          <a:lstStyle/>
          <a:p>
            <a:r>
              <a:rPr lang="he-IL" altLang="he-IL"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ויקרא כה, </a:t>
            </a:r>
            <a:r>
              <a:rPr lang="he-IL" altLang="he-I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ה - ו</a:t>
            </a:r>
            <a:endParaRPr lang="en-US" altLang="he-IL"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endParaRPr>
          </a:p>
        </p:txBody>
      </p:sp>
      <p:sp>
        <p:nvSpPr>
          <p:cNvPr id="2" name="מלבן 1"/>
          <p:cNvSpPr/>
          <p:nvPr/>
        </p:nvSpPr>
        <p:spPr>
          <a:xfrm>
            <a:off x="683568" y="1844824"/>
            <a:ext cx="7776864" cy="3416320"/>
          </a:xfrm>
          <a:prstGeom prst="rect">
            <a:avLst/>
          </a:prstGeom>
        </p:spPr>
        <p:txBody>
          <a:bodyPr wrap="square">
            <a:spAutoFit/>
          </a:bodyPr>
          <a:lstStyle/>
          <a:p>
            <a:pPr algn="ctr"/>
            <a:r>
              <a:rPr lang="he-IL" sz="4000" dirty="0">
                <a:solidFill>
                  <a:srgbClr val="252525"/>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אֵת סְפִיחַ קְצִירְךָ לֹא תִקְצוֹר וְאֶת עִנְּבֵי נְזִירֶךָ לֹא תִבְצֹר שְׁנַת שַׁבָּתוֹן יִהְיֶה </a:t>
            </a:r>
            <a:r>
              <a:rPr lang="he-IL" sz="4000" dirty="0" smtClean="0">
                <a:solidFill>
                  <a:srgbClr val="252525"/>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לָאָרֶץ:</a:t>
            </a:r>
          </a:p>
          <a:p>
            <a:pPr algn="ctr"/>
            <a:r>
              <a:rPr lang="he-IL" sz="4000" dirty="0" err="1">
                <a:effectLst>
                  <a:outerShdw blurRad="38100" dist="38100" dir="2700000" algn="tl">
                    <a:srgbClr val="000000">
                      <a:alpha val="43137"/>
                    </a:srgbClr>
                  </a:outerShdw>
                </a:effectLst>
                <a:latin typeface="David" panose="020E0502060401010101" pitchFamily="34" charset="-79"/>
                <a:cs typeface="David" panose="020E0502060401010101" pitchFamily="34" charset="-79"/>
              </a:rPr>
              <a:t>וְהָיְתָה</a:t>
            </a:r>
            <a:r>
              <a:rPr lang="he-IL" sz="400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 שַׁבַּת הָאָרֶץ </a:t>
            </a:r>
            <a:r>
              <a:rPr lang="he-IL" sz="4000" dirty="0" smtClean="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לָכֶם</a:t>
            </a:r>
          </a:p>
          <a:p>
            <a:pPr algn="ctr"/>
            <a:r>
              <a:rPr lang="he-IL" sz="9600" dirty="0">
                <a:solidFill>
                  <a:schemeClr val="accent6">
                    <a:lumMod val="75000"/>
                  </a:schemeClr>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לְאָכְלָה</a:t>
            </a:r>
            <a:r>
              <a:rPr lang="he-IL"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 </a:t>
            </a:r>
          </a:p>
        </p:txBody>
      </p:sp>
      <p:pic>
        <p:nvPicPr>
          <p:cNvPr id="4" name="Picture 3" descr="C:\Users\RONEN\Desktop\לוגון מכון מחודש.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92676" y="256999"/>
            <a:ext cx="950932" cy="7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0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Oval 2"/>
          <p:cNvSpPr>
            <a:spLocks noChangeArrowheads="1"/>
          </p:cNvSpPr>
          <p:nvPr/>
        </p:nvSpPr>
        <p:spPr bwMode="auto">
          <a:xfrm>
            <a:off x="3048000" y="2438400"/>
            <a:ext cx="3200400" cy="1447800"/>
          </a:xfrm>
          <a:prstGeom prst="ellipse">
            <a:avLst/>
          </a:prstGeom>
          <a:solidFill>
            <a:srgbClr val="FFFF0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en-US" altLang="he-IL" sz="3200" b="1" dirty="0">
                <a:latin typeface="David" panose="020E0502060401010101" pitchFamily="34" charset="-79"/>
                <a:cs typeface="David" panose="020E0502060401010101" pitchFamily="34" charset="-79"/>
              </a:rPr>
              <a:t> </a:t>
            </a:r>
            <a:r>
              <a:rPr lang="he-IL" altLang="he-IL" sz="3200" b="1" dirty="0">
                <a:latin typeface="David" panose="020E0502060401010101" pitchFamily="34" charset="-79"/>
                <a:cs typeface="David" panose="020E0502060401010101" pitchFamily="34" charset="-79"/>
              </a:rPr>
              <a:t>קדושת </a:t>
            </a:r>
            <a:endParaRPr lang="he-IL" altLang="he-IL" sz="3200" b="1" dirty="0" smtClean="0">
              <a:latin typeface="David" panose="020E0502060401010101" pitchFamily="34" charset="-79"/>
              <a:cs typeface="David" panose="020E0502060401010101" pitchFamily="34" charset="-79"/>
            </a:endParaRPr>
          </a:p>
          <a:p>
            <a:pPr algn="ctr"/>
            <a:r>
              <a:rPr lang="he-IL" altLang="he-IL" sz="3200" b="1" dirty="0" smtClean="0">
                <a:latin typeface="David" panose="020E0502060401010101" pitchFamily="34" charset="-79"/>
                <a:cs typeface="David" panose="020E0502060401010101" pitchFamily="34" charset="-79"/>
              </a:rPr>
              <a:t>פירות </a:t>
            </a:r>
            <a:r>
              <a:rPr lang="he-IL" altLang="he-IL" sz="3200" b="1" dirty="0">
                <a:latin typeface="David" panose="020E0502060401010101" pitchFamily="34" charset="-79"/>
                <a:cs typeface="David" panose="020E0502060401010101" pitchFamily="34" charset="-79"/>
              </a:rPr>
              <a:t>שביעית</a:t>
            </a:r>
            <a:endParaRPr lang="en-US" altLang="he-IL" sz="3200" b="1" dirty="0">
              <a:latin typeface="David" panose="020E0502060401010101" pitchFamily="34" charset="-79"/>
              <a:cs typeface="David" panose="020E0502060401010101" pitchFamily="34" charset="-79"/>
            </a:endParaRPr>
          </a:p>
        </p:txBody>
      </p:sp>
      <p:sp>
        <p:nvSpPr>
          <p:cNvPr id="143364" name="Oval 4"/>
          <p:cNvSpPr>
            <a:spLocks noChangeArrowheads="1"/>
          </p:cNvSpPr>
          <p:nvPr/>
        </p:nvSpPr>
        <p:spPr bwMode="auto">
          <a:xfrm>
            <a:off x="6516216" y="2286000"/>
            <a:ext cx="1637184" cy="1143000"/>
          </a:xfrm>
          <a:prstGeom prst="ellipse">
            <a:avLst/>
          </a:prstGeom>
          <a:solidFill>
            <a:srgbClr val="FF0000"/>
          </a:solidFill>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p>
            <a:pPr algn="ctr"/>
            <a:r>
              <a:rPr lang="he-IL" altLang="he-IL" sz="2800" dirty="0">
                <a:solidFill>
                  <a:schemeClr val="tx1"/>
                </a:solidFill>
                <a:latin typeface="David" panose="020E0502060401010101" pitchFamily="34" charset="-79"/>
                <a:cs typeface="David" panose="020E0502060401010101" pitchFamily="34" charset="-79"/>
              </a:rPr>
              <a:t>לא לסחור</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143366" name="AutoShape 6">
            <a:hlinkClick r:id="rId2" action="ppaction://hlinksldjump" highlightClick="1"/>
          </p:cNvPr>
          <p:cNvSpPr>
            <a:spLocks noChangeArrowheads="1"/>
          </p:cNvSpPr>
          <p:nvPr/>
        </p:nvSpPr>
        <p:spPr bwMode="auto">
          <a:xfrm>
            <a:off x="2819400" y="838200"/>
            <a:ext cx="1042988" cy="1042988"/>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7" name="Oval 4"/>
          <p:cNvSpPr>
            <a:spLocks noChangeArrowheads="1"/>
          </p:cNvSpPr>
          <p:nvPr/>
        </p:nvSpPr>
        <p:spPr bwMode="auto">
          <a:xfrm>
            <a:off x="5697624" y="3886200"/>
            <a:ext cx="1637184" cy="1143000"/>
          </a:xfrm>
          <a:prstGeom prst="ellipse">
            <a:avLst/>
          </a:prstGeom>
          <a:solidFill>
            <a:srgbClr val="FF0000"/>
          </a:solidFill>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p>
            <a:pPr algn="ctr"/>
            <a:r>
              <a:rPr lang="he-IL" altLang="he-IL" sz="2800" dirty="0">
                <a:solidFill>
                  <a:schemeClr val="tx1"/>
                </a:solidFill>
                <a:latin typeface="David" panose="020E0502060401010101" pitchFamily="34" charset="-79"/>
                <a:cs typeface="David" panose="020E0502060401010101" pitchFamily="34" charset="-79"/>
              </a:rPr>
              <a:t>לא </a:t>
            </a:r>
            <a:r>
              <a:rPr lang="he-IL" altLang="he-IL" sz="2800" dirty="0" smtClean="0">
                <a:solidFill>
                  <a:schemeClr val="tx1"/>
                </a:solidFill>
                <a:latin typeface="David" panose="020E0502060401010101" pitchFamily="34" charset="-79"/>
                <a:cs typeface="David" panose="020E0502060401010101" pitchFamily="34" charset="-79"/>
              </a:rPr>
              <a:t>להפסיד</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9" name="Oval 4"/>
          <p:cNvSpPr>
            <a:spLocks noChangeArrowheads="1"/>
          </p:cNvSpPr>
          <p:nvPr/>
        </p:nvSpPr>
        <p:spPr bwMode="auto">
          <a:xfrm>
            <a:off x="3275856" y="4149080"/>
            <a:ext cx="1800200" cy="1143000"/>
          </a:xfrm>
          <a:prstGeom prst="ellipse">
            <a:avLst/>
          </a:prstGeom>
          <a:solidFill>
            <a:srgbClr val="FF0000"/>
          </a:solidFill>
          <a:ln>
            <a:headEnd/>
            <a:tailEnd/>
          </a:ln>
          <a:extLst/>
        </p:spPr>
        <p:style>
          <a:lnRef idx="1">
            <a:schemeClr val="accent2"/>
          </a:lnRef>
          <a:fillRef idx="3">
            <a:schemeClr val="accent2"/>
          </a:fillRef>
          <a:effectRef idx="2">
            <a:schemeClr val="accent2"/>
          </a:effectRef>
          <a:fontRef idx="minor">
            <a:schemeClr val="lt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לא לייצא</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8" name="Oval 1030"/>
          <p:cNvSpPr>
            <a:spLocks noChangeArrowheads="1"/>
          </p:cNvSpPr>
          <p:nvPr/>
        </p:nvSpPr>
        <p:spPr bwMode="auto">
          <a:xfrm>
            <a:off x="1036253" y="3577580"/>
            <a:ext cx="1735547" cy="1143000"/>
          </a:xfrm>
          <a:prstGeom prst="ellipse">
            <a:avLst/>
          </a:prstGeom>
          <a:solidFill>
            <a:srgbClr val="0070C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he-IL" altLang="he-IL" sz="2800" dirty="0">
                <a:latin typeface="David" panose="020E0502060401010101" pitchFamily="34" charset="-79"/>
                <a:cs typeface="David" panose="020E0502060401010101" pitchFamily="34" charset="-79"/>
              </a:rPr>
              <a:t>רק שימוש</a:t>
            </a:r>
            <a:r>
              <a:rPr lang="en-US" altLang="he-IL" sz="2800" dirty="0">
                <a:latin typeface="David" panose="020E0502060401010101" pitchFamily="34" charset="-79"/>
                <a:cs typeface="David" panose="020E0502060401010101" pitchFamily="34" charset="-79"/>
              </a:rPr>
              <a:t> </a:t>
            </a:r>
          </a:p>
          <a:p>
            <a:pPr algn="ctr"/>
            <a:r>
              <a:rPr lang="he-IL" altLang="he-IL" sz="2800" dirty="0">
                <a:latin typeface="David" panose="020E0502060401010101" pitchFamily="34" charset="-79"/>
                <a:cs typeface="David" panose="020E0502060401010101" pitchFamily="34" charset="-79"/>
              </a:rPr>
              <a:t>מקובל</a:t>
            </a:r>
            <a:endParaRPr lang="en-US" altLang="he-IL" sz="2800" dirty="0">
              <a:latin typeface="David" panose="020E0502060401010101" pitchFamily="34" charset="-79"/>
              <a:cs typeface="David" panose="020E0502060401010101" pitchFamily="34" charset="-79"/>
            </a:endParaRPr>
          </a:p>
        </p:txBody>
      </p:sp>
      <p:sp>
        <p:nvSpPr>
          <p:cNvPr id="10" name="Oval 1030"/>
          <p:cNvSpPr>
            <a:spLocks noChangeArrowheads="1"/>
          </p:cNvSpPr>
          <p:nvPr/>
        </p:nvSpPr>
        <p:spPr bwMode="auto">
          <a:xfrm>
            <a:off x="827584" y="2019300"/>
            <a:ext cx="1964147" cy="1143000"/>
          </a:xfrm>
          <a:prstGeom prst="ellipse">
            <a:avLst/>
          </a:prstGeom>
          <a:solidFill>
            <a:srgbClr val="0070C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he-IL" altLang="he-IL" sz="2800" dirty="0">
                <a:latin typeface="David" panose="020E0502060401010101" pitchFamily="34" charset="-79"/>
                <a:cs typeface="David" panose="020E0502060401010101" pitchFamily="34" charset="-79"/>
              </a:rPr>
              <a:t>שימוש</a:t>
            </a:r>
            <a:r>
              <a:rPr lang="en-US" altLang="he-IL" sz="2800" dirty="0">
                <a:latin typeface="David" panose="020E0502060401010101" pitchFamily="34" charset="-79"/>
                <a:cs typeface="David" panose="020E0502060401010101" pitchFamily="34" charset="-79"/>
              </a:rPr>
              <a:t> </a:t>
            </a:r>
            <a:r>
              <a:rPr lang="he-IL" altLang="he-IL" sz="2800" dirty="0" smtClean="0">
                <a:latin typeface="David" panose="020E0502060401010101" pitchFamily="34" charset="-79"/>
                <a:cs typeface="David" panose="020E0502060401010101" pitchFamily="34" charset="-79"/>
              </a:rPr>
              <a:t>דומה</a:t>
            </a:r>
            <a:r>
              <a:rPr lang="en-US" altLang="he-IL" sz="2800" dirty="0" smtClean="0">
                <a:latin typeface="David" panose="020E0502060401010101" pitchFamily="34" charset="-79"/>
                <a:cs typeface="David" panose="020E0502060401010101" pitchFamily="34" charset="-79"/>
              </a:rPr>
              <a:t> </a:t>
            </a:r>
            <a:endParaRPr lang="en-US" altLang="he-IL" sz="2800" dirty="0">
              <a:latin typeface="David" panose="020E0502060401010101" pitchFamily="34" charset="-79"/>
              <a:cs typeface="David" panose="020E0502060401010101" pitchFamily="34" charset="-79"/>
            </a:endParaRPr>
          </a:p>
          <a:p>
            <a:pPr algn="ctr"/>
            <a:r>
              <a:rPr lang="he-IL" altLang="he-IL" sz="2800" dirty="0">
                <a:latin typeface="David" panose="020E0502060401010101" pitchFamily="34" charset="-79"/>
                <a:cs typeface="David" panose="020E0502060401010101" pitchFamily="34" charset="-79"/>
              </a:rPr>
              <a:t>לאכילה</a:t>
            </a:r>
            <a:endParaRPr lang="en-US" altLang="he-IL" sz="2800" b="0" dirty="0">
              <a:latin typeface="David" panose="020E0502060401010101" pitchFamily="34" charset="-79"/>
              <a:cs typeface="David" panose="020E0502060401010101" pitchFamily="34" charset="-79"/>
            </a:endParaRPr>
          </a:p>
        </p:txBody>
      </p:sp>
      <p:sp>
        <p:nvSpPr>
          <p:cNvPr id="11" name="Oval 1030"/>
          <p:cNvSpPr>
            <a:spLocks noChangeArrowheads="1"/>
          </p:cNvSpPr>
          <p:nvPr/>
        </p:nvSpPr>
        <p:spPr bwMode="auto">
          <a:xfrm>
            <a:off x="2927074" y="1052736"/>
            <a:ext cx="1788942" cy="1143000"/>
          </a:xfrm>
          <a:prstGeom prst="ellipse">
            <a:avLst/>
          </a:prstGeom>
          <a:solidFill>
            <a:srgbClr val="0070C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he-IL" altLang="he-IL" sz="2800" dirty="0" smtClean="0">
                <a:latin typeface="David" panose="020E0502060401010101" pitchFamily="34" charset="-79"/>
                <a:cs typeface="David" panose="020E0502060401010101" pitchFamily="34" charset="-79"/>
              </a:rPr>
              <a:t>לבער</a:t>
            </a:r>
            <a:endParaRPr lang="en-US" altLang="he-IL" sz="2800" b="0" dirty="0">
              <a:latin typeface="David" panose="020E0502060401010101" pitchFamily="34" charset="-79"/>
              <a:cs typeface="David" panose="020E0502060401010101" pitchFamily="34" charset="-79"/>
            </a:endParaRPr>
          </a:p>
        </p:txBody>
      </p:sp>
      <p:sp>
        <p:nvSpPr>
          <p:cNvPr id="2" name="אליפסה 1"/>
          <p:cNvSpPr/>
          <p:nvPr/>
        </p:nvSpPr>
        <p:spPr>
          <a:xfrm>
            <a:off x="5220072" y="1143000"/>
            <a:ext cx="1780393" cy="1143000"/>
          </a:xfrm>
          <a:prstGeom prst="ellipse">
            <a:avLst/>
          </a:prstGeom>
          <a:solidFill>
            <a:srgbClr val="0070C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2800" dirty="0" smtClean="0">
                <a:latin typeface="David" panose="020E0502060401010101" pitchFamily="34" charset="-79"/>
                <a:cs typeface="David" panose="020E0502060401010101" pitchFamily="34" charset="-79"/>
              </a:rPr>
              <a:t>להפקיר</a:t>
            </a:r>
            <a:endParaRPr lang="he-IL" sz="2800" dirty="0">
              <a:latin typeface="David" panose="020E0502060401010101" pitchFamily="34" charset="-79"/>
              <a:cs typeface="David" panose="020E0502060401010101" pitchFamily="34" charset="-79"/>
            </a:endParaRPr>
          </a:p>
        </p:txBody>
      </p:sp>
      <p:pic>
        <p:nvPicPr>
          <p:cNvPr id="12" name="Picture 3" descr="C:\Users\RONEN\Desktop\לוגון מכון מחודש.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92676" y="116632"/>
            <a:ext cx="950932" cy="7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38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idx="4294967295"/>
          </p:nvPr>
        </p:nvSpPr>
        <p:spPr>
          <a:xfrm>
            <a:off x="467544" y="302431"/>
            <a:ext cx="8229600" cy="1143000"/>
          </a:xfrm>
        </p:spPr>
        <p:txBody>
          <a:bodyPr>
            <a:normAutofit fontScale="90000"/>
          </a:bodyPr>
          <a:lstStyle/>
          <a:p>
            <a:pPr algn="ctr" eaLnBrk="1" hangingPunct="1"/>
            <a:r>
              <a:rPr lang="he-IL" sz="44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מצוות אכילת פירות שביעית</a:t>
            </a:r>
            <a:r>
              <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9077" name="Rectangle 5"/>
          <p:cNvSpPr>
            <a:spLocks noChangeArrowheads="1"/>
          </p:cNvSpPr>
          <p:nvPr/>
        </p:nvSpPr>
        <p:spPr bwMode="auto">
          <a:xfrm>
            <a:off x="251520" y="4931588"/>
            <a:ext cx="3836307" cy="400110"/>
          </a:xfrm>
          <a:prstGeom prst="rect">
            <a:avLst/>
          </a:prstGeom>
          <a:noFill/>
          <a:ln w="9525">
            <a:noFill/>
            <a:miter lim="800000"/>
            <a:headEnd/>
            <a:tailEnd/>
          </a:ln>
          <a:effectLst/>
        </p:spPr>
        <p:txBody>
          <a:bodyPr wrap="none">
            <a:spAutoFit/>
          </a:bodyPr>
          <a:lstStyle/>
          <a:p>
            <a:r>
              <a:rPr lang="he-IL" sz="2000" b="1" dirty="0" smtClean="0">
                <a:latin typeface="David" panose="020E0502060401010101" pitchFamily="34" charset="-79"/>
                <a:cs typeface="David" panose="020E0502060401010101" pitchFamily="34" charset="-79"/>
              </a:rPr>
              <a:t>(השגות </a:t>
            </a:r>
            <a:r>
              <a:rPr lang="he-IL" sz="2000" b="1" dirty="0">
                <a:latin typeface="David" panose="020E0502060401010101" pitchFamily="34" charset="-79"/>
                <a:cs typeface="David" panose="020E0502060401010101" pitchFamily="34" charset="-79"/>
              </a:rPr>
              <a:t>הרמב"ן לספר המצוות עשה ג</a:t>
            </a:r>
            <a:r>
              <a:rPr lang="he-IL" sz="2000" b="1" dirty="0" smtClean="0">
                <a:latin typeface="David" panose="020E0502060401010101" pitchFamily="34" charset="-79"/>
                <a:cs typeface="David" panose="020E0502060401010101" pitchFamily="34" charset="-79"/>
              </a:rPr>
              <a:t>')</a:t>
            </a:r>
            <a:endParaRPr lang="en-US" sz="2000" b="1" dirty="0">
              <a:latin typeface="David" panose="020E0502060401010101" pitchFamily="34" charset="-79"/>
              <a:cs typeface="David" panose="020E0502060401010101" pitchFamily="34" charset="-79"/>
            </a:endParaRPr>
          </a:p>
        </p:txBody>
      </p:sp>
      <p:sp>
        <p:nvSpPr>
          <p:cNvPr id="6" name="Oval 2"/>
          <p:cNvSpPr>
            <a:spLocks noChangeArrowheads="1"/>
          </p:cNvSpPr>
          <p:nvPr/>
        </p:nvSpPr>
        <p:spPr bwMode="auto">
          <a:xfrm>
            <a:off x="2987824" y="1196752"/>
            <a:ext cx="3200400" cy="1447800"/>
          </a:xfrm>
          <a:prstGeom prst="ellipse">
            <a:avLst/>
          </a:prstGeom>
          <a:solidFill>
            <a:srgbClr val="FFFF00"/>
          </a:solidFill>
          <a:ln>
            <a:headEnd/>
            <a:tailEnd/>
          </a:ln>
          <a:extLst/>
        </p:spPr>
        <p:style>
          <a:lnRef idx="1">
            <a:schemeClr val="accent4"/>
          </a:lnRef>
          <a:fillRef idx="2">
            <a:schemeClr val="accent4"/>
          </a:fillRef>
          <a:effectRef idx="1">
            <a:schemeClr val="accent4"/>
          </a:effectRef>
          <a:fontRef idx="minor">
            <a:schemeClr val="dk1"/>
          </a:fontRef>
        </p:style>
        <p:txBody>
          <a:bodyPr wrap="none" anchor="ctr"/>
          <a:lstStyle/>
          <a:p>
            <a:pPr algn="ctr"/>
            <a:r>
              <a:rPr lang="en-US" altLang="he-IL" sz="3200" b="1" dirty="0">
                <a:latin typeface="David" panose="020E0502060401010101" pitchFamily="34" charset="-79"/>
                <a:cs typeface="David" panose="020E0502060401010101" pitchFamily="34" charset="-79"/>
              </a:rPr>
              <a:t> </a:t>
            </a:r>
            <a:r>
              <a:rPr lang="he-IL" altLang="he-IL" sz="3200" b="1" dirty="0">
                <a:latin typeface="David" panose="020E0502060401010101" pitchFamily="34" charset="-79"/>
                <a:cs typeface="David" panose="020E0502060401010101" pitchFamily="34" charset="-79"/>
              </a:rPr>
              <a:t>קדושת </a:t>
            </a:r>
            <a:endParaRPr lang="he-IL" altLang="he-IL" sz="3200" b="1" dirty="0" smtClean="0">
              <a:latin typeface="David" panose="020E0502060401010101" pitchFamily="34" charset="-79"/>
              <a:cs typeface="David" panose="020E0502060401010101" pitchFamily="34" charset="-79"/>
            </a:endParaRPr>
          </a:p>
          <a:p>
            <a:pPr algn="ctr"/>
            <a:r>
              <a:rPr lang="he-IL" altLang="he-IL" sz="3200" b="1" dirty="0" smtClean="0">
                <a:latin typeface="David" panose="020E0502060401010101" pitchFamily="34" charset="-79"/>
                <a:cs typeface="David" panose="020E0502060401010101" pitchFamily="34" charset="-79"/>
              </a:rPr>
              <a:t>פירות </a:t>
            </a:r>
            <a:r>
              <a:rPr lang="he-IL" altLang="he-IL" sz="3200" b="1" dirty="0">
                <a:latin typeface="David" panose="020E0502060401010101" pitchFamily="34" charset="-79"/>
                <a:cs typeface="David" panose="020E0502060401010101" pitchFamily="34" charset="-79"/>
              </a:rPr>
              <a:t>שביעית</a:t>
            </a:r>
            <a:endParaRPr lang="en-US" altLang="he-IL" sz="3200" b="1" dirty="0">
              <a:latin typeface="David" panose="020E0502060401010101" pitchFamily="34" charset="-79"/>
              <a:cs typeface="David" panose="020E0502060401010101" pitchFamily="34" charset="-79"/>
            </a:endParaRPr>
          </a:p>
        </p:txBody>
      </p:sp>
      <p:sp>
        <p:nvSpPr>
          <p:cNvPr id="5" name="TextBox 4"/>
          <p:cNvSpPr txBox="1"/>
          <p:nvPr/>
        </p:nvSpPr>
        <p:spPr>
          <a:xfrm>
            <a:off x="323528" y="3284984"/>
            <a:ext cx="8568952" cy="1846659"/>
          </a:xfrm>
          <a:prstGeom prst="rect">
            <a:avLst/>
          </a:prstGeom>
          <a:noFill/>
        </p:spPr>
        <p:txBody>
          <a:bodyPr wrap="square" rtlCol="1">
            <a:spAutoFit/>
          </a:bodyPr>
          <a:lstStyle/>
          <a:p>
            <a:pPr algn="just"/>
            <a:r>
              <a:rPr lang="he-IL" sz="2400" dirty="0">
                <a:latin typeface="David" panose="020E0502060401010101" pitchFamily="34" charset="-79"/>
                <a:cs typeface="David" panose="020E0502060401010101" pitchFamily="34" charset="-79"/>
              </a:rPr>
              <a:t>מצוה שלישית שאמרה תורה בפירות שביעית (ר"פ בהר) </a:t>
            </a:r>
            <a:r>
              <a:rPr lang="he-IL" sz="2400" dirty="0" err="1">
                <a:latin typeface="David" panose="020E0502060401010101" pitchFamily="34" charset="-79"/>
                <a:cs typeface="David" panose="020E0502060401010101" pitchFamily="34" charset="-79"/>
              </a:rPr>
              <a:t>והיתה</a:t>
            </a:r>
            <a:r>
              <a:rPr lang="he-IL" sz="2400" dirty="0">
                <a:latin typeface="David" panose="020E0502060401010101" pitchFamily="34" charset="-79"/>
                <a:cs typeface="David" panose="020E0502060401010101" pitchFamily="34" charset="-79"/>
              </a:rPr>
              <a:t> שבת הארץ לכם </a:t>
            </a:r>
            <a:r>
              <a:rPr lang="he-IL" sz="2400" b="1" dirty="0">
                <a:latin typeface="David" panose="020E0502060401010101" pitchFamily="34" charset="-79"/>
                <a:cs typeface="David" panose="020E0502060401010101" pitchFamily="34" charset="-79"/>
              </a:rPr>
              <a:t>לאכלה</a:t>
            </a:r>
            <a:r>
              <a:rPr lang="he-IL" sz="2400" dirty="0">
                <a:latin typeface="David" panose="020E0502060401010101" pitchFamily="34" charset="-79"/>
                <a:cs typeface="David" panose="020E0502060401010101" pitchFamily="34" charset="-79"/>
              </a:rPr>
              <a:t> ודרשו לאכלה ולא לסחורה</a:t>
            </a:r>
            <a:r>
              <a:rPr lang="he-IL" sz="2400" dirty="0" smtClean="0">
                <a:latin typeface="David" panose="020E0502060401010101" pitchFamily="34" charset="-79"/>
                <a:cs typeface="David" panose="020E0502060401010101" pitchFamily="34" charset="-79"/>
              </a:rPr>
              <a:t>...ונכפלה </a:t>
            </a:r>
            <a:r>
              <a:rPr lang="he-IL" sz="2400" dirty="0">
                <a:latin typeface="David" panose="020E0502060401010101" pitchFamily="34" charset="-79"/>
                <a:cs typeface="David" panose="020E0502060401010101" pitchFamily="34" charset="-79"/>
              </a:rPr>
              <a:t>זאת </a:t>
            </a:r>
            <a:r>
              <a:rPr lang="he-IL" sz="2400" dirty="0" err="1">
                <a:latin typeface="David" panose="020E0502060401010101" pitchFamily="34" charset="-79"/>
                <a:cs typeface="David" panose="020E0502060401010101" pitchFamily="34" charset="-79"/>
              </a:rPr>
              <a:t>המצוה</a:t>
            </a:r>
            <a:r>
              <a:rPr lang="he-IL" sz="2400" dirty="0">
                <a:latin typeface="David" panose="020E0502060401010101" pitchFamily="34" charset="-79"/>
                <a:cs typeface="David" panose="020E0502060401010101" pitchFamily="34" charset="-79"/>
              </a:rPr>
              <a:t> באמרו </a:t>
            </a:r>
            <a:r>
              <a:rPr lang="he-IL" sz="2400" dirty="0" err="1">
                <a:latin typeface="David" panose="020E0502060401010101" pitchFamily="34" charset="-79"/>
                <a:cs typeface="David" panose="020E0502060401010101" pitchFamily="34" charset="-79"/>
              </a:rPr>
              <a:t>ית</a:t>
            </a:r>
            <a:r>
              <a:rPr lang="he-IL" sz="2400" dirty="0">
                <a:latin typeface="David" panose="020E0502060401010101" pitchFamily="34" charset="-79"/>
                <a:cs typeface="David" panose="020E0502060401010101" pitchFamily="34" charset="-79"/>
              </a:rPr>
              <a:t>' (משפטי' </a:t>
            </a:r>
            <a:r>
              <a:rPr lang="he-IL" sz="2400" dirty="0" err="1">
                <a:latin typeface="David" panose="020E0502060401010101" pitchFamily="34" charset="-79"/>
                <a:cs typeface="David" panose="020E0502060401010101" pitchFamily="34" charset="-79"/>
              </a:rPr>
              <a:t>כג</a:t>
            </a:r>
            <a:r>
              <a:rPr lang="he-IL" sz="2400" dirty="0">
                <a:latin typeface="David" panose="020E0502060401010101" pitchFamily="34" charset="-79"/>
                <a:cs typeface="David" panose="020E0502060401010101" pitchFamily="34" charset="-79"/>
              </a:rPr>
              <a:t>) </a:t>
            </a:r>
            <a:r>
              <a:rPr lang="he-IL" sz="2400" b="1" dirty="0">
                <a:latin typeface="David" panose="020E0502060401010101" pitchFamily="34" charset="-79"/>
                <a:cs typeface="David" panose="020E0502060401010101" pitchFamily="34" charset="-79"/>
              </a:rPr>
              <a:t>ואכלו</a:t>
            </a:r>
            <a:r>
              <a:rPr lang="he-IL" sz="2400" dirty="0">
                <a:latin typeface="David" panose="020E0502060401010101" pitchFamily="34" charset="-79"/>
                <a:cs typeface="David" panose="020E0502060401010101" pitchFamily="34" charset="-79"/>
              </a:rPr>
              <a:t> אביוני עמך. שלא אמר לאביוני עמך תעזוב אותם... אבל </a:t>
            </a:r>
            <a:r>
              <a:rPr lang="he-IL" sz="2400" b="1" dirty="0">
                <a:latin typeface="David" panose="020E0502060401010101" pitchFamily="34" charset="-79"/>
                <a:cs typeface="David" panose="020E0502060401010101" pitchFamily="34" charset="-79"/>
              </a:rPr>
              <a:t>לשון אכילה</a:t>
            </a:r>
            <a:r>
              <a:rPr lang="he-IL" sz="2400" dirty="0">
                <a:latin typeface="David" panose="020E0502060401010101" pitchFamily="34" charset="-79"/>
                <a:cs typeface="David" panose="020E0502060401010101" pitchFamily="34" charset="-79"/>
              </a:rPr>
              <a:t> מזכיר בהם הכתוב בכל מקום... </a:t>
            </a:r>
          </a:p>
          <a:p>
            <a:endParaRPr lang="he-IL"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מציין מיקום תוכן 2"/>
          <p:cNvSpPr>
            <a:spLocks noGrp="1"/>
          </p:cNvSpPr>
          <p:nvPr>
            <p:ph idx="4294967295"/>
          </p:nvPr>
        </p:nvSpPr>
        <p:spPr>
          <a:xfrm>
            <a:off x="395536" y="2708275"/>
            <a:ext cx="8352928" cy="2887663"/>
          </a:xfrm>
        </p:spPr>
        <p:txBody>
          <a:bodyPr/>
          <a:lstStyle/>
          <a:p>
            <a:pPr marL="0" indent="0" eaLnBrk="1" hangingPunct="1">
              <a:buNone/>
            </a:pPr>
            <a:r>
              <a:rPr lang="he-IL" dirty="0">
                <a:solidFill>
                  <a:schemeClr val="tx1"/>
                </a:solidFill>
                <a:latin typeface="David" panose="020E0502060401010101" pitchFamily="34" charset="-79"/>
                <a:cs typeface="David" panose="020E0502060401010101" pitchFamily="34" charset="-79"/>
              </a:rPr>
              <a:t>ויש מי שנראה מדבריו, שיש בכלל זה </a:t>
            </a:r>
            <a:r>
              <a:rPr lang="he-IL" b="1" dirty="0" smtClean="0">
                <a:solidFill>
                  <a:schemeClr val="tx1"/>
                </a:solidFill>
                <a:latin typeface="David" panose="020E0502060401010101" pitchFamily="34" charset="-79"/>
                <a:cs typeface="David" panose="020E0502060401010101" pitchFamily="34" charset="-79"/>
              </a:rPr>
              <a:t>המצווה </a:t>
            </a:r>
            <a:r>
              <a:rPr lang="he-IL" b="1" dirty="0">
                <a:solidFill>
                  <a:schemeClr val="tx1"/>
                </a:solidFill>
                <a:latin typeface="David" panose="020E0502060401010101" pitchFamily="34" charset="-79"/>
                <a:cs typeface="David" panose="020E0502060401010101" pitchFamily="34" charset="-79"/>
              </a:rPr>
              <a:t>לאכול פירות שביעית</a:t>
            </a:r>
            <a:r>
              <a:rPr lang="he-IL" dirty="0">
                <a:solidFill>
                  <a:schemeClr val="tx1"/>
                </a:solidFill>
                <a:latin typeface="David" panose="020E0502060401010101" pitchFamily="34" charset="-79"/>
                <a:cs typeface="David" panose="020E0502060401010101" pitchFamily="34" charset="-79"/>
              </a:rPr>
              <a:t>, ויש אומרים שאין שום </a:t>
            </a:r>
            <a:r>
              <a:rPr lang="he-IL" dirty="0" smtClean="0">
                <a:solidFill>
                  <a:schemeClr val="tx1"/>
                </a:solidFill>
                <a:latin typeface="David" panose="020E0502060401010101" pitchFamily="34" charset="-79"/>
                <a:cs typeface="David" panose="020E0502060401010101" pitchFamily="34" charset="-79"/>
              </a:rPr>
              <a:t>מצווה באכילתן</a:t>
            </a:r>
            <a:r>
              <a:rPr lang="he-IL" dirty="0">
                <a:solidFill>
                  <a:schemeClr val="tx1"/>
                </a:solidFill>
                <a:latin typeface="David" panose="020E0502060401010101" pitchFamily="34" charset="-79"/>
                <a:cs typeface="David" panose="020E0502060401010101" pitchFamily="34" charset="-79"/>
              </a:rPr>
              <a:t>, אלא שבא הכתוב לאסור בהם דברים שחוץ מאכילתן כמו הפסד וסחורה. </a:t>
            </a:r>
          </a:p>
        </p:txBody>
      </p:sp>
      <p:sp>
        <p:nvSpPr>
          <p:cNvPr id="2" name="מלבן 1"/>
          <p:cNvSpPr/>
          <p:nvPr/>
        </p:nvSpPr>
        <p:spPr>
          <a:xfrm>
            <a:off x="5436096" y="2121602"/>
            <a:ext cx="3256020" cy="461665"/>
          </a:xfrm>
          <a:prstGeom prst="rect">
            <a:avLst/>
          </a:prstGeom>
        </p:spPr>
        <p:txBody>
          <a:bodyPr wrap="none">
            <a:spAutoFit/>
          </a:bodyPr>
          <a:lstStyle/>
          <a:p>
            <a:r>
              <a:rPr lang="he-IL" sz="2400" b="1" u="sng" dirty="0">
                <a:latin typeface="David" panose="020E0502060401010101" pitchFamily="34" charset="-79"/>
                <a:cs typeface="David" panose="020E0502060401010101" pitchFamily="34" charset="-79"/>
              </a:rPr>
              <a:t>שבת הארץ, פ"ו ה"א אות ב</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מציין מיקום תוכן 2"/>
          <p:cNvSpPr>
            <a:spLocks noGrp="1"/>
          </p:cNvSpPr>
          <p:nvPr>
            <p:ph idx="4294967295"/>
          </p:nvPr>
        </p:nvSpPr>
        <p:spPr>
          <a:xfrm>
            <a:off x="251520" y="1556792"/>
            <a:ext cx="8517632" cy="4525963"/>
          </a:xfrm>
        </p:spPr>
        <p:txBody>
          <a:bodyPr/>
          <a:lstStyle/>
          <a:p>
            <a:pPr eaLnBrk="1" hangingPunct="1">
              <a:buFont typeface="Wingdings" panose="05000000000000000000" pitchFamily="2" charset="2"/>
              <a:buChar char="q"/>
            </a:pPr>
            <a:r>
              <a:rPr lang="he-IL" sz="2800" dirty="0">
                <a:solidFill>
                  <a:schemeClr val="tx1"/>
                </a:solidFill>
                <a:latin typeface="David" panose="020E0502060401010101" pitchFamily="34" charset="-79"/>
                <a:cs typeface="David" panose="020E0502060401010101" pitchFamily="34" charset="-79"/>
              </a:rPr>
              <a:t>לכאורה אין חיוב לעולם לאכול פירות שביעית, שאינן כשלמים שיהא מצוה באכילתן. </a:t>
            </a:r>
          </a:p>
          <a:p>
            <a:pPr eaLnBrk="1" hangingPunct="1">
              <a:buFont typeface="Wingdings" panose="05000000000000000000" pitchFamily="2" charset="2"/>
              <a:buChar char="q"/>
            </a:pPr>
            <a:r>
              <a:rPr lang="he-IL" sz="2800" dirty="0">
                <a:solidFill>
                  <a:schemeClr val="tx1"/>
                </a:solidFill>
                <a:latin typeface="David" panose="020E0502060401010101" pitchFamily="34" charset="-79"/>
                <a:cs typeface="David" panose="020E0502060401010101" pitchFamily="34" charset="-79"/>
              </a:rPr>
              <a:t>אין כלל מצוה באכילתן שאל איסור הפסד, </a:t>
            </a:r>
            <a:r>
              <a:rPr lang="he-IL" sz="2800" dirty="0" err="1">
                <a:solidFill>
                  <a:schemeClr val="tx1"/>
                </a:solidFill>
                <a:latin typeface="David" panose="020E0502060401010101" pitchFamily="34" charset="-79"/>
                <a:cs typeface="David" panose="020E0502060401010101" pitchFamily="34" charset="-79"/>
              </a:rPr>
              <a:t>דאין</a:t>
            </a:r>
            <a:r>
              <a:rPr lang="he-IL" sz="2800" dirty="0">
                <a:solidFill>
                  <a:schemeClr val="tx1"/>
                </a:solidFill>
                <a:latin typeface="David" panose="020E0502060401010101" pitchFamily="34" charset="-79"/>
                <a:cs typeface="David" panose="020E0502060401010101" pitchFamily="34" charset="-79"/>
              </a:rPr>
              <a:t> איסור להניחן שירקבו מעצמן. </a:t>
            </a:r>
          </a:p>
          <a:p>
            <a:pPr eaLnBrk="1" hangingPunct="1">
              <a:buFont typeface="Wingdings" panose="05000000000000000000" pitchFamily="2" charset="2"/>
              <a:buChar char="q"/>
            </a:pPr>
            <a:r>
              <a:rPr lang="he-IL" sz="2800" dirty="0">
                <a:solidFill>
                  <a:schemeClr val="tx1"/>
                </a:solidFill>
                <a:latin typeface="David" panose="020E0502060401010101" pitchFamily="34" charset="-79"/>
                <a:cs typeface="David" panose="020E0502060401010101" pitchFamily="34" charset="-79"/>
              </a:rPr>
              <a:t>כוונת רמב"ן </a:t>
            </a:r>
            <a:r>
              <a:rPr lang="he-IL" sz="2800" dirty="0" err="1">
                <a:solidFill>
                  <a:schemeClr val="tx1"/>
                </a:solidFill>
                <a:latin typeface="David" panose="020E0502060401010101" pitchFamily="34" charset="-79"/>
                <a:cs typeface="David" panose="020E0502060401010101" pitchFamily="34" charset="-79"/>
              </a:rPr>
              <a:t>דאיסור</a:t>
            </a:r>
            <a:r>
              <a:rPr lang="he-IL" sz="2800" dirty="0">
                <a:solidFill>
                  <a:schemeClr val="tx1"/>
                </a:solidFill>
                <a:latin typeface="David" panose="020E0502060401010101" pitchFamily="34" charset="-79"/>
                <a:cs typeface="David" panose="020E0502060401010101" pitchFamily="34" charset="-79"/>
              </a:rPr>
              <a:t> סחורה הוא ממנין עשין, כמבואר בדבריו, אבל אין עשה באכילתן.... שאין מצוה באכילתן ולא שייך </a:t>
            </a:r>
            <a:r>
              <a:rPr lang="he-IL" sz="2800" dirty="0" err="1">
                <a:solidFill>
                  <a:schemeClr val="tx1"/>
                </a:solidFill>
                <a:latin typeface="David" panose="020E0502060401010101" pitchFamily="34" charset="-79"/>
                <a:cs typeface="David" panose="020E0502060401010101" pitchFamily="34" charset="-79"/>
              </a:rPr>
              <a:t>למיחשבה</a:t>
            </a:r>
            <a:r>
              <a:rPr lang="he-IL" sz="2800" dirty="0">
                <a:solidFill>
                  <a:schemeClr val="tx1"/>
                </a:solidFill>
                <a:latin typeface="David" panose="020E0502060401010101" pitchFamily="34" charset="-79"/>
                <a:cs typeface="David" panose="020E0502060401010101" pitchFamily="34" charset="-79"/>
              </a:rPr>
              <a:t> לעשה העמיד הרמב"ן את איסור סחורה במניין </a:t>
            </a:r>
            <a:r>
              <a:rPr lang="he-IL" sz="2800" dirty="0" err="1">
                <a:solidFill>
                  <a:schemeClr val="tx1"/>
                </a:solidFill>
                <a:latin typeface="David" panose="020E0502060401010101" pitchFamily="34" charset="-79"/>
                <a:cs typeface="David" panose="020E0502060401010101" pitchFamily="34" charset="-79"/>
              </a:rPr>
              <a:t>העשין</a:t>
            </a:r>
            <a:r>
              <a:rPr lang="he-IL" sz="2800" dirty="0">
                <a:solidFill>
                  <a:schemeClr val="tx1"/>
                </a:solidFill>
                <a:latin typeface="David" panose="020E0502060401010101" pitchFamily="34" charset="-79"/>
                <a:cs typeface="David" panose="020E0502060401010101" pitchFamily="34" charset="-79"/>
              </a:rPr>
              <a:t>. </a:t>
            </a:r>
          </a:p>
          <a:p>
            <a:pPr eaLnBrk="1" hangingPunct="1"/>
            <a:endParaRPr lang="he-IL" dirty="0">
              <a:latin typeface="Arial" pitchFamily="34" charset="0"/>
              <a:cs typeface="Arial" pitchFamily="34" charset="0"/>
            </a:endParaRPr>
          </a:p>
        </p:txBody>
      </p:sp>
      <p:sp>
        <p:nvSpPr>
          <p:cNvPr id="2" name="מלבן 1"/>
          <p:cNvSpPr/>
          <p:nvPr/>
        </p:nvSpPr>
        <p:spPr>
          <a:xfrm>
            <a:off x="5364088" y="939917"/>
            <a:ext cx="3469219" cy="461665"/>
          </a:xfrm>
          <a:prstGeom prst="rect">
            <a:avLst/>
          </a:prstGeom>
        </p:spPr>
        <p:txBody>
          <a:bodyPr wrap="none">
            <a:spAutoFit/>
          </a:bodyPr>
          <a:lstStyle/>
          <a:p>
            <a:r>
              <a:rPr lang="he-IL" sz="2400" b="1" u="sng" dirty="0" err="1">
                <a:latin typeface="David" panose="020E0502060401010101" pitchFamily="34" charset="-79"/>
                <a:cs typeface="David" panose="020E0502060401010101" pitchFamily="34" charset="-79"/>
              </a:rPr>
              <a:t>חזו"א</a:t>
            </a:r>
            <a:r>
              <a:rPr lang="he-IL" sz="2400" b="1" u="sng" dirty="0">
                <a:latin typeface="David" panose="020E0502060401010101" pitchFamily="34" charset="-79"/>
                <a:cs typeface="David" panose="020E0502060401010101" pitchFamily="34" charset="-79"/>
              </a:rPr>
              <a:t>, שביעית לסי' יד אות י</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ספיחין1"/>
          <p:cNvPicPr>
            <a:picLocks noChangeAspect="1" noChangeArrowheads="1"/>
          </p:cNvPicPr>
          <p:nvPr/>
        </p:nvPicPr>
        <p:blipFill>
          <a:blip r:embed="rId2"/>
          <a:srcRect/>
          <a:stretch>
            <a:fillRect/>
          </a:stretch>
        </p:blipFill>
        <p:spPr bwMode="auto">
          <a:xfrm>
            <a:off x="0" y="36513"/>
            <a:ext cx="9144000" cy="6821487"/>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אליפסה 1"/>
          <p:cNvSpPr/>
          <p:nvPr/>
        </p:nvSpPr>
        <p:spPr bwMode="auto">
          <a:xfrm>
            <a:off x="827480" y="1510467"/>
            <a:ext cx="2839647" cy="1414463"/>
          </a:xfrm>
          <a:prstGeom prst="ellipse">
            <a:avLst/>
          </a:prstGeom>
          <a:solidFill>
            <a:srgbClr val="0070C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lstStyle/>
          <a:p>
            <a:pPr>
              <a:defRPr/>
            </a:pPr>
            <a:r>
              <a:rPr lang="he-IL" sz="5400" dirty="0" smtClean="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האדם</a:t>
            </a:r>
            <a:endParaRPr lang="he-IL" sz="5400"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14" name="אליפסה 13"/>
          <p:cNvSpPr/>
          <p:nvPr/>
        </p:nvSpPr>
        <p:spPr bwMode="auto">
          <a:xfrm>
            <a:off x="5386388" y="4079875"/>
            <a:ext cx="3002142" cy="1416050"/>
          </a:xfrm>
          <a:prstGeom prst="ellipse">
            <a:avLst/>
          </a:prstGeom>
          <a:solidFill>
            <a:srgbClr val="FF000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lstStyle/>
          <a:p>
            <a:pPr>
              <a:defRPr/>
            </a:pPr>
            <a:r>
              <a:rPr lang="he-IL" sz="5400" dirty="0" smtClean="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האדמה</a:t>
            </a:r>
            <a:endParaRPr lang="he-IL" sz="4800" dirty="0"/>
          </a:p>
        </p:txBody>
      </p:sp>
      <p:sp>
        <p:nvSpPr>
          <p:cNvPr id="11" name="Oval 1308"/>
          <p:cNvSpPr>
            <a:spLocks noChangeArrowheads="1"/>
          </p:cNvSpPr>
          <p:nvPr/>
        </p:nvSpPr>
        <p:spPr bwMode="auto">
          <a:xfrm>
            <a:off x="3059790" y="2852920"/>
            <a:ext cx="2880400" cy="1414463"/>
          </a:xfrm>
          <a:prstGeom prst="ellipse">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r>
              <a:rPr lang="he-IL"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David" pitchFamily="34" charset="-79"/>
                <a:cs typeface="David" pitchFamily="34" charset="-79"/>
              </a:rPr>
              <a:t>היבול</a:t>
            </a:r>
            <a:endParaRPr lang="en-US" sz="4400" dirty="0">
              <a:solidFill>
                <a:schemeClr val="bg1"/>
              </a:solidFill>
              <a:effectLst>
                <a:outerShdw blurRad="38100" dist="38100" dir="2700000" algn="tl">
                  <a:srgbClr val="000000">
                    <a:alpha val="43137"/>
                  </a:srgbClr>
                </a:outerShdw>
              </a:effectLst>
              <a:cs typeface="David" pitchFamily="34" charset="-79"/>
            </a:endParaRPr>
          </a:p>
        </p:txBody>
      </p:sp>
      <p:pic>
        <p:nvPicPr>
          <p:cNvPr id="5" name="Picture 3" descr="C:\Users\RONEN\Desktop\לוגון מכון מחודש.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14762" y="10902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7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4653136"/>
            <a:ext cx="2376264" cy="936104"/>
          </a:xfrm>
        </p:spPr>
        <p:txBody>
          <a:bodyPr>
            <a:normAutofit/>
          </a:bodyPr>
          <a:lstStyle/>
          <a:p>
            <a:r>
              <a:rPr lang="he-IL" sz="28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David" panose="020E0502060401010101" pitchFamily="34" charset="-79"/>
                <a:cs typeface="David" panose="020E0502060401010101" pitchFamily="34" charset="-79"/>
              </a:rPr>
              <a:t>גזרת</a:t>
            </a:r>
            <a:r>
              <a:rPr lang="he-IL" sz="28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sz="28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David" panose="020E0502060401010101" pitchFamily="34" charset="-79"/>
                <a:cs typeface="David" panose="020E0502060401010101" pitchFamily="34" charset="-79"/>
              </a:rPr>
              <a:t>ספיחין</a:t>
            </a:r>
            <a:endParaRPr lang="he-IL" sz="2800" b="1"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5" name="מציין מיקום טקסט 4"/>
          <p:cNvSpPr>
            <a:spLocks noGrp="1"/>
          </p:cNvSpPr>
          <p:nvPr>
            <p:ph type="body" sz="half" idx="3"/>
          </p:nvPr>
        </p:nvSpPr>
        <p:spPr>
          <a:xfrm>
            <a:off x="2411760" y="404664"/>
            <a:ext cx="4292241" cy="639762"/>
          </a:xfrm>
        </p:spPr>
        <p:txBody>
          <a:bodyPr>
            <a:noAutofit/>
          </a:bodyPr>
          <a:lstStyle/>
          <a:p>
            <a:pPr algn="ct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דעת הרמב"ם </a:t>
            </a:r>
            <a:endPar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7" name="Picture 18" descr="ספיחין"/>
          <p:cNvPicPr>
            <a:picLocks noGrp="1" noChangeAspect="1" noChangeArrowheads="1"/>
          </p:cNvPicPr>
          <p:nvPr>
            <p:ph sz="quarter" idx="2"/>
          </p:nvPr>
        </p:nvPicPr>
        <p:blipFill>
          <a:blip r:embed="rId2"/>
          <a:stretch>
            <a:fillRect/>
          </a:stretch>
        </p:blipFill>
        <p:spPr bwMode="auto">
          <a:xfrm>
            <a:off x="280988" y="1674437"/>
            <a:ext cx="4291012" cy="3224964"/>
          </a:xfrm>
          <a:prstGeom prst="rect">
            <a:avLst/>
          </a:prstGeom>
          <a:noFill/>
        </p:spPr>
      </p:pic>
      <p:sp>
        <p:nvSpPr>
          <p:cNvPr id="6" name="מציין מיקום תוכן 5"/>
          <p:cNvSpPr>
            <a:spLocks noGrp="1"/>
          </p:cNvSpPr>
          <p:nvPr>
            <p:ph sz="quarter" idx="4"/>
          </p:nvPr>
        </p:nvSpPr>
        <p:spPr>
          <a:xfrm>
            <a:off x="4648730" y="1244029"/>
            <a:ext cx="4288536" cy="4921275"/>
          </a:xfrm>
        </p:spPr>
        <p:txBody>
          <a:bodyPr>
            <a:normAutofit/>
          </a:bodyPr>
          <a:lstStyle/>
          <a:p>
            <a:pPr>
              <a:buFont typeface="Wingdings" panose="05000000000000000000" pitchFamily="2" charset="2"/>
              <a:buChar char="q"/>
            </a:pPr>
            <a:r>
              <a:rPr lang="he-IL" sz="2800" dirty="0" smtClean="0">
                <a:solidFill>
                  <a:schemeClr val="tx1"/>
                </a:solidFill>
                <a:latin typeface="David" panose="020E0502060401010101" pitchFamily="34" charset="-79"/>
                <a:cs typeface="David" panose="020E0502060401010101" pitchFamily="34" charset="-79"/>
              </a:rPr>
              <a:t>ומדברי סופרים שיהיו כל הספיחים </a:t>
            </a:r>
            <a:r>
              <a:rPr lang="he-IL" sz="2800" dirty="0" err="1" smtClean="0">
                <a:solidFill>
                  <a:schemeClr val="tx1"/>
                </a:solidFill>
                <a:latin typeface="David" panose="020E0502060401010101" pitchFamily="34" charset="-79"/>
                <a:cs typeface="David" panose="020E0502060401010101" pitchFamily="34" charset="-79"/>
              </a:rPr>
              <a:t>אסורין</a:t>
            </a:r>
            <a:r>
              <a:rPr lang="he-IL" sz="2800" dirty="0" smtClean="0">
                <a:solidFill>
                  <a:schemeClr val="tx1"/>
                </a:solidFill>
                <a:latin typeface="David" panose="020E0502060401010101" pitchFamily="34" charset="-79"/>
                <a:cs typeface="David" panose="020E0502060401010101" pitchFamily="34" charset="-79"/>
              </a:rPr>
              <a:t> באכילה, ולמה גזרו עליהם מפני עוברי עבירה, שלא ילך ויזרע תבואה וקטניות </a:t>
            </a:r>
            <a:r>
              <a:rPr lang="he-IL" sz="2800" dirty="0" err="1" smtClean="0">
                <a:solidFill>
                  <a:schemeClr val="tx1"/>
                </a:solidFill>
                <a:latin typeface="David" panose="020E0502060401010101" pitchFamily="34" charset="-79"/>
                <a:cs typeface="David" panose="020E0502060401010101" pitchFamily="34" charset="-79"/>
              </a:rPr>
              <a:t>וזרעוני</a:t>
            </a:r>
            <a:r>
              <a:rPr lang="he-IL" sz="2800" dirty="0" smtClean="0">
                <a:solidFill>
                  <a:schemeClr val="tx1"/>
                </a:solidFill>
                <a:latin typeface="David" panose="020E0502060401010101" pitchFamily="34" charset="-79"/>
                <a:cs typeface="David" panose="020E0502060401010101" pitchFamily="34" charset="-79"/>
              </a:rPr>
              <a:t> גנה בתוך שדהו בסתר, וכשיצמח יאכל מהם ויאמר ספיחים הן, לפיכך אסרו כל הספיחים </a:t>
            </a:r>
            <a:r>
              <a:rPr lang="he-IL" sz="2800" u="sng" dirty="0" smtClean="0">
                <a:solidFill>
                  <a:schemeClr val="tx1"/>
                </a:solidFill>
                <a:latin typeface="David" panose="020E0502060401010101" pitchFamily="34" charset="-79"/>
                <a:cs typeface="David" panose="020E0502060401010101" pitchFamily="34" charset="-79"/>
              </a:rPr>
              <a:t>הצומחים</a:t>
            </a:r>
            <a:r>
              <a:rPr lang="he-IL" sz="2800" dirty="0" smtClean="0">
                <a:solidFill>
                  <a:schemeClr val="tx1"/>
                </a:solidFill>
                <a:latin typeface="David" panose="020E0502060401010101" pitchFamily="34" charset="-79"/>
                <a:cs typeface="David" panose="020E0502060401010101" pitchFamily="34" charset="-79"/>
              </a:rPr>
              <a:t> בשביעית. </a:t>
            </a:r>
          </a:p>
          <a:p>
            <a:pPr>
              <a:buFont typeface="Wingdings" panose="05000000000000000000" pitchFamily="2" charset="2"/>
              <a:buChar char="q"/>
            </a:pPr>
            <a:r>
              <a:rPr lang="he-IL" sz="2800" dirty="0" smtClean="0">
                <a:solidFill>
                  <a:schemeClr val="tx1"/>
                </a:solidFill>
                <a:latin typeface="David" panose="020E0502060401010101" pitchFamily="34" charset="-79"/>
                <a:cs typeface="David" panose="020E0502060401010101" pitchFamily="34" charset="-79"/>
              </a:rPr>
              <a:t>(רמב"ם הלכות שמיטה ויובל פרק ד הלכה ב)</a:t>
            </a:r>
            <a:endParaRPr lang="en-US" sz="2800" dirty="0" smtClean="0">
              <a:solidFill>
                <a:schemeClr val="tx1"/>
              </a:solidFill>
              <a:latin typeface="David" panose="020E0502060401010101" pitchFamily="34" charset="-79"/>
              <a:cs typeface="David" panose="020E0502060401010101" pitchFamily="34" charset="-79"/>
            </a:endParaRPr>
          </a:p>
          <a:p>
            <a:endParaRPr lang="en-US" dirty="0" smtClean="0"/>
          </a:p>
          <a:p>
            <a:endParaRPr lang="he-I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862608"/>
            <a:ext cx="8686800" cy="838200"/>
          </a:xfrm>
        </p:spPr>
        <p:txBody>
          <a:bodyPr>
            <a:noAutofit/>
          </a:bodyPr>
          <a:lstStyle/>
          <a:p>
            <a:pPr algn="ct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דעת </a:t>
            </a:r>
            <a:r>
              <a:rPr lang="he-IL" sz="4000" b="1" dirty="0" err="1"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הר"ש</a:t>
            </a: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רק כל שתחילת גידולו בשביעית יש בו איסור </a:t>
            </a:r>
            <a:r>
              <a:rPr lang="he-IL" sz="4000" b="1" dirty="0" err="1"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ספיחין</a:t>
            </a:r>
            <a:r>
              <a:rPr lang="en-US" sz="40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t/>
            </a:r>
            <a:br>
              <a:rPr lang="en-US" sz="4000" b="1" cap="none"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rPr>
            </a:br>
            <a:endParaRPr lang="he-IL" sz="4000" b="1" cap="none"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304800" y="1844824"/>
            <a:ext cx="8686800" cy="4525963"/>
          </a:xfrm>
        </p:spPr>
        <p:txBody>
          <a:bodyPr>
            <a:normAutofit/>
          </a:bodyPr>
          <a:lstStyle/>
          <a:p>
            <a:pPr algn="just">
              <a:buFont typeface="Wingdings" panose="05000000000000000000" pitchFamily="2" charset="2"/>
              <a:buChar char="q"/>
            </a:pPr>
            <a:r>
              <a:rPr lang="he-IL" dirty="0" smtClean="0">
                <a:solidFill>
                  <a:schemeClr val="tx1"/>
                </a:solidFill>
                <a:latin typeface="David" panose="020E0502060401010101" pitchFamily="34" charset="-79"/>
                <a:cs typeface="David" panose="020E0502060401010101" pitchFamily="34" charset="-79"/>
              </a:rPr>
              <a:t>ובירק </a:t>
            </a:r>
            <a:r>
              <a:rPr lang="he-IL" dirty="0" err="1">
                <a:solidFill>
                  <a:schemeClr val="tx1"/>
                </a:solidFill>
                <a:latin typeface="David" panose="020E0502060401010101" pitchFamily="34" charset="-79"/>
                <a:cs typeface="David" panose="020E0502060401010101" pitchFamily="34" charset="-79"/>
              </a:rPr>
              <a:t>אזלינן</a:t>
            </a:r>
            <a:r>
              <a:rPr lang="he-IL" dirty="0">
                <a:solidFill>
                  <a:schemeClr val="tx1"/>
                </a:solidFill>
                <a:latin typeface="David" panose="020E0502060401010101" pitchFamily="34" charset="-79"/>
                <a:cs typeface="David" panose="020E0502060401010101" pitchFamily="34" charset="-79"/>
              </a:rPr>
              <a:t> בתר לקיטה </a:t>
            </a:r>
            <a:r>
              <a:rPr lang="he-IL" dirty="0" err="1">
                <a:solidFill>
                  <a:schemeClr val="tx1"/>
                </a:solidFill>
                <a:latin typeface="David" panose="020E0502060401010101" pitchFamily="34" charset="-79"/>
                <a:cs typeface="David" panose="020E0502060401010101" pitchFamily="34" charset="-79"/>
              </a:rPr>
              <a:t>כדפרישית</a:t>
            </a:r>
            <a:r>
              <a:rPr lang="he-IL" dirty="0">
                <a:solidFill>
                  <a:schemeClr val="tx1"/>
                </a:solidFill>
                <a:latin typeface="David" panose="020E0502060401010101" pitchFamily="34" charset="-79"/>
                <a:cs typeface="David" panose="020E0502060401010101" pitchFamily="34" charset="-79"/>
              </a:rPr>
              <a:t> אבל לעניין איסור ספיחים </a:t>
            </a:r>
            <a:r>
              <a:rPr lang="he-IL" dirty="0" err="1">
                <a:solidFill>
                  <a:schemeClr val="tx1"/>
                </a:solidFill>
                <a:latin typeface="David" panose="020E0502060401010101" pitchFamily="34" charset="-79"/>
                <a:cs typeface="David" panose="020E0502060401010101" pitchFamily="34" charset="-79"/>
              </a:rPr>
              <a:t>דנפקא</a:t>
            </a:r>
            <a:r>
              <a:rPr lang="he-IL" dirty="0">
                <a:solidFill>
                  <a:schemeClr val="tx1"/>
                </a:solidFill>
                <a:latin typeface="David" panose="020E0502060401010101" pitchFamily="34" charset="-79"/>
                <a:cs typeface="David" panose="020E0502060401010101" pitchFamily="34" charset="-79"/>
              </a:rPr>
              <a:t> לן </a:t>
            </a:r>
            <a:r>
              <a:rPr lang="he-IL" dirty="0" err="1">
                <a:solidFill>
                  <a:schemeClr val="tx1"/>
                </a:solidFill>
                <a:latin typeface="David" panose="020E0502060401010101" pitchFamily="34" charset="-79"/>
                <a:cs typeface="David" panose="020E0502060401010101" pitchFamily="34" charset="-79"/>
              </a:rPr>
              <a:t>מדכתיב</a:t>
            </a:r>
            <a:r>
              <a:rPr lang="he-IL" dirty="0">
                <a:solidFill>
                  <a:schemeClr val="tx1"/>
                </a:solidFill>
                <a:latin typeface="David" panose="020E0502060401010101" pitchFamily="34" charset="-79"/>
                <a:cs typeface="David" panose="020E0502060401010101" pitchFamily="34" charset="-79"/>
              </a:rPr>
              <a:t> מה נאכל בשנה השביעית הן לא נזרע ולא נאסוף משמע </a:t>
            </a:r>
            <a:r>
              <a:rPr lang="he-IL" b="1" dirty="0" err="1">
                <a:solidFill>
                  <a:schemeClr val="tx1"/>
                </a:solidFill>
                <a:latin typeface="David" panose="020E0502060401010101" pitchFamily="34" charset="-79"/>
                <a:cs typeface="David" panose="020E0502060401010101" pitchFamily="34" charset="-79"/>
              </a:rPr>
              <a:t>דתחילת</a:t>
            </a:r>
            <a:r>
              <a:rPr lang="he-IL" b="1" dirty="0">
                <a:solidFill>
                  <a:schemeClr val="tx1"/>
                </a:solidFill>
                <a:latin typeface="David" panose="020E0502060401010101" pitchFamily="34" charset="-79"/>
                <a:cs typeface="David" panose="020E0502060401010101" pitchFamily="34" charset="-79"/>
              </a:rPr>
              <a:t> גידול בעינן בשביעית</a:t>
            </a:r>
            <a:r>
              <a:rPr lang="he-IL" dirty="0">
                <a:solidFill>
                  <a:schemeClr val="tx1"/>
                </a:solidFill>
                <a:latin typeface="David" panose="020E0502060401010101" pitchFamily="34" charset="-79"/>
                <a:cs typeface="David" panose="020E0502060401010101" pitchFamily="34" charset="-79"/>
              </a:rPr>
              <a:t> אבל </a:t>
            </a:r>
            <a:r>
              <a:rPr lang="he-IL" b="1" dirty="0">
                <a:solidFill>
                  <a:schemeClr val="tx1"/>
                </a:solidFill>
                <a:latin typeface="David" panose="020E0502060401010101" pitchFamily="34" charset="-79"/>
                <a:cs typeface="David" panose="020E0502060401010101" pitchFamily="34" charset="-79"/>
              </a:rPr>
              <a:t>ירק שגדל קצת בשישית והוסיף בשביעית הנהו ספחי שישית מיקרו ולא ספיחי שביעית</a:t>
            </a:r>
            <a:r>
              <a:rPr lang="he-IL" dirty="0">
                <a:solidFill>
                  <a:schemeClr val="tx1"/>
                </a:solidFill>
                <a:latin typeface="David" panose="020E0502060401010101" pitchFamily="34" charset="-79"/>
                <a:cs typeface="David" panose="020E0502060401010101" pitchFamily="34" charset="-79"/>
              </a:rPr>
              <a:t>. אע"ג </a:t>
            </a:r>
            <a:r>
              <a:rPr lang="he-IL" dirty="0" err="1">
                <a:solidFill>
                  <a:schemeClr val="tx1"/>
                </a:solidFill>
                <a:latin typeface="David" panose="020E0502060401010101" pitchFamily="34" charset="-79"/>
                <a:cs typeface="David" panose="020E0502060401010101" pitchFamily="34" charset="-79"/>
              </a:rPr>
              <a:t>דבתבואה</a:t>
            </a:r>
            <a:r>
              <a:rPr lang="he-IL" dirty="0">
                <a:solidFill>
                  <a:schemeClr val="tx1"/>
                </a:solidFill>
                <a:latin typeface="David" panose="020E0502060401010101" pitchFamily="34" charset="-79"/>
                <a:cs typeface="David" panose="020E0502060401010101" pitchFamily="34" charset="-79"/>
              </a:rPr>
              <a:t> ודאי דדינה בתר שליש אם לא הביאה שליש בשישית אסורה משום ספיחי שביעית...</a:t>
            </a:r>
            <a:endParaRPr lang="en-US" dirty="0">
              <a:solidFill>
                <a:schemeClr val="tx1"/>
              </a:solidFill>
              <a:latin typeface="David" panose="020E0502060401010101" pitchFamily="34" charset="-79"/>
              <a:cs typeface="David" panose="020E0502060401010101" pitchFamily="34" charset="-79"/>
            </a:endParaRPr>
          </a:p>
          <a:p>
            <a:pPr marL="0" indent="0" algn="l">
              <a:buNone/>
            </a:pPr>
            <a:r>
              <a:rPr lang="he-IL" sz="2400" dirty="0" smtClean="0">
                <a:solidFill>
                  <a:schemeClr val="tx1"/>
                </a:solidFill>
                <a:latin typeface="David" panose="020E0502060401010101" pitchFamily="34" charset="-79"/>
                <a:cs typeface="David" panose="020E0502060401010101" pitchFamily="34" charset="-79"/>
              </a:rPr>
              <a:t>(</a:t>
            </a:r>
            <a:r>
              <a:rPr lang="he-IL" sz="2400" b="1" dirty="0" err="1" smtClean="0">
                <a:solidFill>
                  <a:schemeClr val="tx1"/>
                </a:solidFill>
                <a:latin typeface="David" panose="020E0502060401010101" pitchFamily="34" charset="-79"/>
                <a:cs typeface="David" panose="020E0502060401010101" pitchFamily="34" charset="-79"/>
              </a:rPr>
              <a:t>ר"ש</a:t>
            </a:r>
            <a:r>
              <a:rPr lang="he-IL" sz="2400" b="1" dirty="0" smtClean="0">
                <a:solidFill>
                  <a:schemeClr val="tx1"/>
                </a:solidFill>
                <a:latin typeface="David" panose="020E0502060401010101" pitchFamily="34" charset="-79"/>
                <a:cs typeface="David" panose="020E0502060401010101" pitchFamily="34" charset="-79"/>
              </a:rPr>
              <a:t> שביעית פ"ט מ"א) </a:t>
            </a:r>
            <a:endParaRPr lang="en-US" sz="2400" dirty="0" smtClean="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endParaRPr lang="he-IL"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6324600" y="476250"/>
            <a:ext cx="1524000" cy="2590800"/>
            <a:chOff x="3984" y="300"/>
            <a:chExt cx="960" cy="1632"/>
          </a:xfrm>
        </p:grpSpPr>
        <p:sp>
          <p:nvSpPr>
            <p:cNvPr id="19469" name="Rectangle 5"/>
            <p:cNvSpPr>
              <a:spLocks noChangeArrowheads="1"/>
            </p:cNvSpPr>
            <p:nvPr/>
          </p:nvSpPr>
          <p:spPr bwMode="auto">
            <a:xfrm>
              <a:off x="3984" y="300"/>
              <a:ext cx="960" cy="384"/>
            </a:xfrm>
            <a:prstGeom prst="rect">
              <a:avLst/>
            </a:prstGeom>
            <a:solidFill>
              <a:schemeClr val="hlink"/>
            </a:solidFill>
            <a:ln w="9525">
              <a:solidFill>
                <a:schemeClr val="tx1"/>
              </a:solidFill>
              <a:miter lim="800000"/>
              <a:headEnd/>
              <a:tailEnd/>
            </a:ln>
            <a:effectLst/>
          </p:spPr>
          <p:txBody>
            <a:bodyPr wrap="none" anchor="ctr"/>
            <a:lstStyle/>
            <a:p>
              <a:pPr algn="ctr"/>
              <a:r>
                <a:rPr lang="he-IL" sz="2800" b="1" dirty="0">
                  <a:latin typeface="David" panose="020E0502060401010101" pitchFamily="34" charset="-79"/>
                  <a:cs typeface="David" panose="020E0502060401010101" pitchFamily="34" charset="-79"/>
                </a:rPr>
                <a:t>הצמח</a:t>
              </a:r>
              <a:endParaRPr lang="en-US" sz="4400" b="1" dirty="0">
                <a:latin typeface="David" panose="020E0502060401010101" pitchFamily="34" charset="-79"/>
                <a:cs typeface="David" panose="020E0502060401010101" pitchFamily="34" charset="-79"/>
              </a:endParaRPr>
            </a:p>
          </p:txBody>
        </p:sp>
        <p:sp>
          <p:nvSpPr>
            <p:cNvPr id="19470" name="Rectangle 6"/>
            <p:cNvSpPr>
              <a:spLocks noChangeArrowheads="1"/>
            </p:cNvSpPr>
            <p:nvPr/>
          </p:nvSpPr>
          <p:spPr bwMode="auto">
            <a:xfrm>
              <a:off x="3984" y="780"/>
              <a:ext cx="960" cy="1152"/>
            </a:xfrm>
            <a:prstGeom prst="rect">
              <a:avLst/>
            </a:prstGeom>
            <a:solidFill>
              <a:srgbClr val="FFFFCC"/>
            </a:solidFill>
            <a:ln w="9525">
              <a:solidFill>
                <a:schemeClr val="tx1"/>
              </a:solidFill>
              <a:miter lim="800000"/>
              <a:headEnd/>
              <a:tailEnd/>
            </a:ln>
            <a:effectLst/>
          </p:spPr>
          <p:txBody>
            <a:bodyPr wrap="none" anchor="ctr"/>
            <a:lstStyle/>
            <a:p>
              <a:pPr algn="ctr"/>
              <a:r>
                <a:rPr lang="he-IL" sz="2400" dirty="0">
                  <a:latin typeface="David" panose="020E0502060401010101" pitchFamily="34" charset="-79"/>
                  <a:cs typeface="David" panose="020E0502060401010101" pitchFamily="34" charset="-79"/>
                </a:rPr>
                <a:t>חד - שנתי</a:t>
              </a:r>
              <a:endParaRPr lang="en-US" sz="2800" dirty="0">
                <a:latin typeface="David" panose="020E0502060401010101" pitchFamily="34" charset="-79"/>
                <a:cs typeface="David" panose="020E0502060401010101" pitchFamily="34" charset="-79"/>
              </a:endParaRPr>
            </a:p>
          </p:txBody>
        </p:sp>
      </p:grpSp>
      <p:grpSp>
        <p:nvGrpSpPr>
          <p:cNvPr id="3" name="Group 20"/>
          <p:cNvGrpSpPr>
            <a:grpSpLocks/>
          </p:cNvGrpSpPr>
          <p:nvPr/>
        </p:nvGrpSpPr>
        <p:grpSpPr bwMode="auto">
          <a:xfrm>
            <a:off x="1524000" y="476250"/>
            <a:ext cx="1524000" cy="2590800"/>
            <a:chOff x="960" y="300"/>
            <a:chExt cx="960" cy="1632"/>
          </a:xfrm>
        </p:grpSpPr>
        <p:sp>
          <p:nvSpPr>
            <p:cNvPr id="19467" name="Rectangle 8"/>
            <p:cNvSpPr>
              <a:spLocks noChangeArrowheads="1"/>
            </p:cNvSpPr>
            <p:nvPr/>
          </p:nvSpPr>
          <p:spPr bwMode="auto">
            <a:xfrm>
              <a:off x="960" y="300"/>
              <a:ext cx="960" cy="384"/>
            </a:xfrm>
            <a:prstGeom prst="rect">
              <a:avLst/>
            </a:prstGeom>
            <a:solidFill>
              <a:schemeClr val="hlink"/>
            </a:solidFill>
            <a:ln w="9525">
              <a:solidFill>
                <a:schemeClr val="tx1"/>
              </a:solidFill>
              <a:miter lim="800000"/>
              <a:headEnd/>
              <a:tailEnd/>
            </a:ln>
            <a:effectLst/>
          </p:spPr>
          <p:txBody>
            <a:bodyPr wrap="none" anchor="ctr"/>
            <a:lstStyle/>
            <a:p>
              <a:pPr algn="ctr"/>
              <a:r>
                <a:rPr lang="he-IL" sz="2800" b="1" dirty="0">
                  <a:latin typeface="David" panose="020E0502060401010101" pitchFamily="34" charset="-79"/>
                  <a:cs typeface="David" panose="020E0502060401010101" pitchFamily="34" charset="-79"/>
                </a:rPr>
                <a:t>הסיבה</a:t>
              </a:r>
              <a:endParaRPr lang="en-US" sz="2800" b="1" dirty="0">
                <a:latin typeface="David" panose="020E0502060401010101" pitchFamily="34" charset="-79"/>
                <a:cs typeface="David" panose="020E0502060401010101" pitchFamily="34" charset="-79"/>
              </a:endParaRPr>
            </a:p>
          </p:txBody>
        </p:sp>
        <p:sp>
          <p:nvSpPr>
            <p:cNvPr id="19468" name="Rectangle 9"/>
            <p:cNvSpPr>
              <a:spLocks noChangeArrowheads="1"/>
            </p:cNvSpPr>
            <p:nvPr/>
          </p:nvSpPr>
          <p:spPr bwMode="auto">
            <a:xfrm>
              <a:off x="960" y="780"/>
              <a:ext cx="960" cy="1152"/>
            </a:xfrm>
            <a:prstGeom prst="rect">
              <a:avLst/>
            </a:prstGeom>
            <a:solidFill>
              <a:srgbClr val="FFFFCC"/>
            </a:solidFill>
            <a:ln w="9525">
              <a:solidFill>
                <a:schemeClr val="tx1"/>
              </a:solidFill>
              <a:miter lim="800000"/>
              <a:headEnd/>
              <a:tailEnd/>
            </a:ln>
            <a:effectLst/>
          </p:spPr>
          <p:txBody>
            <a:bodyPr wrap="none" anchor="ctr"/>
            <a:lstStyle/>
            <a:p>
              <a:pPr algn="ctr"/>
              <a:r>
                <a:rPr lang="he-IL" sz="2400" dirty="0">
                  <a:latin typeface="David" panose="020E0502060401010101" pitchFamily="34" charset="-79"/>
                  <a:cs typeface="David" panose="020E0502060401010101" pitchFamily="34" charset="-79"/>
                </a:rPr>
                <a:t>שמא יזרע</a:t>
              </a:r>
              <a:r>
                <a:rPr lang="en-US" sz="2400" dirty="0">
                  <a:latin typeface="David" panose="020E0502060401010101" pitchFamily="34" charset="-79"/>
                  <a:cs typeface="David" panose="020E0502060401010101" pitchFamily="34" charset="-79"/>
                </a:rPr>
                <a:t> </a:t>
              </a:r>
            </a:p>
            <a:p>
              <a:pPr algn="ctr"/>
              <a:r>
                <a:rPr lang="he-IL" sz="2400" dirty="0">
                  <a:latin typeface="David" panose="020E0502060401010101" pitchFamily="34" charset="-79"/>
                  <a:cs typeface="David" panose="020E0502060401010101" pitchFamily="34" charset="-79"/>
                </a:rPr>
                <a:t>בסתר</a:t>
              </a:r>
              <a:endParaRPr lang="en-US" sz="2400" dirty="0">
                <a:latin typeface="David" panose="020E0502060401010101" pitchFamily="34" charset="-79"/>
                <a:cs typeface="David" panose="020E0502060401010101" pitchFamily="34" charset="-79"/>
              </a:endParaRPr>
            </a:p>
            <a:p>
              <a:pPr algn="ctr"/>
              <a:r>
                <a:rPr lang="he-IL" sz="2400" dirty="0">
                  <a:latin typeface="David" panose="020E0502060401010101" pitchFamily="34" charset="-79"/>
                  <a:cs typeface="David" panose="020E0502060401010101" pitchFamily="34" charset="-79"/>
                </a:rPr>
                <a:t>ויאמר</a:t>
              </a:r>
              <a:endParaRPr lang="en-US" sz="2400" dirty="0">
                <a:latin typeface="David" panose="020E0502060401010101" pitchFamily="34" charset="-79"/>
                <a:cs typeface="David" panose="020E0502060401010101" pitchFamily="34" charset="-79"/>
              </a:endParaRPr>
            </a:p>
            <a:p>
              <a:pPr algn="ctr"/>
              <a:r>
                <a:rPr lang="he-IL" sz="2400" dirty="0">
                  <a:latin typeface="David" panose="020E0502060401010101" pitchFamily="34" charset="-79"/>
                  <a:cs typeface="David" panose="020E0502060401010101" pitchFamily="34" charset="-79"/>
                </a:rPr>
                <a:t>שגדלו לבד</a:t>
              </a:r>
              <a:endParaRPr lang="en-US" sz="2400" dirty="0">
                <a:latin typeface="David" panose="020E0502060401010101" pitchFamily="34" charset="-79"/>
                <a:cs typeface="David" panose="020E0502060401010101" pitchFamily="34" charset="-79"/>
              </a:endParaRPr>
            </a:p>
          </p:txBody>
        </p:sp>
      </p:grpSp>
      <p:grpSp>
        <p:nvGrpSpPr>
          <p:cNvPr id="4" name="Group 19"/>
          <p:cNvGrpSpPr>
            <a:grpSpLocks/>
          </p:cNvGrpSpPr>
          <p:nvPr/>
        </p:nvGrpSpPr>
        <p:grpSpPr bwMode="auto">
          <a:xfrm>
            <a:off x="3124200" y="476250"/>
            <a:ext cx="1524000" cy="2590800"/>
            <a:chOff x="1968" y="300"/>
            <a:chExt cx="960" cy="1632"/>
          </a:xfrm>
        </p:grpSpPr>
        <p:sp>
          <p:nvSpPr>
            <p:cNvPr id="19465" name="Rectangle 11"/>
            <p:cNvSpPr>
              <a:spLocks noChangeArrowheads="1"/>
            </p:cNvSpPr>
            <p:nvPr/>
          </p:nvSpPr>
          <p:spPr bwMode="auto">
            <a:xfrm>
              <a:off x="1968" y="300"/>
              <a:ext cx="960" cy="384"/>
            </a:xfrm>
            <a:prstGeom prst="rect">
              <a:avLst/>
            </a:prstGeom>
            <a:solidFill>
              <a:schemeClr val="hlink"/>
            </a:solidFill>
            <a:ln w="9525">
              <a:solidFill>
                <a:schemeClr val="tx1"/>
              </a:solidFill>
              <a:miter lim="800000"/>
              <a:headEnd/>
              <a:tailEnd/>
            </a:ln>
            <a:effectLst/>
          </p:spPr>
          <p:txBody>
            <a:bodyPr wrap="none" anchor="ctr"/>
            <a:lstStyle/>
            <a:p>
              <a:pPr algn="ctr"/>
              <a:r>
                <a:rPr lang="he-IL" sz="2800" b="1" dirty="0">
                  <a:latin typeface="David" panose="020E0502060401010101" pitchFamily="34" charset="-79"/>
                  <a:cs typeface="David" panose="020E0502060401010101" pitchFamily="34" charset="-79"/>
                </a:rPr>
                <a:t>הדין</a:t>
              </a:r>
              <a:endParaRPr lang="en-US" sz="2800" b="1" dirty="0">
                <a:latin typeface="David" panose="020E0502060401010101" pitchFamily="34" charset="-79"/>
                <a:cs typeface="David" panose="020E0502060401010101" pitchFamily="34" charset="-79"/>
              </a:endParaRPr>
            </a:p>
          </p:txBody>
        </p:sp>
        <p:sp>
          <p:nvSpPr>
            <p:cNvPr id="19466" name="Rectangle 12"/>
            <p:cNvSpPr>
              <a:spLocks noChangeArrowheads="1"/>
            </p:cNvSpPr>
            <p:nvPr/>
          </p:nvSpPr>
          <p:spPr bwMode="auto">
            <a:xfrm>
              <a:off x="1968" y="780"/>
              <a:ext cx="960" cy="1152"/>
            </a:xfrm>
            <a:prstGeom prst="rect">
              <a:avLst/>
            </a:prstGeom>
            <a:solidFill>
              <a:srgbClr val="FFFFCC"/>
            </a:solidFill>
            <a:ln w="9525">
              <a:solidFill>
                <a:schemeClr val="tx1"/>
              </a:solidFill>
              <a:miter lim="800000"/>
              <a:headEnd/>
              <a:tailEnd/>
            </a:ln>
            <a:effectLst/>
          </p:spPr>
          <p:txBody>
            <a:bodyPr wrap="none" anchor="ctr"/>
            <a:lstStyle/>
            <a:p>
              <a:pPr algn="ctr"/>
              <a:r>
                <a:rPr lang="he-IL" sz="2400" dirty="0">
                  <a:latin typeface="David" panose="020E0502060401010101" pitchFamily="34" charset="-79"/>
                  <a:cs typeface="David" panose="020E0502060401010101" pitchFamily="34" charset="-79"/>
                </a:rPr>
                <a:t>אסור</a:t>
              </a:r>
              <a:endParaRPr lang="en-US" sz="2400" dirty="0">
                <a:latin typeface="David" panose="020E0502060401010101" pitchFamily="34" charset="-79"/>
                <a:cs typeface="David" panose="020E0502060401010101" pitchFamily="34" charset="-79"/>
              </a:endParaRPr>
            </a:p>
            <a:p>
              <a:pPr algn="ctr"/>
              <a:r>
                <a:rPr lang="he-IL" sz="2400" dirty="0">
                  <a:latin typeface="David" panose="020E0502060401010101" pitchFamily="34" charset="-79"/>
                  <a:cs typeface="David" panose="020E0502060401010101" pitchFamily="34" charset="-79"/>
                </a:rPr>
                <a:t>באכילה</a:t>
              </a:r>
              <a:r>
                <a:rPr lang="en-US" sz="2400" dirty="0">
                  <a:latin typeface="David" panose="020E0502060401010101" pitchFamily="34" charset="-79"/>
                  <a:cs typeface="David" panose="020E0502060401010101" pitchFamily="34" charset="-79"/>
                </a:rPr>
                <a:t> </a:t>
              </a:r>
            </a:p>
            <a:p>
              <a:pPr algn="ctr"/>
              <a:r>
                <a:rPr lang="he-IL" sz="2400" dirty="0">
                  <a:latin typeface="David" panose="020E0502060401010101" pitchFamily="34" charset="-79"/>
                  <a:cs typeface="David" panose="020E0502060401010101" pitchFamily="34" charset="-79"/>
                </a:rPr>
                <a:t>מדברי</a:t>
              </a:r>
              <a:r>
                <a:rPr lang="en-US" sz="2400" dirty="0">
                  <a:latin typeface="David" panose="020E0502060401010101" pitchFamily="34" charset="-79"/>
                  <a:cs typeface="David" panose="020E0502060401010101" pitchFamily="34" charset="-79"/>
                </a:rPr>
                <a:t> </a:t>
              </a:r>
            </a:p>
            <a:p>
              <a:pPr algn="ctr"/>
              <a:r>
                <a:rPr lang="he-IL" sz="2400" dirty="0">
                  <a:latin typeface="David" panose="020E0502060401010101" pitchFamily="34" charset="-79"/>
                  <a:cs typeface="David" panose="020E0502060401010101" pitchFamily="34" charset="-79"/>
                </a:rPr>
                <a:t>חכמים</a:t>
              </a:r>
              <a:endParaRPr lang="en-US" sz="2400" dirty="0">
                <a:latin typeface="David" panose="020E0502060401010101" pitchFamily="34" charset="-79"/>
                <a:cs typeface="David" panose="020E0502060401010101" pitchFamily="34" charset="-79"/>
              </a:endParaRPr>
            </a:p>
          </p:txBody>
        </p:sp>
      </p:grpSp>
      <p:grpSp>
        <p:nvGrpSpPr>
          <p:cNvPr id="5" name="Group 18"/>
          <p:cNvGrpSpPr>
            <a:grpSpLocks/>
          </p:cNvGrpSpPr>
          <p:nvPr/>
        </p:nvGrpSpPr>
        <p:grpSpPr bwMode="auto">
          <a:xfrm>
            <a:off x="4724400" y="476250"/>
            <a:ext cx="1524000" cy="2590800"/>
            <a:chOff x="2976" y="300"/>
            <a:chExt cx="960" cy="1632"/>
          </a:xfrm>
        </p:grpSpPr>
        <p:sp>
          <p:nvSpPr>
            <p:cNvPr id="19463" name="Rectangle 14"/>
            <p:cNvSpPr>
              <a:spLocks noChangeArrowheads="1"/>
            </p:cNvSpPr>
            <p:nvPr/>
          </p:nvSpPr>
          <p:spPr bwMode="auto">
            <a:xfrm>
              <a:off x="2976" y="300"/>
              <a:ext cx="960" cy="384"/>
            </a:xfrm>
            <a:prstGeom prst="rect">
              <a:avLst/>
            </a:prstGeom>
            <a:solidFill>
              <a:schemeClr val="hlink"/>
            </a:solidFill>
            <a:ln w="9525">
              <a:solidFill>
                <a:schemeClr val="tx1"/>
              </a:solidFill>
              <a:miter lim="800000"/>
              <a:headEnd/>
              <a:tailEnd/>
            </a:ln>
            <a:effectLst/>
          </p:spPr>
          <p:txBody>
            <a:bodyPr wrap="none" anchor="ctr"/>
            <a:lstStyle/>
            <a:p>
              <a:pPr algn="ctr"/>
              <a:r>
                <a:rPr lang="he-IL" sz="2800" b="1" dirty="0">
                  <a:latin typeface="David" panose="020E0502060401010101" pitchFamily="34" charset="-79"/>
                  <a:cs typeface="David" panose="020E0502060401010101" pitchFamily="34" charset="-79"/>
                </a:rPr>
                <a:t>השלב</a:t>
              </a:r>
              <a:endParaRPr lang="en-US" sz="2800" b="1" dirty="0">
                <a:latin typeface="David" panose="020E0502060401010101" pitchFamily="34" charset="-79"/>
                <a:cs typeface="David" panose="020E0502060401010101" pitchFamily="34" charset="-79"/>
              </a:endParaRPr>
            </a:p>
          </p:txBody>
        </p:sp>
        <p:sp>
          <p:nvSpPr>
            <p:cNvPr id="19464" name="Rectangle 15"/>
            <p:cNvSpPr>
              <a:spLocks noChangeArrowheads="1"/>
            </p:cNvSpPr>
            <p:nvPr/>
          </p:nvSpPr>
          <p:spPr bwMode="auto">
            <a:xfrm>
              <a:off x="2976" y="780"/>
              <a:ext cx="960" cy="1152"/>
            </a:xfrm>
            <a:prstGeom prst="rect">
              <a:avLst/>
            </a:prstGeom>
            <a:solidFill>
              <a:srgbClr val="FFFFCC"/>
            </a:solidFill>
            <a:ln w="9525">
              <a:solidFill>
                <a:schemeClr val="tx1"/>
              </a:solidFill>
              <a:miter lim="800000"/>
              <a:headEnd/>
              <a:tailEnd/>
            </a:ln>
            <a:effectLst/>
          </p:spPr>
          <p:txBody>
            <a:bodyPr wrap="none" anchor="ctr"/>
            <a:lstStyle/>
            <a:p>
              <a:pPr algn="ctr"/>
              <a:r>
                <a:rPr lang="he-IL" sz="2400" u="sng" dirty="0">
                  <a:latin typeface="David" panose="020E0502060401010101" pitchFamily="34" charset="-79"/>
                  <a:cs typeface="David" panose="020E0502060401010101" pitchFamily="34" charset="-79"/>
                </a:rPr>
                <a:t>ירק</a:t>
              </a:r>
              <a:r>
                <a:rPr lang="he-IL" sz="2400" dirty="0">
                  <a:latin typeface="David" panose="020E0502060401010101" pitchFamily="34" charset="-79"/>
                  <a:cs typeface="David" panose="020E0502060401010101" pitchFamily="34" charset="-79"/>
                </a:rPr>
                <a:t>: נבט</a:t>
              </a:r>
              <a:r>
                <a:rPr lang="en-US" sz="2400" dirty="0">
                  <a:latin typeface="David" panose="020E0502060401010101" pitchFamily="34" charset="-79"/>
                  <a:cs typeface="David" panose="020E0502060401010101" pitchFamily="34" charset="-79"/>
                </a:rPr>
                <a:t> </a:t>
              </a:r>
            </a:p>
            <a:p>
              <a:pPr algn="ctr"/>
              <a:r>
                <a:rPr lang="he-IL" sz="2400" dirty="0">
                  <a:latin typeface="David" panose="020E0502060401010101" pitchFamily="34" charset="-79"/>
                  <a:cs typeface="David" panose="020E0502060401010101" pitchFamily="34" charset="-79"/>
                </a:rPr>
                <a:t>בשמיטה</a:t>
              </a:r>
              <a:endParaRPr lang="en-US" sz="2400" dirty="0">
                <a:latin typeface="David" panose="020E0502060401010101" pitchFamily="34" charset="-79"/>
                <a:cs typeface="David" panose="020E0502060401010101" pitchFamily="34" charset="-79"/>
              </a:endParaRPr>
            </a:p>
          </p:txBody>
        </p:sp>
      </p:grpSp>
      <p:pic>
        <p:nvPicPr>
          <p:cNvPr id="226320" name="Picture 16" descr="ספיחין"/>
          <p:cNvPicPr>
            <a:picLocks noChangeAspect="1" noChangeArrowheads="1"/>
          </p:cNvPicPr>
          <p:nvPr/>
        </p:nvPicPr>
        <p:blipFill>
          <a:blip r:embed="rId2"/>
          <a:srcRect/>
          <a:stretch>
            <a:fillRect/>
          </a:stretch>
        </p:blipFill>
        <p:spPr bwMode="auto">
          <a:xfrm>
            <a:off x="2418080" y="3256695"/>
            <a:ext cx="4400550" cy="3300412"/>
          </a:xfrm>
          <a:prstGeom prst="rect">
            <a:avLst/>
          </a:prstGeom>
          <a:noFill/>
          <a:ln w="76200" cmpd="tri">
            <a:noFill/>
            <a:miter lim="800000"/>
            <a:headEnd/>
            <a:tailEnd/>
          </a:ln>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26320"/>
                                        </p:tgtEl>
                                        <p:attrNameLst>
                                          <p:attrName>style.visibility</p:attrName>
                                        </p:attrNameLst>
                                      </p:cBhvr>
                                      <p:to>
                                        <p:strVal val="visible"/>
                                      </p:to>
                                    </p:set>
                                    <p:anim calcmode="lin" valueType="num">
                                      <p:cBhvr>
                                        <p:cTn id="7" dur="500" fill="hold"/>
                                        <p:tgtEl>
                                          <p:spTgt spid="226320"/>
                                        </p:tgtEl>
                                        <p:attrNameLst>
                                          <p:attrName>ppt_w</p:attrName>
                                        </p:attrNameLst>
                                      </p:cBhvr>
                                      <p:tavLst>
                                        <p:tav tm="0">
                                          <p:val>
                                            <p:fltVal val="0"/>
                                          </p:val>
                                        </p:tav>
                                        <p:tav tm="100000">
                                          <p:val>
                                            <p:strVal val="#ppt_w"/>
                                          </p:val>
                                        </p:tav>
                                      </p:tavLst>
                                    </p:anim>
                                    <p:anim calcmode="lin" valueType="num">
                                      <p:cBhvr>
                                        <p:cTn id="8" dur="500" fill="hold"/>
                                        <p:tgtEl>
                                          <p:spTgt spid="2263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2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plus(in)">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plus(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7504" y="404664"/>
            <a:ext cx="8686800" cy="5675461"/>
          </a:xfrm>
        </p:spPr>
        <p:txBody>
          <a:bodyPr>
            <a:normAutofit/>
          </a:bodyPr>
          <a:lstStyle/>
          <a:p>
            <a:pPr marL="0" indent="0">
              <a:buNone/>
            </a:pPr>
            <a:r>
              <a:rPr lang="he-IL" sz="4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על אילו פירות חלה קדושת  פירות שביעית</a:t>
            </a:r>
            <a:r>
              <a:rPr lang="he-IL" sz="40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a:t>
            </a:r>
          </a:p>
          <a:p>
            <a:pPr marL="0" indent="0">
              <a:buNone/>
            </a:pPr>
            <a:endParaRPr lang="en-US" dirty="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r>
              <a:rPr lang="he-IL" dirty="0" smtClean="0">
                <a:solidFill>
                  <a:schemeClr val="tx1"/>
                </a:solidFill>
              </a:rPr>
              <a:t>גדל בשמיטה - דגן </a:t>
            </a:r>
            <a:r>
              <a:rPr lang="he-IL" dirty="0">
                <a:solidFill>
                  <a:schemeClr val="tx1"/>
                </a:solidFill>
              </a:rPr>
              <a:t>וקטניות </a:t>
            </a:r>
            <a:endParaRPr lang="he-IL" dirty="0" smtClean="0">
              <a:solidFill>
                <a:schemeClr val="tx1"/>
              </a:solidFill>
            </a:endParaRPr>
          </a:p>
          <a:p>
            <a:pPr>
              <a:buFont typeface="Wingdings" panose="05000000000000000000" pitchFamily="2" charset="2"/>
              <a:buChar char="q"/>
            </a:pPr>
            <a:r>
              <a:rPr lang="he-IL" dirty="0" smtClean="0">
                <a:solidFill>
                  <a:schemeClr val="tx1"/>
                </a:solidFill>
              </a:rPr>
              <a:t>תירוש ויצהר - בתר </a:t>
            </a:r>
            <a:r>
              <a:rPr lang="he-IL" dirty="0">
                <a:solidFill>
                  <a:schemeClr val="tx1"/>
                </a:solidFill>
              </a:rPr>
              <a:t>שליש</a:t>
            </a:r>
            <a:endParaRPr lang="en-US" dirty="0">
              <a:solidFill>
                <a:schemeClr val="tx1"/>
              </a:solidFill>
            </a:endParaRPr>
          </a:p>
          <a:p>
            <a:pPr>
              <a:buFont typeface="Wingdings" panose="05000000000000000000" pitchFamily="2" charset="2"/>
              <a:buChar char="q"/>
            </a:pPr>
            <a:r>
              <a:rPr lang="he-IL" dirty="0" smtClean="0">
                <a:solidFill>
                  <a:schemeClr val="tx1"/>
                </a:solidFill>
              </a:rPr>
              <a:t>פירות - </a:t>
            </a:r>
            <a:r>
              <a:rPr lang="he-IL" dirty="0">
                <a:solidFill>
                  <a:schemeClr val="tx1"/>
                </a:solidFill>
              </a:rPr>
              <a:t>בתר חנטה</a:t>
            </a:r>
            <a:endParaRPr lang="en-US" dirty="0">
              <a:solidFill>
                <a:schemeClr val="tx1"/>
              </a:solidFill>
            </a:endParaRPr>
          </a:p>
          <a:p>
            <a:pPr>
              <a:buFont typeface="Wingdings" panose="05000000000000000000" pitchFamily="2" charset="2"/>
              <a:buChar char="q"/>
            </a:pPr>
            <a:r>
              <a:rPr lang="he-IL" dirty="0" smtClean="0">
                <a:solidFill>
                  <a:schemeClr val="tx1"/>
                </a:solidFill>
              </a:rPr>
              <a:t>גדל </a:t>
            </a:r>
            <a:r>
              <a:rPr lang="he-IL" dirty="0">
                <a:solidFill>
                  <a:schemeClr val="tx1"/>
                </a:solidFill>
              </a:rPr>
              <a:t>בארץ ישראל</a:t>
            </a:r>
            <a:endParaRPr lang="en-US" dirty="0">
              <a:solidFill>
                <a:schemeClr val="tx1"/>
              </a:solidFill>
            </a:endParaRPr>
          </a:p>
          <a:p>
            <a:pPr>
              <a:buFont typeface="Wingdings" panose="05000000000000000000" pitchFamily="2" charset="2"/>
              <a:buChar char="q"/>
            </a:pPr>
            <a:r>
              <a:rPr lang="he-IL" dirty="0" smtClean="0">
                <a:solidFill>
                  <a:schemeClr val="tx1"/>
                </a:solidFill>
              </a:rPr>
              <a:t>גדל בקרקע של </a:t>
            </a:r>
            <a:r>
              <a:rPr lang="he-IL" dirty="0">
                <a:solidFill>
                  <a:schemeClr val="tx1"/>
                </a:solidFill>
              </a:rPr>
              <a:t>יהודי</a:t>
            </a:r>
            <a:endParaRPr lang="en-US" dirty="0">
              <a:solidFill>
                <a:schemeClr val="tx1"/>
              </a:solidFill>
            </a:endParaRPr>
          </a:p>
          <a:p>
            <a:pPr>
              <a:buFont typeface="Wingdings" panose="05000000000000000000" pitchFamily="2" charset="2"/>
              <a:buChar char="q"/>
            </a:pPr>
            <a:endParaRPr lang="he-IL"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lekita.mpg">
            <a:hlinkClick r:id="" action="ppaction://media"/>
          </p:cNvPr>
          <p:cNvPicPr>
            <a:picLocks noRot="1" noChangeAspect="1" noChangeArrowheads="1"/>
          </p:cNvPicPr>
          <p:nvPr>
            <a:videoFile r:link="rId1"/>
          </p:nvPr>
        </p:nvPicPr>
        <p:blipFill>
          <a:blip r:embed="rId5"/>
          <a:srcRect/>
          <a:stretch>
            <a:fillRect/>
          </a:stretch>
        </p:blipFill>
        <p:spPr bwMode="auto">
          <a:xfrm>
            <a:off x="4800600" y="3934544"/>
            <a:ext cx="3352800" cy="2590800"/>
          </a:xfrm>
          <a:prstGeom prst="rect">
            <a:avLst/>
          </a:prstGeom>
          <a:noFill/>
        </p:spPr>
      </p:pic>
      <p:pic>
        <p:nvPicPr>
          <p:cNvPr id="27658" name="duvdev0.avi">
            <a:hlinkClick r:id="" action="ppaction://media"/>
          </p:cNvPr>
          <p:cNvPicPr>
            <a:picLocks noRot="1" noChangeAspect="1" noChangeArrowheads="1"/>
          </p:cNvPicPr>
          <p:nvPr>
            <a:videoFile r:link="rId2"/>
          </p:nvPr>
        </p:nvPicPr>
        <p:blipFill>
          <a:blip r:embed="rId6"/>
          <a:srcRect/>
          <a:stretch>
            <a:fillRect/>
          </a:stretch>
        </p:blipFill>
        <p:spPr bwMode="auto">
          <a:xfrm>
            <a:off x="533400" y="838200"/>
            <a:ext cx="3124200" cy="2438400"/>
          </a:xfrm>
          <a:prstGeom prst="rect">
            <a:avLst/>
          </a:prstGeom>
          <a:noFill/>
        </p:spPr>
      </p:pic>
      <p:pic>
        <p:nvPicPr>
          <p:cNvPr id="27660" name="tiras0.avi">
            <a:hlinkClick r:id="" action="ppaction://media"/>
          </p:cNvPr>
          <p:cNvPicPr>
            <a:picLocks noRot="1" noChangeAspect="1" noChangeArrowheads="1"/>
          </p:cNvPicPr>
          <p:nvPr>
            <a:videoFile r:link="rId3"/>
          </p:nvPr>
        </p:nvPicPr>
        <p:blipFill>
          <a:blip r:embed="rId7"/>
          <a:srcRect/>
          <a:stretch>
            <a:fillRect/>
          </a:stretch>
        </p:blipFill>
        <p:spPr bwMode="auto">
          <a:xfrm>
            <a:off x="533400" y="3886200"/>
            <a:ext cx="3200400" cy="2514600"/>
          </a:xfrm>
          <a:prstGeom prst="rect">
            <a:avLst/>
          </a:prstGeom>
          <a:noFill/>
        </p:spPr>
      </p:pic>
      <p:sp>
        <p:nvSpPr>
          <p:cNvPr id="27661" name="Text Box 1037"/>
          <p:cNvSpPr txBox="1">
            <a:spLocks noChangeArrowheads="1"/>
          </p:cNvSpPr>
          <p:nvPr/>
        </p:nvSpPr>
        <p:spPr bwMode="auto">
          <a:xfrm>
            <a:off x="827871" y="3427413"/>
            <a:ext cx="2840842" cy="461665"/>
          </a:xfrm>
          <a:prstGeom prst="rect">
            <a:avLst/>
          </a:prstGeom>
          <a:noFill/>
          <a:ln w="9525">
            <a:noFill/>
            <a:miter lim="800000"/>
            <a:headEnd/>
            <a:tailEnd/>
          </a:ln>
          <a:effectLst/>
        </p:spPr>
        <p:txBody>
          <a:bodyPr wrap="none">
            <a:spAutoFit/>
          </a:bodyPr>
          <a:lstStyle/>
          <a:p>
            <a:r>
              <a:rPr lang="he-IL" sz="2400" b="1" dirty="0">
                <a:latin typeface="David" panose="020E0502060401010101" pitchFamily="34" charset="-79"/>
                <a:cs typeface="David" panose="020E0502060401010101" pitchFamily="34" charset="-79"/>
              </a:rPr>
              <a:t>גרגרים - שליש הבשלה</a:t>
            </a:r>
            <a:endParaRPr lang="en-US" sz="2400" b="1" dirty="0">
              <a:latin typeface="David" panose="020E0502060401010101" pitchFamily="34" charset="-79"/>
              <a:cs typeface="David" panose="020E0502060401010101" pitchFamily="34" charset="-79"/>
            </a:endParaRPr>
          </a:p>
        </p:txBody>
      </p:sp>
      <p:sp>
        <p:nvSpPr>
          <p:cNvPr id="27662" name="Text Box 1038"/>
          <p:cNvSpPr txBox="1">
            <a:spLocks noChangeArrowheads="1"/>
          </p:cNvSpPr>
          <p:nvPr/>
        </p:nvSpPr>
        <p:spPr bwMode="auto">
          <a:xfrm>
            <a:off x="1394649" y="379413"/>
            <a:ext cx="1851789" cy="461665"/>
          </a:xfrm>
          <a:prstGeom prst="rect">
            <a:avLst/>
          </a:prstGeom>
          <a:noFill/>
          <a:ln w="9525">
            <a:noFill/>
            <a:miter lim="800000"/>
            <a:headEnd/>
            <a:tailEnd/>
          </a:ln>
          <a:effectLst/>
        </p:spPr>
        <p:txBody>
          <a:bodyPr wrap="none">
            <a:spAutoFit/>
          </a:bodyPr>
          <a:lstStyle/>
          <a:p>
            <a:r>
              <a:rPr lang="he-IL" sz="2400" b="1" dirty="0">
                <a:latin typeface="David" panose="020E0502060401010101" pitchFamily="34" charset="-79"/>
                <a:cs typeface="David" panose="020E0502060401010101" pitchFamily="34" charset="-79"/>
              </a:rPr>
              <a:t>פרי עץ - חנטה</a:t>
            </a:r>
            <a:endParaRPr lang="en-US" sz="2400" b="1" dirty="0">
              <a:latin typeface="David" panose="020E0502060401010101" pitchFamily="34" charset="-79"/>
              <a:cs typeface="David" panose="020E0502060401010101" pitchFamily="34" charset="-79"/>
            </a:endParaRPr>
          </a:p>
        </p:txBody>
      </p:sp>
      <p:sp>
        <p:nvSpPr>
          <p:cNvPr id="27663" name="Text Box 1039"/>
          <p:cNvSpPr txBox="1">
            <a:spLocks noChangeArrowheads="1"/>
          </p:cNvSpPr>
          <p:nvPr/>
        </p:nvSpPr>
        <p:spPr bwMode="auto">
          <a:xfrm>
            <a:off x="5582635" y="3471391"/>
            <a:ext cx="1999265" cy="461665"/>
          </a:xfrm>
          <a:prstGeom prst="rect">
            <a:avLst/>
          </a:prstGeom>
          <a:noFill/>
          <a:ln w="9525">
            <a:noFill/>
            <a:miter lim="800000"/>
            <a:headEnd/>
            <a:tailEnd/>
          </a:ln>
          <a:effectLst/>
        </p:spPr>
        <p:txBody>
          <a:bodyPr wrap="none">
            <a:spAutoFit/>
          </a:bodyPr>
          <a:lstStyle/>
          <a:p>
            <a:r>
              <a:rPr lang="he-IL" sz="2400" b="1" dirty="0">
                <a:latin typeface="David" panose="020E0502060401010101" pitchFamily="34" charset="-79"/>
                <a:cs typeface="David" panose="020E0502060401010101" pitchFamily="34" charset="-79"/>
              </a:rPr>
              <a:t>ירקות - לקיטה</a:t>
            </a:r>
            <a:r>
              <a:rPr lang="en-US" sz="2400" b="1" dirty="0">
                <a:latin typeface="David" panose="020E0502060401010101" pitchFamily="34" charset="-79"/>
                <a:cs typeface="David" panose="020E0502060401010101" pitchFamily="34" charset="-79"/>
              </a:rPr>
              <a:t> </a:t>
            </a:r>
          </a:p>
        </p:txBody>
      </p:sp>
      <p:sp>
        <p:nvSpPr>
          <p:cNvPr id="27666" name="Text Box 1042"/>
          <p:cNvSpPr txBox="1">
            <a:spLocks noChangeArrowheads="1"/>
          </p:cNvSpPr>
          <p:nvPr/>
        </p:nvSpPr>
        <p:spPr bwMode="auto">
          <a:xfrm>
            <a:off x="4731169" y="422275"/>
            <a:ext cx="3826689" cy="1446550"/>
          </a:xfrm>
          <a:prstGeom prst="rect">
            <a:avLst/>
          </a:prstGeom>
          <a:noFill/>
          <a:ln w="9525">
            <a:noFill/>
            <a:miter lim="800000"/>
            <a:headEnd/>
            <a:tailEnd/>
          </a:ln>
          <a:effectLst/>
        </p:spPr>
        <p:txBody>
          <a:bodyPr wrap="none">
            <a:spAutoFit/>
          </a:bodyPr>
          <a:lstStyle/>
          <a:p>
            <a:r>
              <a:rPr lang="he-IL"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השלב </a:t>
            </a:r>
            <a:r>
              <a:rPr lang="he-IL" sz="4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הקובע </a:t>
            </a:r>
            <a:r>
              <a:rPr lang="he-IL"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אם</a:t>
            </a:r>
            <a:r>
              <a:rPr lang="en-US"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p>
          <a:p>
            <a:r>
              <a:rPr lang="he-IL"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הם גדלו בשמיטה</a:t>
            </a:r>
            <a:endParaRPr lang="en-US"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63"/>
                                        </p:tgtEl>
                                        <p:attrNameLst>
                                          <p:attrName>style.visibility</p:attrName>
                                        </p:attrNameLst>
                                      </p:cBhvr>
                                      <p:to>
                                        <p:strVal val="visible"/>
                                      </p:to>
                                    </p:set>
                                    <p:anim calcmode="lin" valueType="num">
                                      <p:cBhvr additive="base">
                                        <p:cTn id="7" dur="500" fill="hold"/>
                                        <p:tgtEl>
                                          <p:spTgt spid="27663"/>
                                        </p:tgtEl>
                                        <p:attrNameLst>
                                          <p:attrName>ppt_x</p:attrName>
                                        </p:attrNameLst>
                                      </p:cBhvr>
                                      <p:tavLst>
                                        <p:tav tm="0">
                                          <p:val>
                                            <p:strVal val="1+#ppt_w/2"/>
                                          </p:val>
                                        </p:tav>
                                        <p:tav tm="100000">
                                          <p:val>
                                            <p:strVal val="#ppt_x"/>
                                          </p:val>
                                        </p:tav>
                                      </p:tavLst>
                                    </p:anim>
                                    <p:anim calcmode="lin" valueType="num">
                                      <p:cBhvr additive="base">
                                        <p:cTn id="8" dur="500" fill="hold"/>
                                        <p:tgtEl>
                                          <p:spTgt spid="276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box(out)">
                                      <p:cBhvr>
                                        <p:cTn id="13" dur="500"/>
                                        <p:tgtEl>
                                          <p:spTgt spid="27652"/>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1" fill="hold"/>
                                        <p:tgtEl>
                                          <p:spTgt spid="27652"/>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7662"/>
                                        </p:tgtEl>
                                        <p:attrNameLst>
                                          <p:attrName>style.visibility</p:attrName>
                                        </p:attrNameLst>
                                      </p:cBhvr>
                                      <p:to>
                                        <p:strVal val="visible"/>
                                      </p:to>
                                    </p:set>
                                    <p:anim calcmode="lin" valueType="num">
                                      <p:cBhvr additive="base">
                                        <p:cTn id="21" dur="500" fill="hold"/>
                                        <p:tgtEl>
                                          <p:spTgt spid="27662"/>
                                        </p:tgtEl>
                                        <p:attrNameLst>
                                          <p:attrName>ppt_x</p:attrName>
                                        </p:attrNameLst>
                                      </p:cBhvr>
                                      <p:tavLst>
                                        <p:tav tm="0">
                                          <p:val>
                                            <p:strVal val="0-#ppt_w/2"/>
                                          </p:val>
                                        </p:tav>
                                        <p:tav tm="100000">
                                          <p:val>
                                            <p:strVal val="#ppt_x"/>
                                          </p:val>
                                        </p:tav>
                                      </p:tavLst>
                                    </p:anim>
                                    <p:anim calcmode="lin" valueType="num">
                                      <p:cBhvr additive="base">
                                        <p:cTn id="22"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27658"/>
                                        </p:tgtEl>
                                        <p:attrNameLst>
                                          <p:attrName>style.visibility</p:attrName>
                                        </p:attrNameLst>
                                      </p:cBhvr>
                                      <p:to>
                                        <p:strVal val="visible"/>
                                      </p:to>
                                    </p:set>
                                    <p:animEffect transition="in" filter="box(out)">
                                      <p:cBhvr>
                                        <p:cTn id="27" dur="500"/>
                                        <p:tgtEl>
                                          <p:spTgt spid="27658"/>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27658"/>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7661"/>
                                        </p:tgtEl>
                                        <p:attrNameLst>
                                          <p:attrName>style.visibility</p:attrName>
                                        </p:attrNameLst>
                                      </p:cBhvr>
                                      <p:to>
                                        <p:strVal val="visible"/>
                                      </p:to>
                                    </p:set>
                                    <p:anim calcmode="lin" valueType="num">
                                      <p:cBhvr additive="base">
                                        <p:cTn id="35" dur="500" fill="hold"/>
                                        <p:tgtEl>
                                          <p:spTgt spid="27661"/>
                                        </p:tgtEl>
                                        <p:attrNameLst>
                                          <p:attrName>ppt_x</p:attrName>
                                        </p:attrNameLst>
                                      </p:cBhvr>
                                      <p:tavLst>
                                        <p:tav tm="0">
                                          <p:val>
                                            <p:strVal val="0-#ppt_w/2"/>
                                          </p:val>
                                        </p:tav>
                                        <p:tav tm="100000">
                                          <p:val>
                                            <p:strVal val="#ppt_x"/>
                                          </p:val>
                                        </p:tav>
                                      </p:tavLst>
                                    </p:anim>
                                    <p:anim calcmode="lin" valueType="num">
                                      <p:cBhvr additive="base">
                                        <p:cTn id="36" dur="500" fill="hold"/>
                                        <p:tgtEl>
                                          <p:spTgt spid="2766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27660"/>
                                        </p:tgtEl>
                                        <p:attrNameLst>
                                          <p:attrName>style.visibility</p:attrName>
                                        </p:attrNameLst>
                                      </p:cBhvr>
                                      <p:to>
                                        <p:strVal val="visible"/>
                                      </p:to>
                                    </p:set>
                                    <p:animEffect transition="in" filter="box(out)">
                                      <p:cBhvr>
                                        <p:cTn id="41" dur="500"/>
                                        <p:tgtEl>
                                          <p:spTgt spid="27660"/>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 fill="hold"/>
                                        <p:tgtEl>
                                          <p:spTgt spid="276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5" fill="hold" display="0">
                  <p:stCondLst>
                    <p:cond delay="indefinite"/>
                  </p:stCondLst>
                  <p:endCondLst>
                    <p:cond evt="onNext" delay="0">
                      <p:tgtEl>
                        <p:sldTgt/>
                      </p:tgtEl>
                    </p:cond>
                    <p:cond evt="onPrev" delay="0">
                      <p:tgtEl>
                        <p:sldTgt/>
                      </p:tgtEl>
                    </p:cond>
                  </p:endCondLst>
                </p:cTn>
                <p:tgtEl>
                  <p:spTgt spid="27652"/>
                </p:tgtEl>
              </p:cMediaNode>
            </p:video>
            <p:seq concurrent="1" nextAc="seek">
              <p:cTn id="46" restart="whenNotActive" fill="hold" evtFilter="cancelBubble" nodeType="interactiveSeq">
                <p:stCondLst>
                  <p:cond evt="onClick" delay="0">
                    <p:tgtEl>
                      <p:spTgt spid="2765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7652"/>
                                        </p:tgtEl>
                                      </p:cBhvr>
                                    </p:cmd>
                                  </p:childTnLst>
                                </p:cTn>
                              </p:par>
                            </p:childTnLst>
                          </p:cTn>
                        </p:par>
                      </p:childTnLst>
                    </p:cTn>
                  </p:par>
                </p:childTnLst>
              </p:cTn>
              <p:nextCondLst>
                <p:cond evt="onClick" delay="0">
                  <p:tgtEl>
                    <p:spTgt spid="27652"/>
                  </p:tgtEl>
                </p:cond>
              </p:nextCondLst>
            </p:seq>
            <p:video>
              <p:cMediaNode>
                <p:cTn id="51" fill="hold" display="0">
                  <p:stCondLst>
                    <p:cond delay="indefinite"/>
                  </p:stCondLst>
                  <p:endCondLst>
                    <p:cond evt="onNext" delay="0">
                      <p:tgtEl>
                        <p:sldTgt/>
                      </p:tgtEl>
                    </p:cond>
                    <p:cond evt="onPrev" delay="0">
                      <p:tgtEl>
                        <p:sldTgt/>
                      </p:tgtEl>
                    </p:cond>
                  </p:endCondLst>
                </p:cTn>
                <p:tgtEl>
                  <p:spTgt spid="27658"/>
                </p:tgtEl>
              </p:cMediaNode>
            </p:video>
            <p:seq concurrent="1" nextAc="seek">
              <p:cTn id="52" restart="whenNotActive" fill="hold" evtFilter="cancelBubble" nodeType="interactiveSeq">
                <p:stCondLst>
                  <p:cond evt="onClick" delay="0">
                    <p:tgtEl>
                      <p:spTgt spid="27658"/>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7658"/>
                                        </p:tgtEl>
                                      </p:cBhvr>
                                    </p:cmd>
                                  </p:childTnLst>
                                </p:cTn>
                              </p:par>
                            </p:childTnLst>
                          </p:cTn>
                        </p:par>
                      </p:childTnLst>
                    </p:cTn>
                  </p:par>
                </p:childTnLst>
              </p:cTn>
              <p:nextCondLst>
                <p:cond evt="onClick" delay="0">
                  <p:tgtEl>
                    <p:spTgt spid="27658"/>
                  </p:tgtEl>
                </p:cond>
              </p:nextCondLst>
            </p:seq>
            <p:video>
              <p:cMediaNode>
                <p:cTn id="57" fill="hold" display="0">
                  <p:stCondLst>
                    <p:cond delay="indefinite"/>
                  </p:stCondLst>
                  <p:endCondLst>
                    <p:cond evt="onNext" delay="0">
                      <p:tgtEl>
                        <p:sldTgt/>
                      </p:tgtEl>
                    </p:cond>
                    <p:cond evt="onPrev" delay="0">
                      <p:tgtEl>
                        <p:sldTgt/>
                      </p:tgtEl>
                    </p:cond>
                  </p:endCondLst>
                </p:cTn>
                <p:tgtEl>
                  <p:spTgt spid="27660"/>
                </p:tgtEl>
              </p:cMediaNode>
            </p:video>
            <p:seq concurrent="1" nextAc="seek">
              <p:cTn id="58" restart="whenNotActive" fill="hold" evtFilter="cancelBubble" nodeType="interactiveSeq">
                <p:stCondLst>
                  <p:cond evt="onClick" delay="0">
                    <p:tgtEl>
                      <p:spTgt spid="27660"/>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7660"/>
                                        </p:tgtEl>
                                      </p:cBhvr>
                                    </p:cmd>
                                  </p:childTnLst>
                                </p:cTn>
                              </p:par>
                            </p:childTnLst>
                          </p:cTn>
                        </p:par>
                      </p:childTnLst>
                    </p:cTn>
                  </p:par>
                </p:childTnLst>
              </p:cTn>
              <p:nextCondLst>
                <p:cond evt="onClick" delay="0">
                  <p:tgtEl>
                    <p:spTgt spid="27660"/>
                  </p:tgtEl>
                </p:cond>
              </p:nextCondLst>
            </p:seq>
          </p:childTnLst>
        </p:cTn>
      </p:par>
    </p:tnLst>
    <p:bldLst>
      <p:bldP spid="27661" grpId="0" autoUpdateAnimBg="0"/>
      <p:bldP spid="27662" grpId="0" autoUpdateAnimBg="0"/>
      <p:bldP spid="2766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טבלה"/>
          <p:cNvPicPr>
            <a:picLocks noChangeAspect="1" noChangeArrowheads="1"/>
          </p:cNvPicPr>
          <p:nvPr/>
        </p:nvPicPr>
        <p:blipFill>
          <a:blip r:embed="rId3"/>
          <a:srcRect/>
          <a:stretch>
            <a:fillRect/>
          </a:stretch>
        </p:blipFill>
        <p:spPr bwMode="auto">
          <a:xfrm>
            <a:off x="-9067800" y="1905000"/>
            <a:ext cx="8396287" cy="4608513"/>
          </a:xfrm>
          <a:prstGeom prst="rect">
            <a:avLst/>
          </a:prstGeom>
          <a:noFill/>
        </p:spPr>
      </p:pic>
      <p:sp>
        <p:nvSpPr>
          <p:cNvPr id="29699" name="Oval 3"/>
          <p:cNvSpPr>
            <a:spLocks noChangeArrowheads="1"/>
          </p:cNvSpPr>
          <p:nvPr/>
        </p:nvSpPr>
        <p:spPr bwMode="auto">
          <a:xfrm>
            <a:off x="755576" y="1700808"/>
            <a:ext cx="2286000" cy="1066800"/>
          </a:xfrm>
          <a:prstGeom prst="ellipse">
            <a:avLst/>
          </a:prstGeom>
          <a:solidFill>
            <a:srgbClr val="CCFFFF"/>
          </a:solidFill>
          <a:ln w="9525">
            <a:solidFill>
              <a:schemeClr val="tx1"/>
            </a:solidFill>
            <a:round/>
            <a:headEnd/>
            <a:tailEnd/>
          </a:ln>
          <a:effectLst/>
        </p:spPr>
        <p:txBody>
          <a:bodyPr wrap="none" anchor="ctr"/>
          <a:lstStyle/>
          <a:p>
            <a:pPr algn="ctr"/>
            <a:r>
              <a:rPr lang="he-IL" sz="2800" dirty="0">
                <a:latin typeface="Arial" pitchFamily="34" charset="0"/>
              </a:rPr>
              <a:t>מחוץ לתחום</a:t>
            </a:r>
            <a:endParaRPr lang="en-US" sz="2800" dirty="0">
              <a:latin typeface="Arial" pitchFamily="34" charset="0"/>
            </a:endParaRPr>
          </a:p>
          <a:p>
            <a:pPr algn="ctr"/>
            <a:r>
              <a:rPr lang="he-IL" sz="2800" dirty="0">
                <a:latin typeface="Arial" pitchFamily="34" charset="0"/>
              </a:rPr>
              <a:t>עולי מצרים</a:t>
            </a:r>
            <a:endParaRPr lang="en-US" sz="2800" dirty="0">
              <a:latin typeface="Arial" pitchFamily="34" charset="0"/>
            </a:endParaRPr>
          </a:p>
        </p:txBody>
      </p:sp>
      <p:sp>
        <p:nvSpPr>
          <p:cNvPr id="29700" name="Oval 4"/>
          <p:cNvSpPr>
            <a:spLocks noChangeArrowheads="1"/>
          </p:cNvSpPr>
          <p:nvPr/>
        </p:nvSpPr>
        <p:spPr bwMode="auto">
          <a:xfrm>
            <a:off x="5943600" y="1752600"/>
            <a:ext cx="2362200" cy="1066800"/>
          </a:xfrm>
          <a:prstGeom prst="ellipse">
            <a:avLst/>
          </a:prstGeom>
          <a:solidFill>
            <a:srgbClr val="CCFFFF"/>
          </a:solidFill>
          <a:ln w="9525">
            <a:solidFill>
              <a:schemeClr val="tx1"/>
            </a:solidFill>
            <a:round/>
            <a:headEnd/>
            <a:tailEnd/>
          </a:ln>
          <a:effectLst/>
        </p:spPr>
        <p:txBody>
          <a:bodyPr wrap="none" anchor="ctr"/>
          <a:lstStyle/>
          <a:p>
            <a:pPr algn="ctr"/>
            <a:r>
              <a:rPr lang="he-IL" sz="2800" dirty="0">
                <a:latin typeface="Arial" pitchFamily="34" charset="0"/>
              </a:rPr>
              <a:t>בתוך תחום</a:t>
            </a:r>
            <a:endParaRPr lang="en-US" sz="2800" dirty="0">
              <a:latin typeface="Arial" pitchFamily="34" charset="0"/>
            </a:endParaRPr>
          </a:p>
          <a:p>
            <a:pPr algn="ctr"/>
            <a:r>
              <a:rPr lang="he-IL" sz="2800" dirty="0">
                <a:latin typeface="Arial" pitchFamily="34" charset="0"/>
              </a:rPr>
              <a:t>עולי בבל</a:t>
            </a:r>
            <a:endParaRPr lang="en-US" sz="2400" b="0" dirty="0"/>
          </a:p>
        </p:txBody>
      </p:sp>
      <p:sp>
        <p:nvSpPr>
          <p:cNvPr id="29701" name="Oval 5"/>
          <p:cNvSpPr>
            <a:spLocks noChangeArrowheads="1"/>
          </p:cNvSpPr>
          <p:nvPr/>
        </p:nvSpPr>
        <p:spPr bwMode="auto">
          <a:xfrm>
            <a:off x="3370312" y="1752600"/>
            <a:ext cx="2209800" cy="1066800"/>
          </a:xfrm>
          <a:prstGeom prst="ellipse">
            <a:avLst/>
          </a:prstGeom>
          <a:solidFill>
            <a:srgbClr val="CCFFFF"/>
          </a:solidFill>
          <a:ln w="9525">
            <a:solidFill>
              <a:schemeClr val="tx1"/>
            </a:solidFill>
            <a:round/>
            <a:headEnd/>
            <a:tailEnd/>
          </a:ln>
          <a:effectLst/>
        </p:spPr>
        <p:txBody>
          <a:bodyPr wrap="none" anchor="ctr"/>
          <a:lstStyle/>
          <a:p>
            <a:pPr algn="ctr"/>
            <a:r>
              <a:rPr lang="he-IL" sz="2800">
                <a:latin typeface="Arial" pitchFamily="34" charset="0"/>
              </a:rPr>
              <a:t>בתוך תחום</a:t>
            </a:r>
            <a:endParaRPr lang="en-US" sz="2800">
              <a:latin typeface="Arial" pitchFamily="34" charset="0"/>
            </a:endParaRPr>
          </a:p>
          <a:p>
            <a:pPr algn="ctr"/>
            <a:r>
              <a:rPr lang="he-IL" sz="2800">
                <a:latin typeface="Arial" pitchFamily="34" charset="0"/>
              </a:rPr>
              <a:t>עולי מצרים</a:t>
            </a:r>
            <a:endParaRPr lang="en-US" sz="2800">
              <a:latin typeface="Arial" pitchFamily="34" charset="0"/>
            </a:endParaRPr>
          </a:p>
        </p:txBody>
      </p:sp>
      <p:sp>
        <p:nvSpPr>
          <p:cNvPr id="29703" name="Rectangle 7"/>
          <p:cNvSpPr>
            <a:spLocks noChangeArrowheads="1"/>
          </p:cNvSpPr>
          <p:nvPr/>
        </p:nvSpPr>
        <p:spPr bwMode="auto">
          <a:xfrm>
            <a:off x="6096000" y="5181600"/>
            <a:ext cx="1981200" cy="1066800"/>
          </a:xfrm>
          <a:prstGeom prst="rect">
            <a:avLst/>
          </a:prstGeom>
          <a:solidFill>
            <a:srgbClr val="FF0000"/>
          </a:solidFill>
          <a:ln w="9525">
            <a:solidFill>
              <a:schemeClr val="tx1"/>
            </a:solidFill>
            <a:miter lim="800000"/>
            <a:headEnd/>
            <a:tailEnd/>
          </a:ln>
          <a:effectLst/>
        </p:spPr>
        <p:txBody>
          <a:bodyPr wrap="none" anchor="ctr"/>
          <a:lstStyle/>
          <a:p>
            <a:pPr algn="ctr"/>
            <a:r>
              <a:rPr lang="he-IL" sz="2800" dirty="0">
                <a:latin typeface="Arial" pitchFamily="34" charset="0"/>
                <a:cs typeface="Arial" pitchFamily="34" charset="0"/>
              </a:rPr>
              <a:t>יש קדושה</a:t>
            </a:r>
            <a:endParaRPr lang="en-US" sz="2800" b="0" dirty="0">
              <a:latin typeface="Arial" pitchFamily="34" charset="0"/>
              <a:cs typeface="Arial" pitchFamily="34" charset="0"/>
            </a:endParaRPr>
          </a:p>
        </p:txBody>
      </p:sp>
      <p:sp>
        <p:nvSpPr>
          <p:cNvPr id="29705" name="Rectangle 9"/>
          <p:cNvSpPr>
            <a:spLocks noChangeArrowheads="1"/>
          </p:cNvSpPr>
          <p:nvPr/>
        </p:nvSpPr>
        <p:spPr bwMode="auto">
          <a:xfrm>
            <a:off x="914400" y="5181600"/>
            <a:ext cx="1981200" cy="1066800"/>
          </a:xfrm>
          <a:prstGeom prst="rect">
            <a:avLst/>
          </a:prstGeom>
          <a:solidFill>
            <a:schemeClr val="accent1"/>
          </a:solidFill>
          <a:ln w="9525">
            <a:solidFill>
              <a:schemeClr val="tx1"/>
            </a:solidFill>
            <a:miter lim="800000"/>
            <a:headEnd/>
            <a:tailEnd/>
          </a:ln>
          <a:effectLst/>
        </p:spPr>
        <p:txBody>
          <a:bodyPr wrap="none" anchor="ctr"/>
          <a:lstStyle/>
          <a:p>
            <a:pPr algn="ctr"/>
            <a:r>
              <a:rPr lang="he-IL" sz="2800" dirty="0">
                <a:latin typeface="David" panose="020E0502060401010101" pitchFamily="34" charset="-79"/>
                <a:cs typeface="David" panose="020E0502060401010101" pitchFamily="34" charset="-79"/>
              </a:rPr>
              <a:t>אין קדושה</a:t>
            </a:r>
            <a:endParaRPr lang="en-US" sz="2800" b="0" dirty="0">
              <a:latin typeface="David" panose="020E0502060401010101" pitchFamily="34" charset="-79"/>
              <a:cs typeface="David" panose="020E0502060401010101" pitchFamily="34" charset="-79"/>
            </a:endParaRPr>
          </a:p>
        </p:txBody>
      </p:sp>
      <p:pic>
        <p:nvPicPr>
          <p:cNvPr id="29708" name="Picture 12" descr="דרום"/>
          <p:cNvPicPr>
            <a:picLocks noChangeAspect="1" noChangeArrowheads="1"/>
          </p:cNvPicPr>
          <p:nvPr/>
        </p:nvPicPr>
        <p:blipFill>
          <a:blip r:embed="rId4"/>
          <a:srcRect/>
          <a:stretch>
            <a:fillRect/>
          </a:stretch>
        </p:blipFill>
        <p:spPr bwMode="auto">
          <a:xfrm>
            <a:off x="-6248400" y="0"/>
            <a:ext cx="2057400" cy="1373188"/>
          </a:xfrm>
          <a:prstGeom prst="rect">
            <a:avLst/>
          </a:prstGeom>
          <a:noFill/>
        </p:spPr>
      </p:pic>
      <p:graphicFrame>
        <p:nvGraphicFramePr>
          <p:cNvPr id="267264" name="Object 0"/>
          <p:cNvGraphicFramePr>
            <a:graphicFrameLocks noChangeAspect="1"/>
          </p:cNvGraphicFramePr>
          <p:nvPr/>
        </p:nvGraphicFramePr>
        <p:xfrm>
          <a:off x="-3000428" y="214290"/>
          <a:ext cx="1876425" cy="1381125"/>
        </p:xfrm>
        <a:graphic>
          <a:graphicData uri="http://schemas.openxmlformats.org/presentationml/2006/ole">
            <mc:AlternateContent xmlns:mc="http://schemas.openxmlformats.org/markup-compatibility/2006">
              <mc:Choice xmlns:v="urn:schemas-microsoft-com:vml" Requires="v">
                <p:oleObj spid="_x0000_s1059" name="Bitmap Image" r:id="rId5" imgW="1876190" imgH="1380952" progId="PBrush">
                  <p:embed/>
                </p:oleObj>
              </mc:Choice>
              <mc:Fallback>
                <p:oleObj name="Bitmap Image" r:id="rId5" imgW="1876190" imgH="1380952" progId="PBrus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428" y="214290"/>
                        <a:ext cx="18764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Rectangle 8"/>
          <p:cNvSpPr>
            <a:spLocks noChangeArrowheads="1"/>
          </p:cNvSpPr>
          <p:nvPr/>
        </p:nvSpPr>
        <p:spPr bwMode="auto">
          <a:xfrm>
            <a:off x="3505200" y="5181600"/>
            <a:ext cx="1981200" cy="1066800"/>
          </a:xfrm>
          <a:prstGeom prst="rect">
            <a:avLst/>
          </a:prstGeom>
          <a:solidFill>
            <a:srgbClr val="FF6600"/>
          </a:solidFill>
          <a:ln w="9525">
            <a:solidFill>
              <a:schemeClr val="tx1"/>
            </a:solidFill>
            <a:miter lim="800000"/>
            <a:headEnd/>
            <a:tailEnd/>
          </a:ln>
          <a:effectLst/>
        </p:spPr>
        <p:txBody>
          <a:bodyPr wrap="none" anchor="ctr"/>
          <a:lstStyle/>
          <a:p>
            <a:pPr algn="ctr"/>
            <a:r>
              <a:rPr lang="he-IL" sz="2800" dirty="0">
                <a:latin typeface="David" panose="020E0502060401010101" pitchFamily="34" charset="-79"/>
                <a:cs typeface="David" panose="020E0502060401010101" pitchFamily="34" charset="-79"/>
              </a:rPr>
              <a:t>ספק אם</a:t>
            </a:r>
            <a:r>
              <a:rPr lang="en-US" sz="2800" dirty="0">
                <a:latin typeface="David" panose="020E0502060401010101" pitchFamily="34" charset="-79"/>
                <a:cs typeface="David" panose="020E0502060401010101" pitchFamily="34" charset="-79"/>
              </a:rPr>
              <a:t> </a:t>
            </a:r>
          </a:p>
          <a:p>
            <a:pPr algn="ctr"/>
            <a:r>
              <a:rPr lang="he-IL" sz="2800" dirty="0">
                <a:latin typeface="David" panose="020E0502060401010101" pitchFamily="34" charset="-79"/>
                <a:cs typeface="David" panose="020E0502060401010101" pitchFamily="34" charset="-79"/>
              </a:rPr>
              <a:t>יש קדושה</a:t>
            </a:r>
            <a:endParaRPr lang="en-US" sz="2400" b="0" dirty="0">
              <a:latin typeface="David" panose="020E0502060401010101" pitchFamily="34" charset="-79"/>
              <a:cs typeface="David" panose="020E0502060401010101" pitchFamily="34" charset="-79"/>
            </a:endParaRPr>
          </a:p>
        </p:txBody>
      </p:sp>
      <p:graphicFrame>
        <p:nvGraphicFramePr>
          <p:cNvPr id="267265" name="Object 1"/>
          <p:cNvGraphicFramePr>
            <a:graphicFrameLocks noChangeAspect="1"/>
          </p:cNvGraphicFramePr>
          <p:nvPr/>
        </p:nvGraphicFramePr>
        <p:xfrm>
          <a:off x="3352800" y="3200400"/>
          <a:ext cx="2314575" cy="1562100"/>
        </p:xfrm>
        <a:graphic>
          <a:graphicData uri="http://schemas.openxmlformats.org/presentationml/2006/ole">
            <mc:AlternateContent xmlns:mc="http://schemas.openxmlformats.org/markup-compatibility/2006">
              <mc:Choice xmlns:v="urn:schemas-microsoft-com:vml" Requires="v">
                <p:oleObj spid="_x0000_s1060" name="Bitmap Image" r:id="rId7" imgW="2314286" imgH="1561905" progId="PBrush">
                  <p:embed/>
                </p:oleObj>
              </mc:Choice>
              <mc:Fallback>
                <p:oleObj name="Bitmap Image" r:id="rId7" imgW="2314286" imgH="1561905" progId="PBrush">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200400"/>
                        <a:ext cx="23145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64"/>
          <p:cNvGrpSpPr>
            <a:grpSpLocks/>
          </p:cNvGrpSpPr>
          <p:nvPr/>
        </p:nvGrpSpPr>
        <p:grpSpPr bwMode="auto">
          <a:xfrm>
            <a:off x="3657600" y="3848100"/>
            <a:ext cx="1447800" cy="914400"/>
            <a:chOff x="2304" y="2424"/>
            <a:chExt cx="912" cy="576"/>
          </a:xfrm>
        </p:grpSpPr>
        <p:sp>
          <p:nvSpPr>
            <p:cNvPr id="29713" name="Line 17"/>
            <p:cNvSpPr>
              <a:spLocks noChangeShapeType="1"/>
            </p:cNvSpPr>
            <p:nvPr/>
          </p:nvSpPr>
          <p:spPr bwMode="auto">
            <a:xfrm>
              <a:off x="2304" y="2472"/>
              <a:ext cx="48" cy="96"/>
            </a:xfrm>
            <a:prstGeom prst="line">
              <a:avLst/>
            </a:prstGeom>
            <a:noFill/>
            <a:ln w="9525">
              <a:solidFill>
                <a:srgbClr val="FF0000"/>
              </a:solidFill>
              <a:round/>
              <a:headEnd/>
              <a:tailEnd/>
            </a:ln>
            <a:effectLst/>
          </p:spPr>
          <p:txBody>
            <a:bodyPr wrap="none" anchor="ctr"/>
            <a:lstStyle/>
            <a:p>
              <a:endParaRPr lang="he-IL"/>
            </a:p>
          </p:txBody>
        </p:sp>
        <p:sp>
          <p:nvSpPr>
            <p:cNvPr id="29714" name="Line 18"/>
            <p:cNvSpPr>
              <a:spLocks noChangeShapeType="1"/>
            </p:cNvSpPr>
            <p:nvPr/>
          </p:nvSpPr>
          <p:spPr bwMode="auto">
            <a:xfrm>
              <a:off x="2352" y="2568"/>
              <a:ext cx="96" cy="96"/>
            </a:xfrm>
            <a:prstGeom prst="line">
              <a:avLst/>
            </a:prstGeom>
            <a:noFill/>
            <a:ln w="9525">
              <a:solidFill>
                <a:srgbClr val="FF0000"/>
              </a:solidFill>
              <a:round/>
              <a:headEnd/>
              <a:tailEnd/>
            </a:ln>
            <a:effectLst/>
          </p:spPr>
          <p:txBody>
            <a:bodyPr wrap="none" anchor="ctr"/>
            <a:lstStyle/>
            <a:p>
              <a:endParaRPr lang="he-IL"/>
            </a:p>
          </p:txBody>
        </p:sp>
        <p:sp>
          <p:nvSpPr>
            <p:cNvPr id="29715" name="Line 19"/>
            <p:cNvSpPr>
              <a:spLocks noChangeShapeType="1"/>
            </p:cNvSpPr>
            <p:nvPr/>
          </p:nvSpPr>
          <p:spPr bwMode="auto">
            <a:xfrm>
              <a:off x="2448" y="2664"/>
              <a:ext cx="96" cy="96"/>
            </a:xfrm>
            <a:prstGeom prst="line">
              <a:avLst/>
            </a:prstGeom>
            <a:noFill/>
            <a:ln w="9525">
              <a:solidFill>
                <a:srgbClr val="FF0000"/>
              </a:solidFill>
              <a:round/>
              <a:headEnd/>
              <a:tailEnd/>
            </a:ln>
            <a:effectLst/>
          </p:spPr>
          <p:txBody>
            <a:bodyPr wrap="none" anchor="ctr"/>
            <a:lstStyle/>
            <a:p>
              <a:endParaRPr lang="he-IL"/>
            </a:p>
          </p:txBody>
        </p:sp>
        <p:sp>
          <p:nvSpPr>
            <p:cNvPr id="29716" name="Line 20"/>
            <p:cNvSpPr>
              <a:spLocks noChangeShapeType="1"/>
            </p:cNvSpPr>
            <p:nvPr/>
          </p:nvSpPr>
          <p:spPr bwMode="auto">
            <a:xfrm>
              <a:off x="2544" y="2760"/>
              <a:ext cx="144" cy="48"/>
            </a:xfrm>
            <a:prstGeom prst="line">
              <a:avLst/>
            </a:prstGeom>
            <a:noFill/>
            <a:ln w="9525">
              <a:solidFill>
                <a:srgbClr val="FF0000"/>
              </a:solidFill>
              <a:round/>
              <a:headEnd/>
              <a:tailEnd/>
            </a:ln>
            <a:effectLst/>
          </p:spPr>
          <p:txBody>
            <a:bodyPr wrap="none" anchor="ctr"/>
            <a:lstStyle/>
            <a:p>
              <a:endParaRPr lang="he-IL"/>
            </a:p>
          </p:txBody>
        </p:sp>
        <p:sp>
          <p:nvSpPr>
            <p:cNvPr id="29717" name="Line 21"/>
            <p:cNvSpPr>
              <a:spLocks noChangeShapeType="1"/>
            </p:cNvSpPr>
            <p:nvPr/>
          </p:nvSpPr>
          <p:spPr bwMode="auto">
            <a:xfrm>
              <a:off x="2688" y="2808"/>
              <a:ext cx="192" cy="96"/>
            </a:xfrm>
            <a:prstGeom prst="line">
              <a:avLst/>
            </a:prstGeom>
            <a:noFill/>
            <a:ln w="9525">
              <a:solidFill>
                <a:srgbClr val="FF0000"/>
              </a:solidFill>
              <a:round/>
              <a:headEnd/>
              <a:tailEnd/>
            </a:ln>
            <a:effectLst/>
          </p:spPr>
          <p:txBody>
            <a:bodyPr wrap="none" anchor="ctr"/>
            <a:lstStyle/>
            <a:p>
              <a:endParaRPr lang="he-IL"/>
            </a:p>
          </p:txBody>
        </p:sp>
        <p:sp>
          <p:nvSpPr>
            <p:cNvPr id="29718" name="Line 22"/>
            <p:cNvSpPr>
              <a:spLocks noChangeShapeType="1"/>
            </p:cNvSpPr>
            <p:nvPr/>
          </p:nvSpPr>
          <p:spPr bwMode="auto">
            <a:xfrm>
              <a:off x="2880" y="2904"/>
              <a:ext cx="144" cy="96"/>
            </a:xfrm>
            <a:prstGeom prst="line">
              <a:avLst/>
            </a:prstGeom>
            <a:noFill/>
            <a:ln w="9525">
              <a:solidFill>
                <a:srgbClr val="FF0000"/>
              </a:solidFill>
              <a:round/>
              <a:headEnd/>
              <a:tailEnd/>
            </a:ln>
            <a:effectLst/>
          </p:spPr>
          <p:txBody>
            <a:bodyPr wrap="none" anchor="ctr"/>
            <a:lstStyle/>
            <a:p>
              <a:endParaRPr lang="he-IL"/>
            </a:p>
          </p:txBody>
        </p:sp>
        <p:sp>
          <p:nvSpPr>
            <p:cNvPr id="29719" name="Line 23"/>
            <p:cNvSpPr>
              <a:spLocks noChangeShapeType="1"/>
            </p:cNvSpPr>
            <p:nvPr/>
          </p:nvSpPr>
          <p:spPr bwMode="auto">
            <a:xfrm flipV="1">
              <a:off x="3024" y="2904"/>
              <a:ext cx="96" cy="96"/>
            </a:xfrm>
            <a:prstGeom prst="line">
              <a:avLst/>
            </a:prstGeom>
            <a:noFill/>
            <a:ln w="9525">
              <a:solidFill>
                <a:srgbClr val="FF0000"/>
              </a:solidFill>
              <a:round/>
              <a:headEnd/>
              <a:tailEnd/>
            </a:ln>
            <a:effectLst/>
          </p:spPr>
          <p:txBody>
            <a:bodyPr wrap="none" anchor="ctr"/>
            <a:lstStyle/>
            <a:p>
              <a:endParaRPr lang="he-IL"/>
            </a:p>
          </p:txBody>
        </p:sp>
        <p:sp>
          <p:nvSpPr>
            <p:cNvPr id="29720" name="Line 24"/>
            <p:cNvSpPr>
              <a:spLocks noChangeShapeType="1"/>
            </p:cNvSpPr>
            <p:nvPr/>
          </p:nvSpPr>
          <p:spPr bwMode="auto">
            <a:xfrm flipV="1">
              <a:off x="3120" y="2712"/>
              <a:ext cx="96" cy="192"/>
            </a:xfrm>
            <a:prstGeom prst="line">
              <a:avLst/>
            </a:prstGeom>
            <a:noFill/>
            <a:ln w="9525">
              <a:solidFill>
                <a:srgbClr val="FF0000"/>
              </a:solidFill>
              <a:round/>
              <a:headEnd/>
              <a:tailEnd/>
            </a:ln>
            <a:effectLst/>
          </p:spPr>
          <p:txBody>
            <a:bodyPr wrap="none" anchor="ctr"/>
            <a:lstStyle/>
            <a:p>
              <a:endParaRPr lang="he-IL"/>
            </a:p>
          </p:txBody>
        </p:sp>
        <p:sp>
          <p:nvSpPr>
            <p:cNvPr id="29721" name="Line 25"/>
            <p:cNvSpPr>
              <a:spLocks noChangeShapeType="1"/>
            </p:cNvSpPr>
            <p:nvPr/>
          </p:nvSpPr>
          <p:spPr bwMode="auto">
            <a:xfrm flipV="1">
              <a:off x="3216" y="2568"/>
              <a:ext cx="0" cy="144"/>
            </a:xfrm>
            <a:prstGeom prst="line">
              <a:avLst/>
            </a:prstGeom>
            <a:noFill/>
            <a:ln w="9525">
              <a:solidFill>
                <a:srgbClr val="FF0000"/>
              </a:solidFill>
              <a:round/>
              <a:headEnd/>
              <a:tailEnd/>
            </a:ln>
            <a:effectLst/>
          </p:spPr>
          <p:txBody>
            <a:bodyPr wrap="none" anchor="ctr"/>
            <a:lstStyle/>
            <a:p>
              <a:endParaRPr lang="he-IL"/>
            </a:p>
          </p:txBody>
        </p:sp>
        <p:sp>
          <p:nvSpPr>
            <p:cNvPr id="29722" name="Line 26"/>
            <p:cNvSpPr>
              <a:spLocks noChangeShapeType="1"/>
            </p:cNvSpPr>
            <p:nvPr/>
          </p:nvSpPr>
          <p:spPr bwMode="auto">
            <a:xfrm flipV="1">
              <a:off x="3216" y="2424"/>
              <a:ext cx="0" cy="144"/>
            </a:xfrm>
            <a:prstGeom prst="line">
              <a:avLst/>
            </a:prstGeom>
            <a:noFill/>
            <a:ln w="9525">
              <a:solidFill>
                <a:srgbClr val="FF0000"/>
              </a:solidFill>
              <a:round/>
              <a:headEnd/>
              <a:tailEnd/>
            </a:ln>
            <a:effectLst/>
          </p:spPr>
          <p:txBody>
            <a:bodyPr wrap="none" anchor="ctr"/>
            <a:lstStyle/>
            <a:p>
              <a:endParaRPr lang="he-IL"/>
            </a:p>
          </p:txBody>
        </p:sp>
      </p:grpSp>
      <p:grpSp>
        <p:nvGrpSpPr>
          <p:cNvPr id="3" name="Group 63"/>
          <p:cNvGrpSpPr>
            <a:grpSpLocks/>
          </p:cNvGrpSpPr>
          <p:nvPr/>
        </p:nvGrpSpPr>
        <p:grpSpPr bwMode="auto">
          <a:xfrm>
            <a:off x="4343400" y="3810000"/>
            <a:ext cx="685800" cy="381000"/>
            <a:chOff x="2736" y="2424"/>
            <a:chExt cx="432" cy="240"/>
          </a:xfrm>
        </p:grpSpPr>
        <p:sp>
          <p:nvSpPr>
            <p:cNvPr id="29726" name="Line 30"/>
            <p:cNvSpPr>
              <a:spLocks noChangeShapeType="1"/>
            </p:cNvSpPr>
            <p:nvPr/>
          </p:nvSpPr>
          <p:spPr bwMode="auto">
            <a:xfrm>
              <a:off x="2736" y="2424"/>
              <a:ext cx="0" cy="48"/>
            </a:xfrm>
            <a:prstGeom prst="line">
              <a:avLst/>
            </a:prstGeom>
            <a:noFill/>
            <a:ln w="9525">
              <a:solidFill>
                <a:srgbClr val="D60093"/>
              </a:solidFill>
              <a:round/>
              <a:headEnd/>
              <a:tailEnd/>
            </a:ln>
            <a:effectLst/>
          </p:spPr>
          <p:txBody>
            <a:bodyPr wrap="none" anchor="ctr"/>
            <a:lstStyle/>
            <a:p>
              <a:endParaRPr lang="he-IL"/>
            </a:p>
          </p:txBody>
        </p:sp>
        <p:sp>
          <p:nvSpPr>
            <p:cNvPr id="29727" name="Line 31"/>
            <p:cNvSpPr>
              <a:spLocks noChangeShapeType="1"/>
            </p:cNvSpPr>
            <p:nvPr/>
          </p:nvSpPr>
          <p:spPr bwMode="auto">
            <a:xfrm>
              <a:off x="2736" y="2472"/>
              <a:ext cx="48" cy="48"/>
            </a:xfrm>
            <a:prstGeom prst="line">
              <a:avLst/>
            </a:prstGeom>
            <a:noFill/>
            <a:ln w="9525">
              <a:solidFill>
                <a:srgbClr val="D60093"/>
              </a:solidFill>
              <a:round/>
              <a:headEnd/>
              <a:tailEnd/>
            </a:ln>
            <a:effectLst/>
          </p:spPr>
          <p:txBody>
            <a:bodyPr wrap="none" anchor="ctr"/>
            <a:lstStyle/>
            <a:p>
              <a:endParaRPr lang="he-IL"/>
            </a:p>
          </p:txBody>
        </p:sp>
        <p:sp>
          <p:nvSpPr>
            <p:cNvPr id="29728" name="Line 32"/>
            <p:cNvSpPr>
              <a:spLocks noChangeShapeType="1"/>
            </p:cNvSpPr>
            <p:nvPr/>
          </p:nvSpPr>
          <p:spPr bwMode="auto">
            <a:xfrm>
              <a:off x="2784" y="2520"/>
              <a:ext cx="48" cy="48"/>
            </a:xfrm>
            <a:prstGeom prst="line">
              <a:avLst/>
            </a:prstGeom>
            <a:noFill/>
            <a:ln w="9525">
              <a:solidFill>
                <a:srgbClr val="D60093"/>
              </a:solidFill>
              <a:round/>
              <a:headEnd/>
              <a:tailEnd/>
            </a:ln>
            <a:effectLst/>
          </p:spPr>
          <p:txBody>
            <a:bodyPr wrap="none" anchor="ctr"/>
            <a:lstStyle/>
            <a:p>
              <a:endParaRPr lang="he-IL"/>
            </a:p>
          </p:txBody>
        </p:sp>
        <p:sp>
          <p:nvSpPr>
            <p:cNvPr id="29729" name="Line 33"/>
            <p:cNvSpPr>
              <a:spLocks noChangeShapeType="1"/>
            </p:cNvSpPr>
            <p:nvPr/>
          </p:nvSpPr>
          <p:spPr bwMode="auto">
            <a:xfrm>
              <a:off x="2832" y="2568"/>
              <a:ext cx="0" cy="48"/>
            </a:xfrm>
            <a:prstGeom prst="line">
              <a:avLst/>
            </a:prstGeom>
            <a:noFill/>
            <a:ln w="9525">
              <a:solidFill>
                <a:srgbClr val="D60093"/>
              </a:solidFill>
              <a:round/>
              <a:headEnd/>
              <a:tailEnd/>
            </a:ln>
            <a:effectLst/>
          </p:spPr>
          <p:txBody>
            <a:bodyPr wrap="none" anchor="ctr"/>
            <a:lstStyle/>
            <a:p>
              <a:endParaRPr lang="he-IL"/>
            </a:p>
          </p:txBody>
        </p:sp>
        <p:sp>
          <p:nvSpPr>
            <p:cNvPr id="29730" name="Line 34"/>
            <p:cNvSpPr>
              <a:spLocks noChangeShapeType="1"/>
            </p:cNvSpPr>
            <p:nvPr/>
          </p:nvSpPr>
          <p:spPr bwMode="auto">
            <a:xfrm>
              <a:off x="2832" y="2616"/>
              <a:ext cx="48" cy="48"/>
            </a:xfrm>
            <a:prstGeom prst="line">
              <a:avLst/>
            </a:prstGeom>
            <a:noFill/>
            <a:ln w="9525">
              <a:solidFill>
                <a:srgbClr val="D60093"/>
              </a:solidFill>
              <a:round/>
              <a:headEnd/>
              <a:tailEnd/>
            </a:ln>
            <a:effectLst/>
          </p:spPr>
          <p:txBody>
            <a:bodyPr wrap="none" anchor="ctr"/>
            <a:lstStyle/>
            <a:p>
              <a:endParaRPr lang="he-IL"/>
            </a:p>
          </p:txBody>
        </p:sp>
        <p:sp>
          <p:nvSpPr>
            <p:cNvPr id="29731" name="Line 35"/>
            <p:cNvSpPr>
              <a:spLocks noChangeShapeType="1"/>
            </p:cNvSpPr>
            <p:nvPr/>
          </p:nvSpPr>
          <p:spPr bwMode="auto">
            <a:xfrm>
              <a:off x="2880" y="2664"/>
              <a:ext cx="48" cy="0"/>
            </a:xfrm>
            <a:prstGeom prst="line">
              <a:avLst/>
            </a:prstGeom>
            <a:noFill/>
            <a:ln w="9525">
              <a:solidFill>
                <a:srgbClr val="D60093"/>
              </a:solidFill>
              <a:round/>
              <a:headEnd/>
              <a:tailEnd/>
            </a:ln>
            <a:effectLst/>
          </p:spPr>
          <p:txBody>
            <a:bodyPr wrap="none" anchor="ctr"/>
            <a:lstStyle/>
            <a:p>
              <a:endParaRPr lang="he-IL"/>
            </a:p>
          </p:txBody>
        </p:sp>
        <p:sp>
          <p:nvSpPr>
            <p:cNvPr id="29732" name="Line 36"/>
            <p:cNvSpPr>
              <a:spLocks noChangeShapeType="1"/>
            </p:cNvSpPr>
            <p:nvPr/>
          </p:nvSpPr>
          <p:spPr bwMode="auto">
            <a:xfrm flipV="1">
              <a:off x="2928" y="2616"/>
              <a:ext cx="48" cy="48"/>
            </a:xfrm>
            <a:prstGeom prst="line">
              <a:avLst/>
            </a:prstGeom>
            <a:noFill/>
            <a:ln w="9525">
              <a:solidFill>
                <a:srgbClr val="D60093"/>
              </a:solidFill>
              <a:round/>
              <a:headEnd/>
              <a:tailEnd/>
            </a:ln>
            <a:effectLst/>
          </p:spPr>
          <p:txBody>
            <a:bodyPr wrap="none" anchor="ctr"/>
            <a:lstStyle/>
            <a:p>
              <a:endParaRPr lang="he-IL"/>
            </a:p>
          </p:txBody>
        </p:sp>
        <p:sp>
          <p:nvSpPr>
            <p:cNvPr id="29733" name="Line 37"/>
            <p:cNvSpPr>
              <a:spLocks noChangeShapeType="1"/>
            </p:cNvSpPr>
            <p:nvPr/>
          </p:nvSpPr>
          <p:spPr bwMode="auto">
            <a:xfrm flipV="1">
              <a:off x="2976" y="2568"/>
              <a:ext cx="48" cy="48"/>
            </a:xfrm>
            <a:prstGeom prst="line">
              <a:avLst/>
            </a:prstGeom>
            <a:noFill/>
            <a:ln w="9525">
              <a:solidFill>
                <a:srgbClr val="D60093"/>
              </a:solidFill>
              <a:round/>
              <a:headEnd/>
              <a:tailEnd/>
            </a:ln>
            <a:effectLst/>
          </p:spPr>
          <p:txBody>
            <a:bodyPr wrap="none" anchor="ctr"/>
            <a:lstStyle/>
            <a:p>
              <a:endParaRPr lang="he-IL"/>
            </a:p>
          </p:txBody>
        </p:sp>
        <p:sp>
          <p:nvSpPr>
            <p:cNvPr id="29734" name="Line 38"/>
            <p:cNvSpPr>
              <a:spLocks noChangeShapeType="1"/>
            </p:cNvSpPr>
            <p:nvPr/>
          </p:nvSpPr>
          <p:spPr bwMode="auto">
            <a:xfrm>
              <a:off x="3024" y="2568"/>
              <a:ext cx="48" cy="0"/>
            </a:xfrm>
            <a:prstGeom prst="line">
              <a:avLst/>
            </a:prstGeom>
            <a:noFill/>
            <a:ln w="9525">
              <a:solidFill>
                <a:srgbClr val="D60093"/>
              </a:solidFill>
              <a:round/>
              <a:headEnd/>
              <a:tailEnd/>
            </a:ln>
            <a:effectLst/>
          </p:spPr>
          <p:txBody>
            <a:bodyPr wrap="none" anchor="ctr"/>
            <a:lstStyle/>
            <a:p>
              <a:endParaRPr lang="he-IL"/>
            </a:p>
          </p:txBody>
        </p:sp>
        <p:sp>
          <p:nvSpPr>
            <p:cNvPr id="29735" name="Line 39"/>
            <p:cNvSpPr>
              <a:spLocks noChangeShapeType="1"/>
            </p:cNvSpPr>
            <p:nvPr/>
          </p:nvSpPr>
          <p:spPr bwMode="auto">
            <a:xfrm flipV="1">
              <a:off x="3072" y="2520"/>
              <a:ext cx="48" cy="48"/>
            </a:xfrm>
            <a:prstGeom prst="line">
              <a:avLst/>
            </a:prstGeom>
            <a:noFill/>
            <a:ln w="9525">
              <a:solidFill>
                <a:srgbClr val="D60093"/>
              </a:solidFill>
              <a:round/>
              <a:headEnd/>
              <a:tailEnd/>
            </a:ln>
            <a:effectLst/>
          </p:spPr>
          <p:txBody>
            <a:bodyPr wrap="none" anchor="ctr"/>
            <a:lstStyle/>
            <a:p>
              <a:endParaRPr lang="he-IL"/>
            </a:p>
          </p:txBody>
        </p:sp>
        <p:sp>
          <p:nvSpPr>
            <p:cNvPr id="29736" name="Line 40"/>
            <p:cNvSpPr>
              <a:spLocks noChangeShapeType="1"/>
            </p:cNvSpPr>
            <p:nvPr/>
          </p:nvSpPr>
          <p:spPr bwMode="auto">
            <a:xfrm flipV="1">
              <a:off x="3120" y="2472"/>
              <a:ext cx="48" cy="48"/>
            </a:xfrm>
            <a:prstGeom prst="line">
              <a:avLst/>
            </a:prstGeom>
            <a:noFill/>
            <a:ln w="9525">
              <a:solidFill>
                <a:srgbClr val="D60093"/>
              </a:solidFill>
              <a:round/>
              <a:headEnd/>
              <a:tailEnd/>
            </a:ln>
            <a:effectLst/>
          </p:spPr>
          <p:txBody>
            <a:bodyPr wrap="none" anchor="ctr"/>
            <a:lstStyle/>
            <a:p>
              <a:endParaRPr lang="he-IL"/>
            </a:p>
          </p:txBody>
        </p:sp>
      </p:grpSp>
      <p:graphicFrame>
        <p:nvGraphicFramePr>
          <p:cNvPr id="267266" name="Object 2"/>
          <p:cNvGraphicFramePr>
            <a:graphicFrameLocks noChangeAspect="1"/>
          </p:cNvGraphicFramePr>
          <p:nvPr/>
        </p:nvGraphicFramePr>
        <p:xfrm>
          <a:off x="5943600" y="3238500"/>
          <a:ext cx="2314575" cy="1562100"/>
        </p:xfrm>
        <a:graphic>
          <a:graphicData uri="http://schemas.openxmlformats.org/presentationml/2006/ole">
            <mc:AlternateContent xmlns:mc="http://schemas.openxmlformats.org/markup-compatibility/2006">
              <mc:Choice xmlns:v="urn:schemas-microsoft-com:vml" Requires="v">
                <p:oleObj spid="_x0000_s1061" name="Bitmap Image" r:id="rId9" imgW="2314286" imgH="1561905" progId="PBrush">
                  <p:embed/>
                </p:oleObj>
              </mc:Choice>
              <mc:Fallback>
                <p:oleObj name="Bitmap Image" r:id="rId9" imgW="2314286" imgH="1561905" progId="PBrush">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238500"/>
                        <a:ext cx="23145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59"/>
          <p:cNvGrpSpPr>
            <a:grpSpLocks/>
          </p:cNvGrpSpPr>
          <p:nvPr/>
        </p:nvGrpSpPr>
        <p:grpSpPr bwMode="auto">
          <a:xfrm>
            <a:off x="7086600" y="3619500"/>
            <a:ext cx="533400" cy="609600"/>
            <a:chOff x="1536" y="2256"/>
            <a:chExt cx="336" cy="384"/>
          </a:xfrm>
        </p:grpSpPr>
        <p:sp>
          <p:nvSpPr>
            <p:cNvPr id="29743" name="Line 47"/>
            <p:cNvSpPr>
              <a:spLocks noChangeShapeType="1"/>
            </p:cNvSpPr>
            <p:nvPr/>
          </p:nvSpPr>
          <p:spPr bwMode="auto">
            <a:xfrm>
              <a:off x="1536" y="2592"/>
              <a:ext cx="0" cy="0"/>
            </a:xfrm>
            <a:prstGeom prst="line">
              <a:avLst/>
            </a:prstGeom>
            <a:noFill/>
            <a:ln w="9525">
              <a:solidFill>
                <a:srgbClr val="D60093"/>
              </a:solidFill>
              <a:round/>
              <a:headEnd/>
              <a:tailEnd/>
            </a:ln>
            <a:effectLst/>
          </p:spPr>
          <p:txBody>
            <a:bodyPr wrap="none" anchor="ctr"/>
            <a:lstStyle/>
            <a:p>
              <a:endParaRPr lang="he-IL"/>
            </a:p>
          </p:txBody>
        </p:sp>
        <p:sp>
          <p:nvSpPr>
            <p:cNvPr id="29744" name="Line 48"/>
            <p:cNvSpPr>
              <a:spLocks noChangeShapeType="1"/>
            </p:cNvSpPr>
            <p:nvPr/>
          </p:nvSpPr>
          <p:spPr bwMode="auto">
            <a:xfrm>
              <a:off x="1543" y="2640"/>
              <a:ext cx="55" cy="0"/>
            </a:xfrm>
            <a:prstGeom prst="line">
              <a:avLst/>
            </a:prstGeom>
            <a:noFill/>
            <a:ln w="9525">
              <a:solidFill>
                <a:srgbClr val="D60093"/>
              </a:solidFill>
              <a:round/>
              <a:headEnd/>
              <a:tailEnd/>
            </a:ln>
            <a:effectLst/>
          </p:spPr>
          <p:txBody>
            <a:bodyPr wrap="none" anchor="ctr"/>
            <a:lstStyle/>
            <a:p>
              <a:endParaRPr lang="he-IL"/>
            </a:p>
          </p:txBody>
        </p:sp>
        <p:sp>
          <p:nvSpPr>
            <p:cNvPr id="29745" name="Line 49"/>
            <p:cNvSpPr>
              <a:spLocks noChangeShapeType="1"/>
            </p:cNvSpPr>
            <p:nvPr/>
          </p:nvSpPr>
          <p:spPr bwMode="auto">
            <a:xfrm flipV="1">
              <a:off x="1598" y="2592"/>
              <a:ext cx="55" cy="48"/>
            </a:xfrm>
            <a:prstGeom prst="line">
              <a:avLst/>
            </a:prstGeom>
            <a:noFill/>
            <a:ln w="9525">
              <a:solidFill>
                <a:srgbClr val="D60093"/>
              </a:solidFill>
              <a:round/>
              <a:headEnd/>
              <a:tailEnd/>
            </a:ln>
            <a:effectLst/>
          </p:spPr>
          <p:txBody>
            <a:bodyPr wrap="none" anchor="ctr"/>
            <a:lstStyle/>
            <a:p>
              <a:endParaRPr lang="he-IL"/>
            </a:p>
          </p:txBody>
        </p:sp>
        <p:sp>
          <p:nvSpPr>
            <p:cNvPr id="29746" name="Line 50"/>
            <p:cNvSpPr>
              <a:spLocks noChangeShapeType="1"/>
            </p:cNvSpPr>
            <p:nvPr/>
          </p:nvSpPr>
          <p:spPr bwMode="auto">
            <a:xfrm flipV="1">
              <a:off x="1653" y="2544"/>
              <a:ext cx="54" cy="48"/>
            </a:xfrm>
            <a:prstGeom prst="line">
              <a:avLst/>
            </a:prstGeom>
            <a:noFill/>
            <a:ln w="9525">
              <a:solidFill>
                <a:srgbClr val="D60093"/>
              </a:solidFill>
              <a:round/>
              <a:headEnd/>
              <a:tailEnd/>
            </a:ln>
            <a:effectLst/>
          </p:spPr>
          <p:txBody>
            <a:bodyPr wrap="none" anchor="ctr"/>
            <a:lstStyle/>
            <a:p>
              <a:endParaRPr lang="he-IL"/>
            </a:p>
          </p:txBody>
        </p:sp>
        <p:sp>
          <p:nvSpPr>
            <p:cNvPr id="29747" name="Line 51"/>
            <p:cNvSpPr>
              <a:spLocks noChangeShapeType="1"/>
            </p:cNvSpPr>
            <p:nvPr/>
          </p:nvSpPr>
          <p:spPr bwMode="auto">
            <a:xfrm>
              <a:off x="1707" y="2544"/>
              <a:ext cx="55" cy="0"/>
            </a:xfrm>
            <a:prstGeom prst="line">
              <a:avLst/>
            </a:prstGeom>
            <a:noFill/>
            <a:ln w="9525">
              <a:solidFill>
                <a:srgbClr val="D60093"/>
              </a:solidFill>
              <a:round/>
              <a:headEnd/>
              <a:tailEnd/>
            </a:ln>
            <a:effectLst/>
          </p:spPr>
          <p:txBody>
            <a:bodyPr wrap="none" anchor="ctr"/>
            <a:lstStyle/>
            <a:p>
              <a:endParaRPr lang="he-IL"/>
            </a:p>
          </p:txBody>
        </p:sp>
        <p:sp>
          <p:nvSpPr>
            <p:cNvPr id="29748" name="Line 52"/>
            <p:cNvSpPr>
              <a:spLocks noChangeShapeType="1"/>
            </p:cNvSpPr>
            <p:nvPr/>
          </p:nvSpPr>
          <p:spPr bwMode="auto">
            <a:xfrm flipV="1">
              <a:off x="1762" y="2496"/>
              <a:ext cx="55" cy="48"/>
            </a:xfrm>
            <a:prstGeom prst="line">
              <a:avLst/>
            </a:prstGeom>
            <a:noFill/>
            <a:ln w="9525">
              <a:solidFill>
                <a:srgbClr val="D60093"/>
              </a:solidFill>
              <a:round/>
              <a:headEnd/>
              <a:tailEnd/>
            </a:ln>
            <a:effectLst/>
          </p:spPr>
          <p:txBody>
            <a:bodyPr wrap="none" anchor="ctr"/>
            <a:lstStyle/>
            <a:p>
              <a:endParaRPr lang="he-IL"/>
            </a:p>
          </p:txBody>
        </p:sp>
        <p:sp>
          <p:nvSpPr>
            <p:cNvPr id="29749" name="Line 53"/>
            <p:cNvSpPr>
              <a:spLocks noChangeShapeType="1"/>
            </p:cNvSpPr>
            <p:nvPr/>
          </p:nvSpPr>
          <p:spPr bwMode="auto">
            <a:xfrm flipV="1">
              <a:off x="1817" y="2448"/>
              <a:ext cx="55" cy="48"/>
            </a:xfrm>
            <a:prstGeom prst="line">
              <a:avLst/>
            </a:prstGeom>
            <a:noFill/>
            <a:ln w="9525">
              <a:solidFill>
                <a:srgbClr val="D60093"/>
              </a:solidFill>
              <a:round/>
              <a:headEnd/>
              <a:tailEnd/>
            </a:ln>
            <a:effectLst/>
          </p:spPr>
          <p:txBody>
            <a:bodyPr wrap="none" anchor="ctr"/>
            <a:lstStyle/>
            <a:p>
              <a:endParaRPr lang="he-IL"/>
            </a:p>
          </p:txBody>
        </p:sp>
        <p:sp>
          <p:nvSpPr>
            <p:cNvPr id="29751" name="Line 55"/>
            <p:cNvSpPr>
              <a:spLocks noChangeShapeType="1"/>
            </p:cNvSpPr>
            <p:nvPr/>
          </p:nvSpPr>
          <p:spPr bwMode="auto">
            <a:xfrm flipH="1">
              <a:off x="1536" y="2256"/>
              <a:ext cx="96" cy="288"/>
            </a:xfrm>
            <a:prstGeom prst="line">
              <a:avLst/>
            </a:prstGeom>
            <a:noFill/>
            <a:ln w="9525">
              <a:solidFill>
                <a:srgbClr val="D60093"/>
              </a:solidFill>
              <a:round/>
              <a:headEnd/>
              <a:tailEnd/>
            </a:ln>
            <a:effectLst/>
          </p:spPr>
          <p:txBody>
            <a:bodyPr wrap="none" anchor="ctr"/>
            <a:lstStyle/>
            <a:p>
              <a:endParaRPr lang="he-IL"/>
            </a:p>
          </p:txBody>
        </p:sp>
        <p:sp>
          <p:nvSpPr>
            <p:cNvPr id="29753" name="Line 57"/>
            <p:cNvSpPr>
              <a:spLocks noChangeShapeType="1"/>
            </p:cNvSpPr>
            <p:nvPr/>
          </p:nvSpPr>
          <p:spPr bwMode="auto">
            <a:xfrm>
              <a:off x="1536" y="2544"/>
              <a:ext cx="0" cy="48"/>
            </a:xfrm>
            <a:prstGeom prst="line">
              <a:avLst/>
            </a:prstGeom>
            <a:noFill/>
            <a:ln w="9525">
              <a:solidFill>
                <a:srgbClr val="D60093"/>
              </a:solidFill>
              <a:round/>
              <a:headEnd/>
              <a:tailEnd/>
            </a:ln>
            <a:effectLst/>
          </p:spPr>
          <p:txBody>
            <a:bodyPr wrap="none" anchor="ctr"/>
            <a:lstStyle/>
            <a:p>
              <a:endParaRPr lang="he-IL"/>
            </a:p>
          </p:txBody>
        </p:sp>
        <p:sp>
          <p:nvSpPr>
            <p:cNvPr id="29754" name="Line 58"/>
            <p:cNvSpPr>
              <a:spLocks noChangeShapeType="1"/>
            </p:cNvSpPr>
            <p:nvPr/>
          </p:nvSpPr>
          <p:spPr bwMode="auto">
            <a:xfrm>
              <a:off x="1536" y="2592"/>
              <a:ext cx="0" cy="48"/>
            </a:xfrm>
            <a:prstGeom prst="line">
              <a:avLst/>
            </a:prstGeom>
            <a:noFill/>
            <a:ln w="9525">
              <a:solidFill>
                <a:srgbClr val="D60093"/>
              </a:solidFill>
              <a:round/>
              <a:headEnd/>
              <a:tailEnd/>
            </a:ln>
            <a:effectLst/>
          </p:spPr>
          <p:txBody>
            <a:bodyPr wrap="none" anchor="ctr"/>
            <a:lstStyle/>
            <a:p>
              <a:endParaRPr lang="he-IL"/>
            </a:p>
          </p:txBody>
        </p:sp>
      </p:grpSp>
      <p:sp>
        <p:nvSpPr>
          <p:cNvPr id="48" name="Text Box 2"/>
          <p:cNvSpPr txBox="1">
            <a:spLocks noChangeArrowheads="1"/>
          </p:cNvSpPr>
          <p:nvPr/>
        </p:nvSpPr>
        <p:spPr bwMode="auto">
          <a:xfrm>
            <a:off x="1259632" y="188640"/>
            <a:ext cx="66816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40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התחומים שחלה בהם דיני שביעית</a:t>
            </a:r>
            <a:endParaRPr lang="en-US" altLang="he-IL" sz="2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out)">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out)">
                                      <p:cBhvr>
                                        <p:cTn id="12" dur="500"/>
                                        <p:tgtEl>
                                          <p:spTgt spid="29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out)">
                                      <p:cBhvr>
                                        <p:cTn id="17" dur="500"/>
                                        <p:tgtEl>
                                          <p:spTgt spid="2969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67266"/>
                                        </p:tgtEl>
                                        <p:attrNameLst>
                                          <p:attrName>style.visibility</p:attrName>
                                        </p:attrNameLst>
                                      </p:cBhvr>
                                      <p:to>
                                        <p:strVal val="visible"/>
                                      </p:to>
                                    </p:set>
                                    <p:animEffect transition="in" filter="box(out)">
                                      <p:cBhvr>
                                        <p:cTn id="22" dur="500"/>
                                        <p:tgtEl>
                                          <p:spTgt spid="26726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ou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9703"/>
                                        </p:tgtEl>
                                        <p:attrNameLst>
                                          <p:attrName>style.visibility</p:attrName>
                                        </p:attrNameLst>
                                      </p:cBhvr>
                                      <p:to>
                                        <p:strVal val="visible"/>
                                      </p:to>
                                    </p:set>
                                    <p:animEffect transition="in" filter="box(out)">
                                      <p:cBhvr>
                                        <p:cTn id="32" dur="500"/>
                                        <p:tgtEl>
                                          <p:spTgt spid="2970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267265"/>
                                        </p:tgtEl>
                                        <p:attrNameLst>
                                          <p:attrName>style.visibility</p:attrName>
                                        </p:attrNameLst>
                                      </p:cBhvr>
                                      <p:to>
                                        <p:strVal val="visible"/>
                                      </p:to>
                                    </p:set>
                                    <p:animEffect transition="in" filter="box(out)">
                                      <p:cBhvr>
                                        <p:cTn id="37" dur="500"/>
                                        <p:tgtEl>
                                          <p:spTgt spid="26726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ox(ou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29704"/>
                                        </p:tgtEl>
                                        <p:attrNameLst>
                                          <p:attrName>style.visibility</p:attrName>
                                        </p:attrNameLst>
                                      </p:cBhvr>
                                      <p:to>
                                        <p:strVal val="visible"/>
                                      </p:to>
                                    </p:set>
                                    <p:animEffect transition="in" filter="box(out)">
                                      <p:cBhvr>
                                        <p:cTn id="52" dur="500"/>
                                        <p:tgtEl>
                                          <p:spTgt spid="2970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05"/>
                                        </p:tgtEl>
                                        <p:attrNameLst>
                                          <p:attrName>style.visibility</p:attrName>
                                        </p:attrNameLst>
                                      </p:cBhvr>
                                      <p:to>
                                        <p:strVal val="visible"/>
                                      </p:to>
                                    </p:set>
                                    <p:anim calcmode="lin" valueType="num">
                                      <p:cBhvr additive="base">
                                        <p:cTn id="57" dur="500" fill="hold"/>
                                        <p:tgtEl>
                                          <p:spTgt spid="29705"/>
                                        </p:tgtEl>
                                        <p:attrNameLst>
                                          <p:attrName>ppt_x</p:attrName>
                                        </p:attrNameLst>
                                      </p:cBhvr>
                                      <p:tavLst>
                                        <p:tav tm="0">
                                          <p:val>
                                            <p:strVal val="0-#ppt_w/2"/>
                                          </p:val>
                                        </p:tav>
                                        <p:tav tm="100000">
                                          <p:val>
                                            <p:strVal val="#ppt_x"/>
                                          </p:val>
                                        </p:tav>
                                      </p:tavLst>
                                    </p:anim>
                                    <p:anim calcmode="lin" valueType="num">
                                      <p:cBhvr additive="base">
                                        <p:cTn id="58" dur="500" fill="hold"/>
                                        <p:tgtEl>
                                          <p:spTgt spid="297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autoUpdateAnimBg="0"/>
      <p:bldP spid="29700" grpId="0" animBg="1" autoUpdateAnimBg="0"/>
      <p:bldP spid="29701" grpId="0" animBg="1" autoUpdateAnimBg="0"/>
      <p:bldP spid="29703" grpId="0" animBg="1" autoUpdateAnimBg="0"/>
      <p:bldP spid="29705" grpId="0" animBg="1" autoUpdateAnimBg="0"/>
      <p:bldP spid="2970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51520" y="286544"/>
            <a:ext cx="8686800" cy="838200"/>
          </a:xfrm>
        </p:spPr>
        <p:txBody>
          <a:bodyPr>
            <a:noAutofit/>
          </a:bodyPr>
          <a:lstStyle/>
          <a:p>
            <a:pPr algn="ct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גדל בקרקע בבעלות יהודית ולא קרקע בבעלות גוי</a:t>
            </a:r>
            <a:endParaRPr lang="he-IL"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4" name="מציין מיקום תוכן 3"/>
          <p:cNvSpPr>
            <a:spLocks noGrp="1"/>
          </p:cNvSpPr>
          <p:nvPr>
            <p:ph idx="1"/>
          </p:nvPr>
        </p:nvSpPr>
        <p:spPr>
          <a:xfrm>
            <a:off x="304800" y="1412776"/>
            <a:ext cx="8686800" cy="5303838"/>
          </a:xfrm>
        </p:spPr>
        <p:txBody>
          <a:bodyPr>
            <a:normAutofit fontScale="70000" lnSpcReduction="20000"/>
          </a:bodyPr>
          <a:lstStyle/>
          <a:p>
            <a:pPr marL="0" indent="0">
              <a:lnSpc>
                <a:spcPct val="170000"/>
              </a:lnSpc>
              <a:buNone/>
            </a:pPr>
            <a:r>
              <a:rPr lang="he-IL" b="1" u="sng" dirty="0">
                <a:solidFill>
                  <a:schemeClr val="tx1"/>
                </a:solidFill>
                <a:latin typeface="David" panose="020E0502060401010101" pitchFamily="34" charset="-79"/>
                <a:cs typeface="David" panose="020E0502060401010101" pitchFamily="34" charset="-79"/>
              </a:rPr>
              <a:t>פאת השולחן שביעית פרק </a:t>
            </a:r>
            <a:r>
              <a:rPr lang="he-IL" b="1" u="sng" dirty="0" err="1">
                <a:solidFill>
                  <a:schemeClr val="tx1"/>
                </a:solidFill>
                <a:latin typeface="David" panose="020E0502060401010101" pitchFamily="34" charset="-79"/>
                <a:cs typeface="David" panose="020E0502060401010101" pitchFamily="34" charset="-79"/>
              </a:rPr>
              <a:t>כג</a:t>
            </a:r>
            <a:r>
              <a:rPr lang="he-IL" b="1" u="sng" dirty="0">
                <a:solidFill>
                  <a:schemeClr val="tx1"/>
                </a:solidFill>
                <a:latin typeface="David" panose="020E0502060401010101" pitchFamily="34" charset="-79"/>
                <a:cs typeface="David" panose="020E0502060401010101" pitchFamily="34" charset="-79"/>
              </a:rPr>
              <a:t> סע' </a:t>
            </a:r>
            <a:r>
              <a:rPr lang="he-IL" b="1" u="sng" dirty="0" err="1" smtClean="0">
                <a:solidFill>
                  <a:schemeClr val="tx1"/>
                </a:solidFill>
                <a:latin typeface="David" panose="020E0502060401010101" pitchFamily="34" charset="-79"/>
                <a:cs typeface="David" panose="020E0502060401010101" pitchFamily="34" charset="-79"/>
              </a:rPr>
              <a:t>יב</a:t>
            </a:r>
            <a:endParaRPr lang="en-US" u="sng" dirty="0" smtClean="0">
              <a:solidFill>
                <a:schemeClr val="tx1"/>
              </a:solidFill>
              <a:latin typeface="David" panose="020E0502060401010101" pitchFamily="34" charset="-79"/>
              <a:cs typeface="David" panose="020E0502060401010101" pitchFamily="34" charset="-79"/>
            </a:endParaRPr>
          </a:p>
          <a:p>
            <a:pPr>
              <a:lnSpc>
                <a:spcPct val="170000"/>
              </a:lnSpc>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ע</a:t>
            </a:r>
            <a:r>
              <a:rPr lang="he-IL" dirty="0" smtClean="0">
                <a:solidFill>
                  <a:schemeClr val="tx1"/>
                </a:solidFill>
                <a:latin typeface="David" panose="020E0502060401010101" pitchFamily="34" charset="-79"/>
                <a:cs typeface="David" panose="020E0502060401010101" pitchFamily="34" charset="-79"/>
              </a:rPr>
              <a:t>כו"ם </a:t>
            </a:r>
            <a:r>
              <a:rPr lang="he-IL" dirty="0">
                <a:solidFill>
                  <a:schemeClr val="tx1"/>
                </a:solidFill>
                <a:latin typeface="David" panose="020E0502060401010101" pitchFamily="34" charset="-79"/>
                <a:cs typeface="David" panose="020E0502060401010101" pitchFamily="34" charset="-79"/>
              </a:rPr>
              <a:t>שקנה קרקע בא"י וזרעה בשביעית פירותיו מותרים שלא גזרו </a:t>
            </a:r>
            <a:r>
              <a:rPr lang="he-IL" dirty="0" err="1">
                <a:solidFill>
                  <a:schemeClr val="tx1"/>
                </a:solidFill>
                <a:latin typeface="David" panose="020E0502060401010101" pitchFamily="34" charset="-79"/>
                <a:cs typeface="David" panose="020E0502060401010101" pitchFamily="34" charset="-79"/>
              </a:rPr>
              <a:t>ספיחין</a:t>
            </a:r>
            <a:r>
              <a:rPr lang="he-IL" dirty="0">
                <a:solidFill>
                  <a:schemeClr val="tx1"/>
                </a:solidFill>
                <a:latin typeface="David" panose="020E0502060401010101" pitchFamily="34" charset="-79"/>
                <a:cs typeface="David" panose="020E0502060401010101" pitchFamily="34" charset="-79"/>
              </a:rPr>
              <a:t> אלא מפני עוברי עברה </a:t>
            </a:r>
            <a:r>
              <a:rPr lang="he-IL" dirty="0" err="1">
                <a:solidFill>
                  <a:schemeClr val="tx1"/>
                </a:solidFill>
                <a:latin typeface="David" panose="020E0502060401010101" pitchFamily="34" charset="-79"/>
                <a:cs typeface="David" panose="020E0502060401010101" pitchFamily="34" charset="-79"/>
              </a:rPr>
              <a:t>והעכו"ם</a:t>
            </a:r>
            <a:r>
              <a:rPr lang="he-IL" dirty="0">
                <a:solidFill>
                  <a:schemeClr val="tx1"/>
                </a:solidFill>
                <a:latin typeface="David" panose="020E0502060401010101" pitchFamily="34" charset="-79"/>
                <a:cs typeface="David" panose="020E0502060401010101" pitchFamily="34" charset="-79"/>
              </a:rPr>
              <a:t> אינם מצווים על </a:t>
            </a:r>
            <a:r>
              <a:rPr lang="he-IL" dirty="0" err="1" smtClean="0">
                <a:solidFill>
                  <a:schemeClr val="tx1"/>
                </a:solidFill>
                <a:latin typeface="David" panose="020E0502060401010101" pitchFamily="34" charset="-79"/>
                <a:cs typeface="David" panose="020E0502060401010101" pitchFamily="34" charset="-79"/>
              </a:rPr>
              <a:t>השביעישת</a:t>
            </a:r>
            <a:r>
              <a:rPr lang="he-IL" dirty="0" smtClean="0">
                <a:solidFill>
                  <a:schemeClr val="tx1"/>
                </a:solidFill>
                <a:latin typeface="David" panose="020E0502060401010101" pitchFamily="34" charset="-79"/>
                <a:cs typeface="David" panose="020E0502060401010101" pitchFamily="34" charset="-79"/>
              </a:rPr>
              <a:t> </a:t>
            </a:r>
            <a:r>
              <a:rPr lang="he-IL" dirty="0">
                <a:solidFill>
                  <a:schemeClr val="tx1"/>
                </a:solidFill>
                <a:latin typeface="David" panose="020E0502060401010101" pitchFamily="34" charset="-79"/>
                <a:cs typeface="David" panose="020E0502060401010101" pitchFamily="34" charset="-79"/>
              </a:rPr>
              <a:t>כדי שנגזור עליהם. </a:t>
            </a:r>
            <a:r>
              <a:rPr lang="he-IL" b="1" dirty="0" err="1">
                <a:solidFill>
                  <a:schemeClr val="tx1"/>
                </a:solidFill>
                <a:latin typeface="David" panose="020E0502060401010101" pitchFamily="34" charset="-79"/>
                <a:cs typeface="David" panose="020E0502060401010101" pitchFamily="34" charset="-79"/>
              </a:rPr>
              <a:t>ומותרין</a:t>
            </a:r>
            <a:r>
              <a:rPr lang="he-IL" b="1" dirty="0">
                <a:solidFill>
                  <a:schemeClr val="tx1"/>
                </a:solidFill>
                <a:latin typeface="David" panose="020E0502060401010101" pitchFamily="34" charset="-79"/>
                <a:cs typeface="David" panose="020E0502060401010101" pitchFamily="34" charset="-79"/>
              </a:rPr>
              <a:t> לאכלם בלא קדושת שביעית</a:t>
            </a:r>
            <a:r>
              <a:rPr lang="he-IL" dirty="0">
                <a:solidFill>
                  <a:schemeClr val="tx1"/>
                </a:solidFill>
                <a:latin typeface="David" panose="020E0502060401010101" pitchFamily="34" charset="-79"/>
                <a:cs typeface="David" panose="020E0502060401010101" pitchFamily="34" charset="-79"/>
              </a:rPr>
              <a:t> </a:t>
            </a:r>
            <a:r>
              <a:rPr lang="he-IL" b="1" dirty="0">
                <a:solidFill>
                  <a:schemeClr val="tx1"/>
                </a:solidFill>
                <a:latin typeface="David" panose="020E0502060401010101" pitchFamily="34" charset="-79"/>
                <a:cs typeface="David" panose="020E0502060401010101" pitchFamily="34" charset="-79"/>
              </a:rPr>
              <a:t>וחייבים </a:t>
            </a:r>
            <a:r>
              <a:rPr lang="he-IL" b="1" dirty="0" err="1">
                <a:solidFill>
                  <a:schemeClr val="tx1"/>
                </a:solidFill>
                <a:latin typeface="David" panose="020E0502060401010101" pitchFamily="34" charset="-79"/>
                <a:cs typeface="David" panose="020E0502060401010101" pitchFamily="34" charset="-79"/>
              </a:rPr>
              <a:t>בתו"מ</a:t>
            </a:r>
            <a:r>
              <a:rPr lang="he-IL" b="1" dirty="0">
                <a:solidFill>
                  <a:schemeClr val="tx1"/>
                </a:solidFill>
                <a:latin typeface="David" panose="020E0502060401010101" pitchFamily="34" charset="-79"/>
                <a:cs typeface="David" panose="020E0502060401010101" pitchFamily="34" charset="-79"/>
              </a:rPr>
              <a:t> ויפריש </a:t>
            </a:r>
            <a:r>
              <a:rPr lang="he-IL" b="1" dirty="0" err="1">
                <a:solidFill>
                  <a:schemeClr val="tx1"/>
                </a:solidFill>
                <a:latin typeface="David" panose="020E0502060401010101" pitchFamily="34" charset="-79"/>
                <a:cs typeface="David" panose="020E0502060401010101" pitchFamily="34" charset="-79"/>
              </a:rPr>
              <a:t>מ"ע</a:t>
            </a:r>
            <a:r>
              <a:rPr lang="he-IL" dirty="0">
                <a:solidFill>
                  <a:schemeClr val="tx1"/>
                </a:solidFill>
                <a:latin typeface="David" panose="020E0502060401010101" pitchFamily="34" charset="-79"/>
                <a:cs typeface="David" panose="020E0502060401010101" pitchFamily="34" charset="-79"/>
              </a:rPr>
              <a:t>(כפתור ופרח וב"י ורמ"א </a:t>
            </a:r>
            <a:r>
              <a:rPr lang="he-IL" dirty="0" err="1">
                <a:solidFill>
                  <a:schemeClr val="tx1"/>
                </a:solidFill>
                <a:latin typeface="David" panose="020E0502060401010101" pitchFamily="34" charset="-79"/>
                <a:cs typeface="David" panose="020E0502060401010101" pitchFamily="34" charset="-79"/>
              </a:rPr>
              <a:t>ורדב"ז</a:t>
            </a:r>
            <a:r>
              <a:rPr lang="he-IL" dirty="0">
                <a:solidFill>
                  <a:schemeClr val="tx1"/>
                </a:solidFill>
                <a:latin typeface="David" panose="020E0502060401010101" pitchFamily="34" charset="-79"/>
                <a:cs typeface="David" panose="020E0502060401010101" pitchFamily="34" charset="-79"/>
              </a:rPr>
              <a:t> </a:t>
            </a:r>
            <a:r>
              <a:rPr lang="he-IL" dirty="0" err="1">
                <a:solidFill>
                  <a:schemeClr val="tx1"/>
                </a:solidFill>
                <a:latin typeface="David" panose="020E0502060401010101" pitchFamily="34" charset="-79"/>
                <a:cs typeface="David" panose="020E0502060401010101" pitchFamily="34" charset="-79"/>
              </a:rPr>
              <a:t>ומהר"ם</a:t>
            </a:r>
            <a:r>
              <a:rPr lang="he-IL" dirty="0">
                <a:solidFill>
                  <a:schemeClr val="tx1"/>
                </a:solidFill>
                <a:latin typeface="David" panose="020E0502060401010101" pitchFamily="34" charset="-79"/>
                <a:cs typeface="David" panose="020E0502060401010101" pitchFamily="34" charset="-79"/>
              </a:rPr>
              <a:t> חביב וש"פ) </a:t>
            </a:r>
            <a:r>
              <a:rPr lang="he-IL" b="1" dirty="0">
                <a:solidFill>
                  <a:schemeClr val="tx1"/>
                </a:solidFill>
                <a:latin typeface="David" panose="020E0502060401010101" pitchFamily="34" charset="-79"/>
                <a:cs typeface="David" panose="020E0502060401010101" pitchFamily="34" charset="-79"/>
              </a:rPr>
              <a:t>ויש אומרים </a:t>
            </a:r>
            <a:r>
              <a:rPr lang="he-IL" b="1" dirty="0" err="1">
                <a:solidFill>
                  <a:schemeClr val="tx1"/>
                </a:solidFill>
                <a:latin typeface="David" panose="020E0502060401010101" pitchFamily="34" charset="-79"/>
                <a:cs typeface="David" panose="020E0502060401010101" pitchFamily="34" charset="-79"/>
              </a:rPr>
              <a:t>דאין</a:t>
            </a:r>
            <a:r>
              <a:rPr lang="he-IL" b="1" dirty="0">
                <a:solidFill>
                  <a:schemeClr val="tx1"/>
                </a:solidFill>
                <a:latin typeface="David" panose="020E0502060401010101" pitchFamily="34" charset="-79"/>
                <a:cs typeface="David" panose="020E0502060401010101" pitchFamily="34" charset="-79"/>
              </a:rPr>
              <a:t> </a:t>
            </a:r>
            <a:r>
              <a:rPr lang="he-IL" b="1" dirty="0" err="1">
                <a:solidFill>
                  <a:schemeClr val="tx1"/>
                </a:solidFill>
                <a:latin typeface="David" panose="020E0502060401010101" pitchFamily="34" charset="-79"/>
                <a:cs typeface="David" panose="020E0502060401010101" pitchFamily="34" charset="-79"/>
              </a:rPr>
              <a:t>מותרין</a:t>
            </a:r>
            <a:r>
              <a:rPr lang="he-IL" b="1" dirty="0">
                <a:solidFill>
                  <a:schemeClr val="tx1"/>
                </a:solidFill>
                <a:latin typeface="David" panose="020E0502060401010101" pitchFamily="34" charset="-79"/>
                <a:cs typeface="David" panose="020E0502060401010101" pitchFamily="34" charset="-79"/>
              </a:rPr>
              <a:t> רק בקדושת שביעית </a:t>
            </a:r>
            <a:r>
              <a:rPr lang="he-IL" b="1" dirty="0" err="1">
                <a:solidFill>
                  <a:schemeClr val="tx1"/>
                </a:solidFill>
                <a:latin typeface="David" panose="020E0502060401010101" pitchFamily="34" charset="-79"/>
                <a:cs typeface="David" panose="020E0502060401010101" pitchFamily="34" charset="-79"/>
              </a:rPr>
              <a:t>ופטורין</a:t>
            </a:r>
            <a:r>
              <a:rPr lang="he-IL" b="1" dirty="0">
                <a:solidFill>
                  <a:schemeClr val="tx1"/>
                </a:solidFill>
                <a:latin typeface="David" panose="020E0502060401010101" pitchFamily="34" charset="-79"/>
                <a:cs typeface="David" panose="020E0502060401010101" pitchFamily="34" charset="-79"/>
              </a:rPr>
              <a:t> </a:t>
            </a:r>
            <a:r>
              <a:rPr lang="he-IL" b="1" dirty="0" err="1">
                <a:solidFill>
                  <a:schemeClr val="tx1"/>
                </a:solidFill>
                <a:latin typeface="David" panose="020E0502060401010101" pitchFamily="34" charset="-79"/>
                <a:cs typeface="David" panose="020E0502060401010101" pitchFamily="34" charset="-79"/>
              </a:rPr>
              <a:t>התו"מ</a:t>
            </a:r>
            <a:r>
              <a:rPr lang="he-IL" dirty="0">
                <a:solidFill>
                  <a:schemeClr val="tx1"/>
                </a:solidFill>
                <a:latin typeface="David" panose="020E0502060401010101" pitchFamily="34" charset="-79"/>
                <a:cs typeface="David" panose="020E0502060401010101" pitchFamily="34" charset="-79"/>
              </a:rPr>
              <a:t> (</a:t>
            </a:r>
            <a:r>
              <a:rPr lang="he-IL" dirty="0" err="1">
                <a:solidFill>
                  <a:schemeClr val="tx1"/>
                </a:solidFill>
                <a:latin typeface="David" panose="020E0502060401010101" pitchFamily="34" charset="-79"/>
                <a:cs typeface="David" panose="020E0502060401010101" pitchFamily="34" charset="-79"/>
              </a:rPr>
              <a:t>המבי"ט</a:t>
            </a:r>
            <a:r>
              <a:rPr lang="he-IL" dirty="0">
                <a:solidFill>
                  <a:schemeClr val="tx1"/>
                </a:solidFill>
                <a:latin typeface="David" panose="020E0502060401010101" pitchFamily="34" charset="-79"/>
                <a:cs typeface="David" panose="020E0502060401010101" pitchFamily="34" charset="-79"/>
              </a:rPr>
              <a:t> </a:t>
            </a:r>
            <a:r>
              <a:rPr lang="he-IL" dirty="0" err="1">
                <a:solidFill>
                  <a:schemeClr val="tx1"/>
                </a:solidFill>
                <a:latin typeface="David" panose="020E0502060401010101" pitchFamily="34" charset="-79"/>
                <a:cs typeface="David" panose="020E0502060401010101" pitchFamily="34" charset="-79"/>
              </a:rPr>
              <a:t>והמהרי"ט</a:t>
            </a:r>
            <a:r>
              <a:rPr lang="he-IL" b="1" dirty="0">
                <a:solidFill>
                  <a:schemeClr val="tx1"/>
                </a:solidFill>
                <a:latin typeface="David" panose="020E0502060401010101" pitchFamily="34" charset="-79"/>
                <a:cs typeface="David" panose="020E0502060401010101" pitchFamily="34" charset="-79"/>
              </a:rPr>
              <a:t>) </a:t>
            </a:r>
            <a:r>
              <a:rPr lang="he-IL" b="1" u="sng" dirty="0">
                <a:solidFill>
                  <a:schemeClr val="tx1"/>
                </a:solidFill>
                <a:latin typeface="David" panose="020E0502060401010101" pitchFamily="34" charset="-79"/>
                <a:cs typeface="David" panose="020E0502060401010101" pitchFamily="34" charset="-79"/>
              </a:rPr>
              <a:t>וסברא ראשונה עיקר</a:t>
            </a:r>
            <a:r>
              <a:rPr lang="he-IL" dirty="0">
                <a:solidFill>
                  <a:schemeClr val="tx1"/>
                </a:solidFill>
                <a:latin typeface="David" panose="020E0502060401010101" pitchFamily="34" charset="-79"/>
                <a:cs typeface="David" panose="020E0502060401010101" pitchFamily="34" charset="-79"/>
              </a:rPr>
              <a:t>. </a:t>
            </a:r>
            <a:r>
              <a:rPr lang="he-IL" b="1" dirty="0" err="1">
                <a:solidFill>
                  <a:schemeClr val="tx1"/>
                </a:solidFill>
                <a:latin typeface="David" panose="020E0502060401010101" pitchFamily="34" charset="-79"/>
                <a:cs typeface="David" panose="020E0502060401010101" pitchFamily="34" charset="-79"/>
              </a:rPr>
              <a:t>ומפרישין</a:t>
            </a:r>
            <a:r>
              <a:rPr lang="he-IL" b="1" dirty="0">
                <a:solidFill>
                  <a:schemeClr val="tx1"/>
                </a:solidFill>
                <a:latin typeface="David" panose="020E0502060401010101" pitchFamily="34" charset="-79"/>
                <a:cs typeface="David" panose="020E0502060401010101" pitchFamily="34" charset="-79"/>
              </a:rPr>
              <a:t> </a:t>
            </a:r>
            <a:r>
              <a:rPr lang="he-IL" b="1" dirty="0" err="1">
                <a:solidFill>
                  <a:schemeClr val="tx1"/>
                </a:solidFill>
                <a:latin typeface="David" panose="020E0502060401010101" pitchFamily="34" charset="-79"/>
                <a:cs typeface="David" panose="020E0502060401010101" pitchFamily="34" charset="-79"/>
              </a:rPr>
              <a:t>תו"מ</a:t>
            </a:r>
            <a:r>
              <a:rPr lang="he-IL" b="1" dirty="0">
                <a:solidFill>
                  <a:schemeClr val="tx1"/>
                </a:solidFill>
                <a:latin typeface="David" panose="020E0502060401010101" pitchFamily="34" charset="-79"/>
                <a:cs typeface="David" panose="020E0502060401010101" pitchFamily="34" charset="-79"/>
              </a:rPr>
              <a:t> </a:t>
            </a:r>
            <a:r>
              <a:rPr lang="he-IL" b="1" dirty="0" err="1" smtClean="0">
                <a:solidFill>
                  <a:schemeClr val="tx1"/>
                </a:solidFill>
                <a:latin typeface="David" panose="020E0502060401010101" pitchFamily="34" charset="-79"/>
                <a:cs typeface="David" panose="020E0502060401010101" pitchFamily="34" charset="-79"/>
              </a:rPr>
              <a:t>ומ"ע</a:t>
            </a:r>
            <a:r>
              <a:rPr lang="he-IL" b="1" dirty="0" smtClean="0">
                <a:solidFill>
                  <a:schemeClr val="tx1"/>
                </a:solidFill>
                <a:latin typeface="David" panose="020E0502060401010101" pitchFamily="34" charset="-79"/>
                <a:cs typeface="David" panose="020E0502060401010101" pitchFamily="34" charset="-79"/>
              </a:rPr>
              <a:t> </a:t>
            </a:r>
            <a:r>
              <a:rPr lang="he-IL" b="1" dirty="0">
                <a:solidFill>
                  <a:schemeClr val="tx1"/>
                </a:solidFill>
                <a:latin typeface="David" panose="020E0502060401010101" pitchFamily="34" charset="-79"/>
                <a:cs typeface="David" panose="020E0502060401010101" pitchFamily="34" charset="-79"/>
              </a:rPr>
              <a:t>לא ברכה</a:t>
            </a:r>
            <a:r>
              <a:rPr lang="he-IL" dirty="0">
                <a:solidFill>
                  <a:schemeClr val="tx1"/>
                </a:solidFill>
                <a:latin typeface="David" panose="020E0502060401010101" pitchFamily="34" charset="-79"/>
                <a:cs typeface="David" panose="020E0502060401010101" pitchFamily="34" charset="-79"/>
              </a:rPr>
              <a:t>, ודין </a:t>
            </a:r>
            <a:r>
              <a:rPr lang="he-IL" dirty="0" err="1">
                <a:solidFill>
                  <a:schemeClr val="tx1"/>
                </a:solidFill>
                <a:latin typeface="David" panose="020E0502060401010101" pitchFamily="34" charset="-79"/>
                <a:cs typeface="David" panose="020E0502060401010101" pitchFamily="34" charset="-79"/>
              </a:rPr>
              <a:t>התו"מ</a:t>
            </a:r>
            <a:r>
              <a:rPr lang="he-IL" dirty="0">
                <a:solidFill>
                  <a:schemeClr val="tx1"/>
                </a:solidFill>
                <a:latin typeface="David" panose="020E0502060401010101" pitchFamily="34" charset="-79"/>
                <a:cs typeface="David" panose="020E0502060401010101" pitchFamily="34" charset="-79"/>
              </a:rPr>
              <a:t> כדין </a:t>
            </a:r>
            <a:r>
              <a:rPr lang="he-IL" dirty="0" err="1">
                <a:solidFill>
                  <a:schemeClr val="tx1"/>
                </a:solidFill>
                <a:latin typeface="David" panose="020E0502060401010101" pitchFamily="34" charset="-79"/>
                <a:cs typeface="David" panose="020E0502060401010101" pitchFamily="34" charset="-79"/>
              </a:rPr>
              <a:t>תו"מ</a:t>
            </a:r>
            <a:r>
              <a:rPr lang="he-IL" dirty="0">
                <a:solidFill>
                  <a:schemeClr val="tx1"/>
                </a:solidFill>
                <a:latin typeface="David" panose="020E0502060401010101" pitchFamily="34" charset="-79"/>
                <a:cs typeface="David" panose="020E0502060401010101" pitchFamily="34" charset="-79"/>
              </a:rPr>
              <a:t> בשל גוי </a:t>
            </a:r>
            <a:r>
              <a:rPr lang="he-IL" dirty="0" err="1">
                <a:solidFill>
                  <a:schemeClr val="tx1"/>
                </a:solidFill>
                <a:latin typeface="David" panose="020E0502060401010101" pitchFamily="34" charset="-79"/>
                <a:cs typeface="David" panose="020E0502060401010101" pitchFamily="34" charset="-79"/>
              </a:rPr>
              <a:t>דמעשרין</a:t>
            </a:r>
            <a:r>
              <a:rPr lang="he-IL" dirty="0">
                <a:solidFill>
                  <a:schemeClr val="tx1"/>
                </a:solidFill>
                <a:latin typeface="David" panose="020E0502060401010101" pitchFamily="34" charset="-79"/>
                <a:cs typeface="David" panose="020E0502060401010101" pitchFamily="34" charset="-79"/>
              </a:rPr>
              <a:t> והן שלו רק התרומה כ"ש </a:t>
            </a:r>
            <a:r>
              <a:rPr lang="he-IL" dirty="0" err="1">
                <a:solidFill>
                  <a:schemeClr val="tx1"/>
                </a:solidFill>
                <a:latin typeface="David" panose="020E0502060401010101" pitchFamily="34" charset="-79"/>
                <a:cs typeface="David" panose="020E0502060401010101" pitchFamily="34" charset="-79"/>
              </a:rPr>
              <a:t>נותנה</a:t>
            </a:r>
            <a:r>
              <a:rPr lang="he-IL" dirty="0">
                <a:solidFill>
                  <a:schemeClr val="tx1"/>
                </a:solidFill>
                <a:latin typeface="David" panose="020E0502060401010101" pitchFamily="34" charset="-79"/>
                <a:cs typeface="David" panose="020E0502060401010101" pitchFamily="34" charset="-79"/>
              </a:rPr>
              <a:t> לכהן ות"מ מוכרה לכהן ומ"ר </a:t>
            </a:r>
            <a:r>
              <a:rPr lang="he-IL" dirty="0" err="1">
                <a:solidFill>
                  <a:schemeClr val="tx1"/>
                </a:solidFill>
                <a:latin typeface="David" panose="020E0502060401010101" pitchFamily="34" charset="-79"/>
                <a:cs typeface="David" panose="020E0502060401010101" pitchFamily="34" charset="-79"/>
              </a:rPr>
              <a:t>ומ"ע</a:t>
            </a:r>
            <a:r>
              <a:rPr lang="he-IL" dirty="0">
                <a:solidFill>
                  <a:schemeClr val="tx1"/>
                </a:solidFill>
                <a:latin typeface="David" panose="020E0502060401010101" pitchFamily="34" charset="-79"/>
                <a:cs typeface="David" panose="020E0502060401010101" pitchFamily="34" charset="-79"/>
              </a:rPr>
              <a:t> הן שלו.</a:t>
            </a:r>
            <a:endParaRPr lang="en-US" dirty="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endParaRPr lang="he-IL"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6" name="Freeform 8"/>
          <p:cNvSpPr>
            <a:spLocks/>
          </p:cNvSpPr>
          <p:nvPr/>
        </p:nvSpPr>
        <p:spPr bwMode="auto">
          <a:xfrm>
            <a:off x="909638" y="2609503"/>
            <a:ext cx="3617912" cy="2840037"/>
          </a:xfrm>
          <a:custGeom>
            <a:avLst/>
            <a:gdLst>
              <a:gd name="T0" fmla="*/ 1877249974 w 3842"/>
              <a:gd name="T1" fmla="*/ 10245033 h 1984"/>
              <a:gd name="T2" fmla="*/ 2128200480 w 3842"/>
              <a:gd name="T3" fmla="*/ 63522924 h 1984"/>
              <a:gd name="T4" fmla="*/ 2147483647 w 3842"/>
              <a:gd name="T5" fmla="*/ 161879246 h 1984"/>
              <a:gd name="T6" fmla="*/ 2147483647 w 3842"/>
              <a:gd name="T7" fmla="*/ 295071828 h 1984"/>
              <a:gd name="T8" fmla="*/ 2147483647 w 3842"/>
              <a:gd name="T9" fmla="*/ 465147673 h 1984"/>
              <a:gd name="T10" fmla="*/ 2147483647 w 3842"/>
              <a:gd name="T11" fmla="*/ 668008481 h 1984"/>
              <a:gd name="T12" fmla="*/ 2147483647 w 3842"/>
              <a:gd name="T13" fmla="*/ 897508951 h 1984"/>
              <a:gd name="T14" fmla="*/ 2147483647 w 3842"/>
              <a:gd name="T15" fmla="*/ 1151597785 h 1984"/>
              <a:gd name="T16" fmla="*/ 2147483647 w 3842"/>
              <a:gd name="T17" fmla="*/ 1430276416 h 1984"/>
              <a:gd name="T18" fmla="*/ 2147483647 w 3842"/>
              <a:gd name="T19" fmla="*/ 1723298379 h 1984"/>
              <a:gd name="T20" fmla="*/ 2147483647 w 3842"/>
              <a:gd name="T21" fmla="*/ 2032714970 h 1984"/>
              <a:gd name="T22" fmla="*/ 2147483647 w 3842"/>
              <a:gd name="T23" fmla="*/ 2147483647 h 1984"/>
              <a:gd name="T24" fmla="*/ 2147483647 w 3842"/>
              <a:gd name="T25" fmla="*/ 2147483647 h 1984"/>
              <a:gd name="T26" fmla="*/ 2147483647 w 3842"/>
              <a:gd name="T27" fmla="*/ 2147483647 h 1984"/>
              <a:gd name="T28" fmla="*/ 2147483647 w 3842"/>
              <a:gd name="T29" fmla="*/ 2147483647 h 1984"/>
              <a:gd name="T30" fmla="*/ 2147483647 w 3842"/>
              <a:gd name="T31" fmla="*/ 2147483647 h 1984"/>
              <a:gd name="T32" fmla="*/ 2147483647 w 3842"/>
              <a:gd name="T33" fmla="*/ 2147483647 h 1984"/>
              <a:gd name="T34" fmla="*/ 2147483647 w 3842"/>
              <a:gd name="T35" fmla="*/ 2147483647 h 1984"/>
              <a:gd name="T36" fmla="*/ 2147483647 w 3842"/>
              <a:gd name="T37" fmla="*/ 2147483647 h 1984"/>
              <a:gd name="T38" fmla="*/ 2128200480 w 3842"/>
              <a:gd name="T39" fmla="*/ 2147483647 h 1984"/>
              <a:gd name="T40" fmla="*/ 1877249974 w 3842"/>
              <a:gd name="T41" fmla="*/ 2147483647 h 1984"/>
              <a:gd name="T42" fmla="*/ 1615658552 w 3842"/>
              <a:gd name="T43" fmla="*/ 2147483647 h 1984"/>
              <a:gd name="T44" fmla="*/ 1361161702 w 3842"/>
              <a:gd name="T45" fmla="*/ 2147483647 h 1984"/>
              <a:gd name="T46" fmla="*/ 1119078942 w 3842"/>
              <a:gd name="T47" fmla="*/ 2147483647 h 1984"/>
              <a:gd name="T48" fmla="*/ 892957559 w 3842"/>
              <a:gd name="T49" fmla="*/ 2147483647 h 1984"/>
              <a:gd name="T50" fmla="*/ 685457781 w 3842"/>
              <a:gd name="T51" fmla="*/ 2147483647 h 1984"/>
              <a:gd name="T52" fmla="*/ 499240781 w 3842"/>
              <a:gd name="T53" fmla="*/ 2147483647 h 1984"/>
              <a:gd name="T54" fmla="*/ 338739017 w 3842"/>
              <a:gd name="T55" fmla="*/ 2147483647 h 1984"/>
              <a:gd name="T56" fmla="*/ 206612720 w 3842"/>
              <a:gd name="T57" fmla="*/ 2147483647 h 1984"/>
              <a:gd name="T58" fmla="*/ 102862832 w 3842"/>
              <a:gd name="T59" fmla="*/ 2147483647 h 1984"/>
              <a:gd name="T60" fmla="*/ 34582982 w 3842"/>
              <a:gd name="T61" fmla="*/ 2147483647 h 1984"/>
              <a:gd name="T62" fmla="*/ 1773172 w 3842"/>
              <a:gd name="T63" fmla="*/ 2137218025 h 1984"/>
              <a:gd name="T64" fmla="*/ 8867745 w 3842"/>
              <a:gd name="T65" fmla="*/ 1825754431 h 1984"/>
              <a:gd name="T66" fmla="*/ 54091645 w 3842"/>
              <a:gd name="T67" fmla="*/ 1526584304 h 1984"/>
              <a:gd name="T68" fmla="*/ 133899469 w 3842"/>
              <a:gd name="T69" fmla="*/ 1241758940 h 1984"/>
              <a:gd name="T70" fmla="*/ 247403219 w 3842"/>
              <a:gd name="T71" fmla="*/ 979473507 h 1984"/>
              <a:gd name="T72" fmla="*/ 390170433 w 3842"/>
              <a:gd name="T73" fmla="*/ 741776438 h 1984"/>
              <a:gd name="T74" fmla="*/ 558652885 w 3842"/>
              <a:gd name="T75" fmla="*/ 528669166 h 1984"/>
              <a:gd name="T76" fmla="*/ 751964458 w 3842"/>
              <a:gd name="T77" fmla="*/ 348348288 h 1984"/>
              <a:gd name="T78" fmla="*/ 965670810 w 3842"/>
              <a:gd name="T79" fmla="*/ 200812374 h 1984"/>
              <a:gd name="T80" fmla="*/ 1197112652 w 3842"/>
              <a:gd name="T81" fmla="*/ 92209588 h 1984"/>
              <a:gd name="T82" fmla="*/ 1444515871 w 3842"/>
              <a:gd name="T83" fmla="*/ 24589796 h 1984"/>
              <a:gd name="T84" fmla="*/ 1703447064 w 3842"/>
              <a:gd name="T85" fmla="*/ 0 h 19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42" h="1984">
                <a:moveTo>
                  <a:pt x="1921" y="0"/>
                </a:moveTo>
                <a:lnTo>
                  <a:pt x="2020" y="1"/>
                </a:lnTo>
                <a:lnTo>
                  <a:pt x="2117" y="5"/>
                </a:lnTo>
                <a:lnTo>
                  <a:pt x="2212" y="12"/>
                </a:lnTo>
                <a:lnTo>
                  <a:pt x="2307" y="21"/>
                </a:lnTo>
                <a:lnTo>
                  <a:pt x="2400" y="31"/>
                </a:lnTo>
                <a:lnTo>
                  <a:pt x="2491" y="45"/>
                </a:lnTo>
                <a:lnTo>
                  <a:pt x="2580" y="60"/>
                </a:lnTo>
                <a:lnTo>
                  <a:pt x="2668" y="79"/>
                </a:lnTo>
                <a:lnTo>
                  <a:pt x="2753" y="98"/>
                </a:lnTo>
                <a:lnTo>
                  <a:pt x="2835" y="120"/>
                </a:lnTo>
                <a:lnTo>
                  <a:pt x="2915" y="144"/>
                </a:lnTo>
                <a:lnTo>
                  <a:pt x="2994" y="170"/>
                </a:lnTo>
                <a:lnTo>
                  <a:pt x="3069" y="197"/>
                </a:lnTo>
                <a:lnTo>
                  <a:pt x="3141" y="227"/>
                </a:lnTo>
                <a:lnTo>
                  <a:pt x="3211" y="258"/>
                </a:lnTo>
                <a:lnTo>
                  <a:pt x="3278" y="292"/>
                </a:lnTo>
                <a:lnTo>
                  <a:pt x="3342" y="326"/>
                </a:lnTo>
                <a:lnTo>
                  <a:pt x="3402" y="362"/>
                </a:lnTo>
                <a:lnTo>
                  <a:pt x="3459" y="400"/>
                </a:lnTo>
                <a:lnTo>
                  <a:pt x="3513" y="438"/>
                </a:lnTo>
                <a:lnTo>
                  <a:pt x="3563" y="478"/>
                </a:lnTo>
                <a:lnTo>
                  <a:pt x="3609" y="520"/>
                </a:lnTo>
                <a:lnTo>
                  <a:pt x="3652" y="562"/>
                </a:lnTo>
                <a:lnTo>
                  <a:pt x="3691" y="606"/>
                </a:lnTo>
                <a:lnTo>
                  <a:pt x="3725" y="652"/>
                </a:lnTo>
                <a:lnTo>
                  <a:pt x="3755" y="698"/>
                </a:lnTo>
                <a:lnTo>
                  <a:pt x="3781" y="745"/>
                </a:lnTo>
                <a:lnTo>
                  <a:pt x="3803" y="793"/>
                </a:lnTo>
                <a:lnTo>
                  <a:pt x="3820" y="841"/>
                </a:lnTo>
                <a:lnTo>
                  <a:pt x="3831" y="891"/>
                </a:lnTo>
                <a:lnTo>
                  <a:pt x="3839" y="942"/>
                </a:lnTo>
                <a:lnTo>
                  <a:pt x="3842" y="992"/>
                </a:lnTo>
                <a:lnTo>
                  <a:pt x="3839" y="1043"/>
                </a:lnTo>
                <a:lnTo>
                  <a:pt x="3831" y="1094"/>
                </a:lnTo>
                <a:lnTo>
                  <a:pt x="3820" y="1143"/>
                </a:lnTo>
                <a:lnTo>
                  <a:pt x="3803" y="1191"/>
                </a:lnTo>
                <a:lnTo>
                  <a:pt x="3781" y="1240"/>
                </a:lnTo>
                <a:lnTo>
                  <a:pt x="3755" y="1286"/>
                </a:lnTo>
                <a:lnTo>
                  <a:pt x="3725" y="1332"/>
                </a:lnTo>
                <a:lnTo>
                  <a:pt x="3691" y="1377"/>
                </a:lnTo>
                <a:lnTo>
                  <a:pt x="3652" y="1422"/>
                </a:lnTo>
                <a:lnTo>
                  <a:pt x="3609" y="1465"/>
                </a:lnTo>
                <a:lnTo>
                  <a:pt x="3563" y="1506"/>
                </a:lnTo>
                <a:lnTo>
                  <a:pt x="3513" y="1546"/>
                </a:lnTo>
                <a:lnTo>
                  <a:pt x="3459" y="1584"/>
                </a:lnTo>
                <a:lnTo>
                  <a:pt x="3402" y="1622"/>
                </a:lnTo>
                <a:lnTo>
                  <a:pt x="3342" y="1658"/>
                </a:lnTo>
                <a:lnTo>
                  <a:pt x="3278" y="1693"/>
                </a:lnTo>
                <a:lnTo>
                  <a:pt x="3211" y="1726"/>
                </a:lnTo>
                <a:lnTo>
                  <a:pt x="3141" y="1757"/>
                </a:lnTo>
                <a:lnTo>
                  <a:pt x="3069" y="1787"/>
                </a:lnTo>
                <a:lnTo>
                  <a:pt x="2994" y="1815"/>
                </a:lnTo>
                <a:lnTo>
                  <a:pt x="2915" y="1840"/>
                </a:lnTo>
                <a:lnTo>
                  <a:pt x="2835" y="1864"/>
                </a:lnTo>
                <a:lnTo>
                  <a:pt x="2753" y="1886"/>
                </a:lnTo>
                <a:lnTo>
                  <a:pt x="2668" y="1906"/>
                </a:lnTo>
                <a:lnTo>
                  <a:pt x="2580" y="1924"/>
                </a:lnTo>
                <a:lnTo>
                  <a:pt x="2491" y="1939"/>
                </a:lnTo>
                <a:lnTo>
                  <a:pt x="2400" y="1953"/>
                </a:lnTo>
                <a:lnTo>
                  <a:pt x="2307" y="1963"/>
                </a:lnTo>
                <a:lnTo>
                  <a:pt x="2212" y="1973"/>
                </a:lnTo>
                <a:lnTo>
                  <a:pt x="2117" y="1979"/>
                </a:lnTo>
                <a:lnTo>
                  <a:pt x="2020" y="1983"/>
                </a:lnTo>
                <a:lnTo>
                  <a:pt x="1921" y="1984"/>
                </a:lnTo>
                <a:lnTo>
                  <a:pt x="1822" y="1983"/>
                </a:lnTo>
                <a:lnTo>
                  <a:pt x="1725" y="1979"/>
                </a:lnTo>
                <a:lnTo>
                  <a:pt x="1629" y="1973"/>
                </a:lnTo>
                <a:lnTo>
                  <a:pt x="1535" y="1963"/>
                </a:lnTo>
                <a:lnTo>
                  <a:pt x="1441" y="1953"/>
                </a:lnTo>
                <a:lnTo>
                  <a:pt x="1350" y="1939"/>
                </a:lnTo>
                <a:lnTo>
                  <a:pt x="1262" y="1924"/>
                </a:lnTo>
                <a:lnTo>
                  <a:pt x="1174" y="1906"/>
                </a:lnTo>
                <a:lnTo>
                  <a:pt x="1089" y="1886"/>
                </a:lnTo>
                <a:lnTo>
                  <a:pt x="1007" y="1864"/>
                </a:lnTo>
                <a:lnTo>
                  <a:pt x="926" y="1840"/>
                </a:lnTo>
                <a:lnTo>
                  <a:pt x="848" y="1815"/>
                </a:lnTo>
                <a:lnTo>
                  <a:pt x="773" y="1787"/>
                </a:lnTo>
                <a:lnTo>
                  <a:pt x="701" y="1757"/>
                </a:lnTo>
                <a:lnTo>
                  <a:pt x="630" y="1726"/>
                </a:lnTo>
                <a:lnTo>
                  <a:pt x="563" y="1693"/>
                </a:lnTo>
                <a:lnTo>
                  <a:pt x="500" y="1658"/>
                </a:lnTo>
                <a:lnTo>
                  <a:pt x="440" y="1622"/>
                </a:lnTo>
                <a:lnTo>
                  <a:pt x="382" y="1584"/>
                </a:lnTo>
                <a:lnTo>
                  <a:pt x="328" y="1546"/>
                </a:lnTo>
                <a:lnTo>
                  <a:pt x="279" y="1506"/>
                </a:lnTo>
                <a:lnTo>
                  <a:pt x="233" y="1465"/>
                </a:lnTo>
                <a:lnTo>
                  <a:pt x="190" y="1422"/>
                </a:lnTo>
                <a:lnTo>
                  <a:pt x="151" y="1377"/>
                </a:lnTo>
                <a:lnTo>
                  <a:pt x="116" y="1332"/>
                </a:lnTo>
                <a:lnTo>
                  <a:pt x="86" y="1286"/>
                </a:lnTo>
                <a:lnTo>
                  <a:pt x="61" y="1240"/>
                </a:lnTo>
                <a:lnTo>
                  <a:pt x="39" y="1191"/>
                </a:lnTo>
                <a:lnTo>
                  <a:pt x="22" y="1143"/>
                </a:lnTo>
                <a:lnTo>
                  <a:pt x="10" y="1094"/>
                </a:lnTo>
                <a:lnTo>
                  <a:pt x="2" y="1043"/>
                </a:lnTo>
                <a:lnTo>
                  <a:pt x="0" y="992"/>
                </a:lnTo>
                <a:lnTo>
                  <a:pt x="2" y="942"/>
                </a:lnTo>
                <a:lnTo>
                  <a:pt x="10" y="891"/>
                </a:lnTo>
                <a:lnTo>
                  <a:pt x="22" y="841"/>
                </a:lnTo>
                <a:lnTo>
                  <a:pt x="39" y="793"/>
                </a:lnTo>
                <a:lnTo>
                  <a:pt x="61" y="745"/>
                </a:lnTo>
                <a:lnTo>
                  <a:pt x="86" y="698"/>
                </a:lnTo>
                <a:lnTo>
                  <a:pt x="116" y="652"/>
                </a:lnTo>
                <a:lnTo>
                  <a:pt x="151" y="606"/>
                </a:lnTo>
                <a:lnTo>
                  <a:pt x="190" y="562"/>
                </a:lnTo>
                <a:lnTo>
                  <a:pt x="233" y="520"/>
                </a:lnTo>
                <a:lnTo>
                  <a:pt x="279" y="478"/>
                </a:lnTo>
                <a:lnTo>
                  <a:pt x="328" y="438"/>
                </a:lnTo>
                <a:lnTo>
                  <a:pt x="382" y="400"/>
                </a:lnTo>
                <a:lnTo>
                  <a:pt x="440" y="362"/>
                </a:lnTo>
                <a:lnTo>
                  <a:pt x="500" y="326"/>
                </a:lnTo>
                <a:lnTo>
                  <a:pt x="563" y="292"/>
                </a:lnTo>
                <a:lnTo>
                  <a:pt x="630" y="258"/>
                </a:lnTo>
                <a:lnTo>
                  <a:pt x="701" y="227"/>
                </a:lnTo>
                <a:lnTo>
                  <a:pt x="773" y="197"/>
                </a:lnTo>
                <a:lnTo>
                  <a:pt x="848" y="170"/>
                </a:lnTo>
                <a:lnTo>
                  <a:pt x="926" y="144"/>
                </a:lnTo>
                <a:lnTo>
                  <a:pt x="1007" y="120"/>
                </a:lnTo>
                <a:lnTo>
                  <a:pt x="1089" y="98"/>
                </a:lnTo>
                <a:lnTo>
                  <a:pt x="1174" y="79"/>
                </a:lnTo>
                <a:lnTo>
                  <a:pt x="1262" y="60"/>
                </a:lnTo>
                <a:lnTo>
                  <a:pt x="1350" y="45"/>
                </a:lnTo>
                <a:lnTo>
                  <a:pt x="1441" y="31"/>
                </a:lnTo>
                <a:lnTo>
                  <a:pt x="1535" y="21"/>
                </a:lnTo>
                <a:lnTo>
                  <a:pt x="1629" y="12"/>
                </a:lnTo>
                <a:lnTo>
                  <a:pt x="1725" y="5"/>
                </a:lnTo>
                <a:lnTo>
                  <a:pt x="1822" y="1"/>
                </a:lnTo>
                <a:lnTo>
                  <a:pt x="1921" y="0"/>
                </a:lnTo>
                <a:close/>
              </a:path>
            </a:pathLst>
          </a:custGeom>
          <a:solidFill>
            <a:srgbClr val="CC99FF"/>
          </a:solidFill>
          <a:ln w="9525">
            <a:solidFill>
              <a:schemeClr val="tx2"/>
            </a:solidFill>
            <a:round/>
            <a:headEnd/>
            <a:tailEnd/>
          </a:ln>
        </p:spPr>
        <p:txBody>
          <a:bodyPr/>
          <a:lstStyle/>
          <a:p>
            <a:endParaRPr lang="he-IL"/>
          </a:p>
        </p:txBody>
      </p:sp>
      <p:sp>
        <p:nvSpPr>
          <p:cNvPr id="222217" name="WordArt 9"/>
          <p:cNvSpPr>
            <a:spLocks noChangeArrowheads="1" noChangeShapeType="1" noTextEdit="1"/>
          </p:cNvSpPr>
          <p:nvPr/>
        </p:nvSpPr>
        <p:spPr bwMode="auto">
          <a:xfrm>
            <a:off x="1403673" y="3221409"/>
            <a:ext cx="2808287" cy="646113"/>
          </a:xfrm>
          <a:prstGeom prst="rect">
            <a:avLst/>
          </a:prstGeom>
        </p:spPr>
        <p:txBody>
          <a:bodyPr wrap="none" fromWordArt="1">
            <a:prstTxWarp prst="textPlain">
              <a:avLst>
                <a:gd name="adj" fmla="val 50000"/>
              </a:avLst>
            </a:prstTxWarp>
          </a:bodyPr>
          <a:lstStyle/>
          <a:p>
            <a:pPr algn="ctr"/>
            <a:r>
              <a:rPr lang="he-IL" kern="10" dirty="0">
                <a:ln w="9525">
                  <a:solidFill>
                    <a:srgbClr val="000000"/>
                  </a:solidFill>
                  <a:round/>
                  <a:headEnd/>
                  <a:tailEnd/>
                </a:ln>
                <a:solidFill>
                  <a:schemeClr val="tx2"/>
                </a:solidFill>
                <a:latin typeface="David" panose="020E0502060401010101" pitchFamily="34" charset="-79"/>
                <a:ea typeface="+mn-cs"/>
                <a:cs typeface="David" panose="020E0502060401010101" pitchFamily="34" charset="-79"/>
              </a:rPr>
              <a:t>אדם והיבול</a:t>
            </a:r>
          </a:p>
        </p:txBody>
      </p:sp>
      <p:sp>
        <p:nvSpPr>
          <p:cNvPr id="222220" name="WordArt 12"/>
          <p:cNvSpPr>
            <a:spLocks noChangeArrowheads="1" noChangeShapeType="1" noTextEdit="1"/>
          </p:cNvSpPr>
          <p:nvPr/>
        </p:nvSpPr>
        <p:spPr bwMode="auto">
          <a:xfrm>
            <a:off x="1306513" y="4155554"/>
            <a:ext cx="2903537" cy="468933"/>
          </a:xfrm>
          <a:prstGeom prst="rect">
            <a:avLst/>
          </a:prstGeom>
        </p:spPr>
        <p:txBody>
          <a:bodyPr wrap="none" fromWordArt="1">
            <a:prstTxWarp prst="textPlain">
              <a:avLst>
                <a:gd name="adj" fmla="val 50000"/>
              </a:avLst>
            </a:prstTxWarp>
          </a:bodyPr>
          <a:lstStyle/>
          <a:p>
            <a:pPr algn="ctr"/>
            <a:r>
              <a:rPr lang="he-IL" kern="10" dirty="0">
                <a:ln w="9525">
                  <a:solidFill>
                    <a:srgbClr val="000000"/>
                  </a:solidFill>
                  <a:round/>
                  <a:headEnd/>
                  <a:tailEnd/>
                </a:ln>
                <a:solidFill>
                  <a:srgbClr val="FF0000"/>
                </a:solidFill>
                <a:latin typeface="David" panose="020E0502060401010101" pitchFamily="34" charset="-79"/>
                <a:ea typeface="+mn-cs"/>
                <a:cs typeface="David" panose="020E0502060401010101" pitchFamily="34" charset="-79"/>
              </a:rPr>
              <a:t>צרכנות בשמיטה</a:t>
            </a:r>
          </a:p>
        </p:txBody>
      </p:sp>
      <p:sp>
        <p:nvSpPr>
          <p:cNvPr id="222222" name="Oval 14" descr="2112200515041422"/>
          <p:cNvSpPr>
            <a:spLocks noChangeArrowheads="1"/>
          </p:cNvSpPr>
          <p:nvPr/>
        </p:nvSpPr>
        <p:spPr bwMode="auto">
          <a:xfrm>
            <a:off x="4724400" y="2712690"/>
            <a:ext cx="3733800" cy="2876550"/>
          </a:xfrm>
          <a:prstGeom prst="ellipse">
            <a:avLst/>
          </a:prstGeom>
          <a:blipFill dpi="0" rotWithShape="1">
            <a:blip r:embed="rId2"/>
            <a:srcRect/>
            <a:stretch>
              <a:fillRect/>
            </a:stretch>
          </a:blipFill>
          <a:ln w="9525">
            <a:noFill/>
            <a:round/>
            <a:headEnd/>
            <a:tailEnd/>
          </a:ln>
          <a:effectLst/>
        </p:spPr>
        <p:txBody>
          <a:bodyPr wrap="none" anchor="ctr"/>
          <a:lstStyle/>
          <a:p>
            <a:endParaRPr lang="he-IL">
              <a:cs typeface="Arial" pitchFamily="34" charset="0"/>
            </a:endParaRPr>
          </a:p>
        </p:txBody>
      </p:sp>
      <p:sp>
        <p:nvSpPr>
          <p:cNvPr id="222223" name="WordArt 15"/>
          <p:cNvSpPr>
            <a:spLocks noChangeArrowheads="1" noChangeShapeType="1" noTextEdit="1"/>
          </p:cNvSpPr>
          <p:nvPr/>
        </p:nvSpPr>
        <p:spPr bwMode="auto">
          <a:xfrm>
            <a:off x="2051720" y="3933056"/>
            <a:ext cx="5420643" cy="2505844"/>
          </a:xfrm>
          <a:prstGeom prst="rect">
            <a:avLst/>
          </a:prstGeom>
        </p:spPr>
        <p:txBody>
          <a:bodyPr wrap="none" fromWordArt="1">
            <a:prstTxWarp prst="textPlain">
              <a:avLst>
                <a:gd name="adj" fmla="val 50000"/>
              </a:avLst>
            </a:prstTxWarp>
          </a:bodyPr>
          <a:lstStyle/>
          <a:p>
            <a:pPr algn="ctr"/>
            <a:endParaRPr lang="he-IL" kern="10" dirty="0">
              <a:ln w="9525">
                <a:solidFill>
                  <a:srgbClr val="000000"/>
                </a:solidFill>
                <a:round/>
                <a:headEnd/>
                <a:tailEnd/>
              </a:ln>
              <a:latin typeface="David" panose="020E0502060401010101" pitchFamily="34" charset="-79"/>
              <a:ea typeface="+mn-cs"/>
              <a:cs typeface="David" panose="020E0502060401010101" pitchFamily="34" charset="-79"/>
            </a:endParaRPr>
          </a:p>
        </p:txBody>
      </p:sp>
      <p:sp>
        <p:nvSpPr>
          <p:cNvPr id="7" name="כותרת 2"/>
          <p:cNvSpPr txBox="1">
            <a:spLocks/>
          </p:cNvSpPr>
          <p:nvPr/>
        </p:nvSpPr>
        <p:spPr>
          <a:xfrm>
            <a:off x="251520" y="286544"/>
            <a:ext cx="8686800"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000" b="1" kern="10"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rPr>
              <a:t>התמודדות עם </a:t>
            </a:r>
            <a:r>
              <a:rPr lang="he-IL" sz="4000" b="1" kern="10"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rPr>
              <a:t>קדושת שביעית </a:t>
            </a:r>
          </a:p>
          <a:p>
            <a:pPr algn="ctr"/>
            <a:r>
              <a:rPr lang="he-IL" sz="4000" b="1" kern="10"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rPr>
              <a:t>ואיסור </a:t>
            </a:r>
            <a:r>
              <a:rPr lang="he-IL" sz="4000" b="1" kern="10"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rPr>
              <a:t>ספיחין</a:t>
            </a:r>
            <a:endParaRPr lang="he-IL" sz="4000" b="1" kern="10"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22216"/>
                                        </p:tgtEl>
                                        <p:attrNameLst>
                                          <p:attrName>style.visibility</p:attrName>
                                        </p:attrNameLst>
                                      </p:cBhvr>
                                      <p:to>
                                        <p:strVal val="visible"/>
                                      </p:to>
                                    </p:set>
                                    <p:anim calcmode="lin" valueType="num">
                                      <p:cBhvr>
                                        <p:cTn id="7" dur="1000" fill="hold"/>
                                        <p:tgtEl>
                                          <p:spTgt spid="222216"/>
                                        </p:tgtEl>
                                        <p:attrNameLst>
                                          <p:attrName>ppt_w</p:attrName>
                                        </p:attrNameLst>
                                      </p:cBhvr>
                                      <p:tavLst>
                                        <p:tav tm="0">
                                          <p:val>
                                            <p:fltVal val="0"/>
                                          </p:val>
                                        </p:tav>
                                        <p:tav tm="100000">
                                          <p:val>
                                            <p:strVal val="#ppt_w"/>
                                          </p:val>
                                        </p:tav>
                                      </p:tavLst>
                                    </p:anim>
                                    <p:anim calcmode="lin" valueType="num">
                                      <p:cBhvr>
                                        <p:cTn id="8" dur="1000" fill="hold"/>
                                        <p:tgtEl>
                                          <p:spTgt spid="222216"/>
                                        </p:tgtEl>
                                        <p:attrNameLst>
                                          <p:attrName>ppt_h</p:attrName>
                                        </p:attrNameLst>
                                      </p:cBhvr>
                                      <p:tavLst>
                                        <p:tav tm="0">
                                          <p:val>
                                            <p:fltVal val="0"/>
                                          </p:val>
                                        </p:tav>
                                        <p:tav tm="100000">
                                          <p:val>
                                            <p:strVal val="#ppt_h"/>
                                          </p:val>
                                        </p:tav>
                                      </p:tavLst>
                                    </p:anim>
                                    <p:anim calcmode="lin" valueType="num">
                                      <p:cBhvr>
                                        <p:cTn id="9" dur="1000" fill="hold"/>
                                        <p:tgtEl>
                                          <p:spTgt spid="2222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221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22217"/>
                                        </p:tgtEl>
                                        <p:attrNameLst>
                                          <p:attrName>style.visibility</p:attrName>
                                        </p:attrNameLst>
                                      </p:cBhvr>
                                      <p:to>
                                        <p:strVal val="visible"/>
                                      </p:to>
                                    </p:set>
                                    <p:anim calcmode="lin" valueType="num">
                                      <p:cBhvr>
                                        <p:cTn id="13" dur="1000" fill="hold"/>
                                        <p:tgtEl>
                                          <p:spTgt spid="222217"/>
                                        </p:tgtEl>
                                        <p:attrNameLst>
                                          <p:attrName>ppt_w</p:attrName>
                                        </p:attrNameLst>
                                      </p:cBhvr>
                                      <p:tavLst>
                                        <p:tav tm="0">
                                          <p:val>
                                            <p:fltVal val="0"/>
                                          </p:val>
                                        </p:tav>
                                        <p:tav tm="100000">
                                          <p:val>
                                            <p:strVal val="#ppt_w"/>
                                          </p:val>
                                        </p:tav>
                                      </p:tavLst>
                                    </p:anim>
                                    <p:anim calcmode="lin" valueType="num">
                                      <p:cBhvr>
                                        <p:cTn id="14" dur="1000" fill="hold"/>
                                        <p:tgtEl>
                                          <p:spTgt spid="222217"/>
                                        </p:tgtEl>
                                        <p:attrNameLst>
                                          <p:attrName>ppt_h</p:attrName>
                                        </p:attrNameLst>
                                      </p:cBhvr>
                                      <p:tavLst>
                                        <p:tav tm="0">
                                          <p:val>
                                            <p:fltVal val="0"/>
                                          </p:val>
                                        </p:tav>
                                        <p:tav tm="100000">
                                          <p:val>
                                            <p:strVal val="#ppt_h"/>
                                          </p:val>
                                        </p:tav>
                                      </p:tavLst>
                                    </p:anim>
                                    <p:anim calcmode="lin" valueType="num">
                                      <p:cBhvr>
                                        <p:cTn id="15" dur="1000" fill="hold"/>
                                        <p:tgtEl>
                                          <p:spTgt spid="22221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22217"/>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22220"/>
                                        </p:tgtEl>
                                        <p:attrNameLst>
                                          <p:attrName>style.visibility</p:attrName>
                                        </p:attrNameLst>
                                      </p:cBhvr>
                                      <p:to>
                                        <p:strVal val="visible"/>
                                      </p:to>
                                    </p:set>
                                    <p:anim calcmode="lin" valueType="num">
                                      <p:cBhvr>
                                        <p:cTn id="19" dur="1000" fill="hold"/>
                                        <p:tgtEl>
                                          <p:spTgt spid="222220"/>
                                        </p:tgtEl>
                                        <p:attrNameLst>
                                          <p:attrName>ppt_w</p:attrName>
                                        </p:attrNameLst>
                                      </p:cBhvr>
                                      <p:tavLst>
                                        <p:tav tm="0">
                                          <p:val>
                                            <p:fltVal val="0"/>
                                          </p:val>
                                        </p:tav>
                                        <p:tav tm="100000">
                                          <p:val>
                                            <p:strVal val="#ppt_w"/>
                                          </p:val>
                                        </p:tav>
                                      </p:tavLst>
                                    </p:anim>
                                    <p:anim calcmode="lin" valueType="num">
                                      <p:cBhvr>
                                        <p:cTn id="20" dur="1000" fill="hold"/>
                                        <p:tgtEl>
                                          <p:spTgt spid="222220"/>
                                        </p:tgtEl>
                                        <p:attrNameLst>
                                          <p:attrName>ppt_h</p:attrName>
                                        </p:attrNameLst>
                                      </p:cBhvr>
                                      <p:tavLst>
                                        <p:tav tm="0">
                                          <p:val>
                                            <p:fltVal val="0"/>
                                          </p:val>
                                        </p:tav>
                                        <p:tav tm="100000">
                                          <p:val>
                                            <p:strVal val="#ppt_h"/>
                                          </p:val>
                                        </p:tav>
                                      </p:tavLst>
                                    </p:anim>
                                    <p:anim calcmode="lin" valueType="num">
                                      <p:cBhvr>
                                        <p:cTn id="21" dur="1000" fill="hold"/>
                                        <p:tgtEl>
                                          <p:spTgt spid="22222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22220"/>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222222"/>
                                        </p:tgtEl>
                                        <p:attrNameLst>
                                          <p:attrName>style.visibility</p:attrName>
                                        </p:attrNameLst>
                                      </p:cBhvr>
                                      <p:to>
                                        <p:strVal val="visible"/>
                                      </p:to>
                                    </p:set>
                                    <p:anim calcmode="lin" valueType="num">
                                      <p:cBhvr>
                                        <p:cTn id="25" dur="1000" fill="hold"/>
                                        <p:tgtEl>
                                          <p:spTgt spid="222222"/>
                                        </p:tgtEl>
                                        <p:attrNameLst>
                                          <p:attrName>ppt_w</p:attrName>
                                        </p:attrNameLst>
                                      </p:cBhvr>
                                      <p:tavLst>
                                        <p:tav tm="0">
                                          <p:val>
                                            <p:fltVal val="0"/>
                                          </p:val>
                                        </p:tav>
                                        <p:tav tm="100000">
                                          <p:val>
                                            <p:strVal val="#ppt_w"/>
                                          </p:val>
                                        </p:tav>
                                      </p:tavLst>
                                    </p:anim>
                                    <p:anim calcmode="lin" valueType="num">
                                      <p:cBhvr>
                                        <p:cTn id="26" dur="1000" fill="hold"/>
                                        <p:tgtEl>
                                          <p:spTgt spid="222222"/>
                                        </p:tgtEl>
                                        <p:attrNameLst>
                                          <p:attrName>ppt_h</p:attrName>
                                        </p:attrNameLst>
                                      </p:cBhvr>
                                      <p:tavLst>
                                        <p:tav tm="0">
                                          <p:val>
                                            <p:fltVal val="0"/>
                                          </p:val>
                                        </p:tav>
                                        <p:tav tm="100000">
                                          <p:val>
                                            <p:strVal val="#ppt_h"/>
                                          </p:val>
                                        </p:tav>
                                      </p:tavLst>
                                    </p:anim>
                                    <p:anim calcmode="lin" valueType="num">
                                      <p:cBhvr>
                                        <p:cTn id="27" dur="1000" fill="hold"/>
                                        <p:tgtEl>
                                          <p:spTgt spid="22222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222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9" presetClass="entr" presetSubtype="0" accel="100000" fill="hold" grpId="0" nodeType="clickEffect" nodePh="1">
                                  <p:stCondLst>
                                    <p:cond delay="0"/>
                                  </p:stCondLst>
                                  <p:endCondLst>
                                    <p:cond evt="begin" delay="0">
                                      <p:tn val="31"/>
                                    </p:cond>
                                  </p:endCondLst>
                                  <p:childTnLst>
                                    <p:set>
                                      <p:cBhvr>
                                        <p:cTn id="32" dur="1" fill="hold">
                                          <p:stCondLst>
                                            <p:cond delay="0"/>
                                          </p:stCondLst>
                                        </p:cTn>
                                        <p:tgtEl>
                                          <p:spTgt spid="222223"/>
                                        </p:tgtEl>
                                        <p:attrNameLst>
                                          <p:attrName>style.visibility</p:attrName>
                                        </p:attrNameLst>
                                      </p:cBhvr>
                                      <p:to>
                                        <p:strVal val="visible"/>
                                      </p:to>
                                    </p:set>
                                    <p:anim calcmode="lin" valueType="num">
                                      <p:cBhvr>
                                        <p:cTn id="33" dur="500" fill="hold"/>
                                        <p:tgtEl>
                                          <p:spTgt spid="222223"/>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2223"/>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2223"/>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2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6" grpId="0" animBg="1"/>
      <p:bldP spid="222217" grpId="0" animBg="1"/>
      <p:bldP spid="222220" grpId="0" animBg="1"/>
      <p:bldP spid="222222" grpId="0" animBg="1"/>
      <p:bldP spid="2222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אוצר"/>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7" name="Object 3"/>
          <p:cNvGraphicFramePr>
            <a:graphicFrameLocks noChangeAspect="1"/>
          </p:cNvGraphicFramePr>
          <p:nvPr/>
        </p:nvGraphicFramePr>
        <p:xfrm>
          <a:off x="720725" y="1066800"/>
          <a:ext cx="7585075" cy="2085975"/>
        </p:xfrm>
        <a:graphic>
          <a:graphicData uri="http://schemas.openxmlformats.org/presentationml/2006/ole">
            <mc:AlternateContent xmlns:mc="http://schemas.openxmlformats.org/markup-compatibility/2006">
              <mc:Choice xmlns:v="urn:schemas-microsoft-com:vml" Requires="v">
                <p:oleObj spid="_x0000_s181264" name="CorelDRAW! Graphic" r:id="rId3" imgW="7583760" imgH="2086560" progId="">
                  <p:embed/>
                </p:oleObj>
              </mc:Choice>
              <mc:Fallback>
                <p:oleObj name="CorelDRAW! Graphic" r:id="rId3" imgW="7583760" imgH="20865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1066800"/>
                        <a:ext cx="75850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7030" name="Text Box 6"/>
          <p:cNvSpPr txBox="1">
            <a:spLocks noChangeArrowheads="1"/>
          </p:cNvSpPr>
          <p:nvPr/>
        </p:nvSpPr>
        <p:spPr bwMode="auto">
          <a:xfrm>
            <a:off x="2411413" y="3501008"/>
            <a:ext cx="1762021" cy="584775"/>
          </a:xfrm>
          <a:prstGeom prst="rect">
            <a:avLst/>
          </a:prstGeom>
          <a:noFill/>
          <a:ln w="9525">
            <a:noFill/>
            <a:miter lim="800000"/>
            <a:headEnd/>
            <a:tailEnd/>
          </a:ln>
          <a:effectLst/>
        </p:spPr>
        <p:txBody>
          <a:bodyPr wrap="none">
            <a:spAutoFit/>
          </a:bodyPr>
          <a:lstStyle/>
          <a:p>
            <a:r>
              <a:rPr lang="he-IL" sz="3200" b="1" dirty="0">
                <a:solidFill>
                  <a:srgbClr val="FF3300"/>
                </a:solidFill>
                <a:latin typeface="David" panose="020E0502060401010101" pitchFamily="34" charset="-79"/>
                <a:cs typeface="David" panose="020E0502060401010101" pitchFamily="34" charset="-79"/>
              </a:rPr>
              <a:t>בעל המטע</a:t>
            </a:r>
            <a:endParaRPr lang="en-US" sz="3200" b="1" dirty="0">
              <a:solidFill>
                <a:srgbClr val="FF3300"/>
              </a:solidFill>
              <a:latin typeface="David" panose="020E0502060401010101" pitchFamily="34" charset="-79"/>
              <a:cs typeface="David" panose="020E0502060401010101" pitchFamily="34" charset="-79"/>
            </a:endParaRPr>
          </a:p>
        </p:txBody>
      </p:sp>
      <p:sp>
        <p:nvSpPr>
          <p:cNvPr id="257031" name="Text Box 7"/>
          <p:cNvSpPr txBox="1">
            <a:spLocks noChangeArrowheads="1"/>
          </p:cNvSpPr>
          <p:nvPr/>
        </p:nvSpPr>
        <p:spPr bwMode="auto">
          <a:xfrm>
            <a:off x="671850" y="4522788"/>
            <a:ext cx="1019830" cy="400110"/>
          </a:xfrm>
          <a:prstGeom prst="rect">
            <a:avLst/>
          </a:prstGeom>
          <a:noFill/>
          <a:ln w="9525">
            <a:noFill/>
            <a:miter lim="800000"/>
            <a:headEnd/>
            <a:tailEnd/>
          </a:ln>
          <a:effectLst/>
        </p:spPr>
        <p:txBody>
          <a:bodyPr wrap="none">
            <a:spAutoFit/>
          </a:bodyPr>
          <a:lstStyle/>
          <a:p>
            <a:r>
              <a:rPr lang="he-IL" sz="2000" b="1" dirty="0">
                <a:solidFill>
                  <a:srgbClr val="008000"/>
                </a:solidFill>
                <a:latin typeface="David" panose="020E0502060401010101" pitchFamily="34" charset="-79"/>
                <a:cs typeface="David" panose="020E0502060401010101" pitchFamily="34" charset="-79"/>
              </a:rPr>
              <a:t>בית הדין</a:t>
            </a:r>
            <a:endParaRPr lang="en-US" sz="2000" b="1" dirty="0">
              <a:solidFill>
                <a:srgbClr val="008000"/>
              </a:solidFill>
              <a:latin typeface="David" panose="020E0502060401010101" pitchFamily="34" charset="-79"/>
              <a:cs typeface="David" panose="020E0502060401010101" pitchFamily="34" charset="-79"/>
            </a:endParaRPr>
          </a:p>
        </p:txBody>
      </p:sp>
      <p:sp>
        <p:nvSpPr>
          <p:cNvPr id="257032" name="Text Box 8"/>
          <p:cNvSpPr txBox="1">
            <a:spLocks noChangeArrowheads="1"/>
          </p:cNvSpPr>
          <p:nvPr/>
        </p:nvSpPr>
        <p:spPr bwMode="auto">
          <a:xfrm>
            <a:off x="2348041" y="5891213"/>
            <a:ext cx="1595309" cy="400110"/>
          </a:xfrm>
          <a:prstGeom prst="rect">
            <a:avLst/>
          </a:prstGeom>
          <a:noFill/>
          <a:ln w="9525">
            <a:noFill/>
            <a:miter lim="800000"/>
            <a:headEnd/>
            <a:tailEnd/>
          </a:ln>
          <a:effectLst/>
        </p:spPr>
        <p:txBody>
          <a:bodyPr wrap="none">
            <a:spAutoFit/>
          </a:bodyPr>
          <a:lstStyle/>
          <a:p>
            <a:r>
              <a:rPr lang="he-IL" sz="2000" b="1" dirty="0">
                <a:solidFill>
                  <a:srgbClr val="008000"/>
                </a:solidFill>
                <a:latin typeface="David" panose="020E0502060401010101" pitchFamily="34" charset="-79"/>
                <a:cs typeface="David" panose="020E0502060401010101" pitchFamily="34" charset="-79"/>
              </a:rPr>
              <a:t>שליח בית הדין</a:t>
            </a:r>
            <a:endParaRPr lang="en-US" sz="2000" b="1" dirty="0">
              <a:solidFill>
                <a:srgbClr val="008000"/>
              </a:solidFill>
              <a:latin typeface="David" panose="020E0502060401010101" pitchFamily="34" charset="-79"/>
              <a:cs typeface="David" panose="020E0502060401010101" pitchFamily="34" charset="-79"/>
            </a:endParaRPr>
          </a:p>
        </p:txBody>
      </p:sp>
      <p:sp>
        <p:nvSpPr>
          <p:cNvPr id="257034" name="Text Box 10"/>
          <p:cNvSpPr txBox="1">
            <a:spLocks noChangeArrowheads="1"/>
          </p:cNvSpPr>
          <p:nvPr/>
        </p:nvSpPr>
        <p:spPr bwMode="auto">
          <a:xfrm>
            <a:off x="6588224" y="6053226"/>
            <a:ext cx="1351509" cy="400110"/>
          </a:xfrm>
          <a:prstGeom prst="rect">
            <a:avLst/>
          </a:prstGeom>
          <a:noFill/>
          <a:ln w="9525">
            <a:noFill/>
            <a:miter lim="800000"/>
            <a:headEnd/>
            <a:tailEnd/>
          </a:ln>
          <a:effectLst/>
        </p:spPr>
        <p:txBody>
          <a:bodyPr wrap="square">
            <a:spAutoFit/>
          </a:bodyPr>
          <a:lstStyle/>
          <a:p>
            <a:pPr>
              <a:spcBef>
                <a:spcPct val="50000"/>
              </a:spcBef>
            </a:pPr>
            <a:r>
              <a:rPr lang="he-IL" sz="2000" b="1" dirty="0">
                <a:solidFill>
                  <a:srgbClr val="008000"/>
                </a:solidFill>
                <a:latin typeface="David" panose="020E0502060401010101" pitchFamily="34" charset="-79"/>
                <a:cs typeface="David" panose="020E0502060401010101" pitchFamily="34" charset="-79"/>
              </a:rPr>
              <a:t>הצרכן בעיר</a:t>
            </a:r>
            <a:endParaRPr lang="en-US" sz="2000" b="1" dirty="0">
              <a:solidFill>
                <a:srgbClr val="008000"/>
              </a:solidFill>
              <a:latin typeface="David" panose="020E0502060401010101" pitchFamily="34" charset="-79"/>
              <a:cs typeface="David" panose="020E0502060401010101" pitchFamily="34" charset="-79"/>
            </a:endParaRPr>
          </a:p>
        </p:txBody>
      </p:sp>
      <p:sp>
        <p:nvSpPr>
          <p:cNvPr id="257035" name="Line 11"/>
          <p:cNvSpPr>
            <a:spLocks noChangeShapeType="1"/>
          </p:cNvSpPr>
          <p:nvPr/>
        </p:nvSpPr>
        <p:spPr bwMode="auto">
          <a:xfrm flipH="1">
            <a:off x="1115789" y="3859833"/>
            <a:ext cx="1223963" cy="649287"/>
          </a:xfrm>
          <a:prstGeom prst="line">
            <a:avLst/>
          </a:prstGeom>
          <a:noFill/>
          <a:ln w="9525">
            <a:solidFill>
              <a:schemeClr val="tx1"/>
            </a:solidFill>
            <a:round/>
            <a:headEnd/>
            <a:tailEnd type="triangle" w="med" len="med"/>
          </a:ln>
          <a:effectLst/>
        </p:spPr>
        <p:txBody>
          <a:bodyPr/>
          <a:lstStyle/>
          <a:p>
            <a:endParaRPr lang="he-IL"/>
          </a:p>
        </p:txBody>
      </p:sp>
      <p:sp>
        <p:nvSpPr>
          <p:cNvPr id="257036" name="Line 12"/>
          <p:cNvSpPr>
            <a:spLocks noChangeShapeType="1"/>
          </p:cNvSpPr>
          <p:nvPr/>
        </p:nvSpPr>
        <p:spPr bwMode="auto">
          <a:xfrm>
            <a:off x="1331913" y="5084763"/>
            <a:ext cx="1079500" cy="865187"/>
          </a:xfrm>
          <a:prstGeom prst="line">
            <a:avLst/>
          </a:prstGeom>
          <a:noFill/>
          <a:ln w="9525">
            <a:solidFill>
              <a:schemeClr val="tx1"/>
            </a:solidFill>
            <a:round/>
            <a:headEnd/>
            <a:tailEnd type="triangle" w="med" len="med"/>
          </a:ln>
          <a:effectLst/>
        </p:spPr>
        <p:txBody>
          <a:bodyPr/>
          <a:lstStyle/>
          <a:p>
            <a:endParaRPr lang="he-IL"/>
          </a:p>
        </p:txBody>
      </p:sp>
      <p:sp>
        <p:nvSpPr>
          <p:cNvPr id="257038" name="Line 14"/>
          <p:cNvSpPr>
            <a:spLocks noChangeShapeType="1"/>
          </p:cNvSpPr>
          <p:nvPr/>
        </p:nvSpPr>
        <p:spPr bwMode="auto">
          <a:xfrm>
            <a:off x="3995738" y="6165850"/>
            <a:ext cx="2447925" cy="71438"/>
          </a:xfrm>
          <a:prstGeom prst="line">
            <a:avLst/>
          </a:prstGeom>
          <a:noFill/>
          <a:ln w="9525">
            <a:solidFill>
              <a:schemeClr val="tx1"/>
            </a:solidFill>
            <a:round/>
            <a:headEnd/>
            <a:tailEnd type="triangle" w="med" len="med"/>
          </a:ln>
          <a:effectLst/>
        </p:spPr>
        <p:txBody>
          <a:bodyPr/>
          <a:lstStyle/>
          <a:p>
            <a:endParaRPr lang="he-IL"/>
          </a:p>
        </p:txBody>
      </p:sp>
      <p:sp>
        <p:nvSpPr>
          <p:cNvPr id="11" name="כותרת 2"/>
          <p:cNvSpPr txBox="1">
            <a:spLocks/>
          </p:cNvSpPr>
          <p:nvPr/>
        </p:nvSpPr>
        <p:spPr>
          <a:xfrm>
            <a:off x="2658351" y="34356"/>
            <a:ext cx="3785312"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אוצר בית - דין</a:t>
            </a:r>
            <a:endPar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0" name="Rectangle 402"/>
          <p:cNvSpPr>
            <a:spLocks noChangeArrowheads="1"/>
          </p:cNvSpPr>
          <p:nvPr/>
        </p:nvSpPr>
        <p:spPr bwMode="auto">
          <a:xfrm>
            <a:off x="3779890" y="476590"/>
            <a:ext cx="517048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r"/>
            <a:r>
              <a:rPr lang="he-IL" altLang="he-IL" sz="2400" u="sng" dirty="0">
                <a:effectLst>
                  <a:outerShdw blurRad="38100" dist="38100" dir="2700000" algn="tl">
                    <a:srgbClr val="000000">
                      <a:alpha val="43137"/>
                    </a:srgbClr>
                  </a:outerShdw>
                </a:effectLst>
                <a:latin typeface=".David" pitchFamily="2" charset="2"/>
                <a:cs typeface="David" pitchFamily="34" charset="-79"/>
              </a:rPr>
              <a:t>ויקרא פרק כה </a:t>
            </a:r>
            <a:endParaRPr lang="en-US" altLang="he-IL" sz="2400" dirty="0">
              <a:effectLst>
                <a:outerShdw blurRad="38100" dist="38100" dir="2700000" algn="tl">
                  <a:srgbClr val="000000">
                    <a:alpha val="43137"/>
                  </a:srgbClr>
                </a:outerShdw>
              </a:effectLst>
              <a:latin typeface=".David" pitchFamily="2" charset="2"/>
              <a:cs typeface="David" pitchFamily="34" charset="-79"/>
            </a:endParaRPr>
          </a:p>
          <a:p>
            <a:pPr algn="r"/>
            <a:r>
              <a:rPr lang="he-IL" altLang="he-IL" sz="2800" dirty="0">
                <a:latin typeface=".David" pitchFamily="2" charset="2"/>
                <a:cs typeface="David" pitchFamily="34" charset="-79"/>
              </a:rPr>
              <a:t>(א) </a:t>
            </a:r>
            <a:r>
              <a:rPr lang="he-IL" altLang="he-IL" sz="2800" b="0" dirty="0">
                <a:latin typeface=".David" pitchFamily="2" charset="2"/>
                <a:cs typeface="David" pitchFamily="34" charset="-79"/>
              </a:rPr>
              <a:t>וַיְדַבֵּר ד' אֶל מֹשֶׁה בְּהַר סִינַי </a:t>
            </a:r>
            <a:r>
              <a:rPr lang="he-IL" altLang="he-IL" sz="2800" b="0" dirty="0" err="1">
                <a:latin typeface=".David" pitchFamily="2" charset="2"/>
                <a:cs typeface="David" pitchFamily="34" charset="-79"/>
              </a:rPr>
              <a:t>לֵאמֹר</a:t>
            </a:r>
            <a:r>
              <a:rPr lang="he-IL" altLang="he-IL" sz="2800" b="0" dirty="0">
                <a:latin typeface=".David" pitchFamily="2" charset="2"/>
                <a:cs typeface="David" pitchFamily="34" charset="-79"/>
              </a:rPr>
              <a:t>:</a:t>
            </a:r>
            <a:endParaRPr lang="en-US" altLang="he-IL" sz="2800" b="0" dirty="0">
              <a:latin typeface=".David" pitchFamily="2" charset="2"/>
              <a:cs typeface="David" pitchFamily="34" charset="-79"/>
            </a:endParaRPr>
          </a:p>
          <a:p>
            <a:pPr algn="r"/>
            <a:r>
              <a:rPr lang="he-IL" altLang="he-IL" sz="2800" dirty="0">
                <a:latin typeface=".David" pitchFamily="2" charset="2"/>
                <a:cs typeface="David" pitchFamily="34" charset="-79"/>
              </a:rPr>
              <a:t>(ב) </a:t>
            </a:r>
            <a:r>
              <a:rPr lang="he-IL" altLang="he-IL" sz="2800" b="0" dirty="0">
                <a:latin typeface=".David" pitchFamily="2" charset="2"/>
                <a:cs typeface="David" pitchFamily="34" charset="-79"/>
              </a:rPr>
              <a:t>דַּבֵּר אֶל בְּנֵי יִשְׂרָאֵל וְאָמַרְתָּ </a:t>
            </a:r>
            <a:r>
              <a:rPr lang="he-IL" altLang="he-IL" sz="2800" b="0" dirty="0" err="1">
                <a:latin typeface=".David" pitchFamily="2" charset="2"/>
                <a:cs typeface="David" pitchFamily="34" charset="-79"/>
              </a:rPr>
              <a:t>אֲלֵהֶם</a:t>
            </a:r>
            <a:r>
              <a:rPr lang="he-IL" altLang="he-IL" sz="2800" b="0" dirty="0">
                <a:latin typeface=".David" pitchFamily="2" charset="2"/>
                <a:cs typeface="David" pitchFamily="34" charset="-79"/>
              </a:rPr>
              <a:t> </a:t>
            </a:r>
          </a:p>
          <a:p>
            <a:pPr algn="r"/>
            <a:r>
              <a:rPr lang="he-IL" altLang="he-IL" sz="2800" b="0" dirty="0">
                <a:latin typeface=".David" pitchFamily="2" charset="2"/>
                <a:cs typeface="David" pitchFamily="34" charset="-79"/>
              </a:rPr>
              <a:t>כִּי </a:t>
            </a:r>
            <a:r>
              <a:rPr lang="he-IL" altLang="he-IL" sz="2800" b="0" dirty="0" err="1">
                <a:latin typeface=".David" pitchFamily="2" charset="2"/>
                <a:cs typeface="David" pitchFamily="34" charset="-79"/>
              </a:rPr>
              <a:t>תָבֹאו</a:t>
            </a:r>
            <a:r>
              <a:rPr lang="he-IL" altLang="he-IL" sz="2800" b="0" dirty="0">
                <a:latin typeface=".David" pitchFamily="2" charset="2"/>
                <a:cs typeface="David" pitchFamily="34" charset="-79"/>
              </a:rPr>
              <a:t>ּ אֶל הָאָרֶץ אֲשֶׁר אֲנִי נֹתֵן לָכֶם </a:t>
            </a:r>
          </a:p>
          <a:p>
            <a:pPr algn="r"/>
            <a:r>
              <a:rPr lang="he-IL" altLang="he-IL" sz="2800" dirty="0">
                <a:ln w="12700">
                  <a:solidFill>
                    <a:schemeClr val="tx2">
                      <a:satMod val="155000"/>
                    </a:schemeClr>
                  </a:solidFill>
                  <a:prstDash val="solid"/>
                </a:ln>
                <a:solidFill>
                  <a:srgbClr val="FF0000"/>
                </a:solidFill>
                <a:latin typeface=".David" pitchFamily="2" charset="2"/>
                <a:cs typeface="David" pitchFamily="34" charset="-79"/>
              </a:rPr>
              <a:t>וְשָׁבְתָה הָאָרֶץ שַׁבָּת לַד</a:t>
            </a:r>
            <a:r>
              <a:rPr lang="he-IL" altLang="he-IL" sz="2800" dirty="0" smtClean="0">
                <a:ln w="12700">
                  <a:solidFill>
                    <a:schemeClr val="tx2">
                      <a:satMod val="155000"/>
                    </a:schemeClr>
                  </a:solidFill>
                  <a:prstDash val="solid"/>
                </a:ln>
                <a:solidFill>
                  <a:srgbClr val="FF0000"/>
                </a:solidFill>
                <a:latin typeface=".David" pitchFamily="2" charset="2"/>
                <a:cs typeface="David" pitchFamily="34" charset="-79"/>
              </a:rPr>
              <a:t>':</a:t>
            </a:r>
          </a:p>
          <a:p>
            <a:pPr algn="r"/>
            <a:endParaRPr lang="he-IL" altLang="he-IL" sz="2800" dirty="0" smtClean="0">
              <a:ln w="12700">
                <a:solidFill>
                  <a:schemeClr val="tx2">
                    <a:satMod val="155000"/>
                  </a:schemeClr>
                </a:solidFill>
                <a:prstDash val="solid"/>
              </a:ln>
              <a:solidFill>
                <a:srgbClr val="FF0000"/>
              </a:solidFill>
              <a:latin typeface=".David" pitchFamily="2" charset="2"/>
              <a:cs typeface="David" pitchFamily="34" charset="-79"/>
            </a:endParaRPr>
          </a:p>
        </p:txBody>
      </p:sp>
      <p:sp>
        <p:nvSpPr>
          <p:cNvPr id="109973" name="Oval 405"/>
          <p:cNvSpPr>
            <a:spLocks noChangeArrowheads="1"/>
          </p:cNvSpPr>
          <p:nvPr/>
        </p:nvSpPr>
        <p:spPr bwMode="auto">
          <a:xfrm>
            <a:off x="251520" y="836640"/>
            <a:ext cx="3456880" cy="1511300"/>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r>
              <a:rPr lang="he-IL" sz="4400" dirty="0">
                <a:solidFill>
                  <a:schemeClr val="bg1"/>
                </a:solidFill>
                <a:effectLst>
                  <a:outerShdw blurRad="38100" dist="38100" dir="2700000" algn="tl">
                    <a:srgbClr val="000000">
                      <a:alpha val="43137"/>
                    </a:srgbClr>
                  </a:outerShdw>
                </a:effectLst>
                <a:cs typeface="David" pitchFamily="34" charset="-79"/>
              </a:rPr>
              <a:t>אדם </a:t>
            </a:r>
            <a:r>
              <a:rPr lang="he-IL" sz="4400" dirty="0" smtClean="0">
                <a:solidFill>
                  <a:schemeClr val="bg1"/>
                </a:solidFill>
                <a:effectLst>
                  <a:outerShdw blurRad="38100" dist="38100" dir="2700000" algn="tl">
                    <a:srgbClr val="000000">
                      <a:alpha val="43137"/>
                    </a:srgbClr>
                  </a:outerShdw>
                </a:effectLst>
                <a:cs typeface="David" pitchFamily="34" charset="-79"/>
              </a:rPr>
              <a:t>ואדמה</a:t>
            </a:r>
          </a:p>
          <a:p>
            <a:pPr>
              <a:defRPr/>
            </a:pPr>
            <a:r>
              <a:rPr lang="he-IL" sz="4400" dirty="0" smtClean="0">
                <a:solidFill>
                  <a:srgbClr val="FFFF00"/>
                </a:solidFill>
                <a:effectLst>
                  <a:outerShdw blurRad="38100" dist="38100" dir="2700000" algn="tl">
                    <a:srgbClr val="000000">
                      <a:alpha val="43137"/>
                    </a:srgbClr>
                  </a:outerShdw>
                </a:effectLst>
                <a:cs typeface="David" pitchFamily="34" charset="-79"/>
              </a:rPr>
              <a:t>חקלאות</a:t>
            </a:r>
            <a:endParaRPr lang="en-US" sz="4400" dirty="0">
              <a:solidFill>
                <a:srgbClr val="FFFF00"/>
              </a:solidFill>
              <a:effectLst>
                <a:outerShdw blurRad="38100" dist="38100" dir="2700000" algn="tl">
                  <a:srgbClr val="000000">
                    <a:alpha val="43137"/>
                  </a:srgbClr>
                </a:outerShdw>
              </a:effectLst>
              <a:cs typeface="David" pitchFamily="34" charset="-79"/>
            </a:endParaRPr>
          </a:p>
        </p:txBody>
      </p:sp>
      <p:sp>
        <p:nvSpPr>
          <p:cNvPr id="109975" name="Rectangle 407"/>
          <p:cNvSpPr>
            <a:spLocks noChangeArrowheads="1"/>
          </p:cNvSpPr>
          <p:nvPr/>
        </p:nvSpPr>
        <p:spPr bwMode="auto">
          <a:xfrm>
            <a:off x="5508130" y="4061458"/>
            <a:ext cx="31518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r"/>
            <a:r>
              <a:rPr lang="he-IL" altLang="he-IL" sz="2800" u="sng" dirty="0">
                <a:cs typeface="David" pitchFamily="34" charset="-79"/>
              </a:rPr>
              <a:t>שמות פרק לד </a:t>
            </a:r>
            <a:endParaRPr lang="en-US" altLang="he-IL" sz="2800" dirty="0">
              <a:cs typeface="David" pitchFamily="34" charset="-79"/>
            </a:endParaRPr>
          </a:p>
          <a:p>
            <a:pPr algn="r"/>
            <a:r>
              <a:rPr lang="he-IL" altLang="he-IL" sz="2800" dirty="0">
                <a:cs typeface="David" pitchFamily="34" charset="-79"/>
              </a:rPr>
              <a:t>(</a:t>
            </a:r>
            <a:r>
              <a:rPr lang="he-IL" altLang="he-IL" sz="2800" dirty="0" err="1">
                <a:cs typeface="David" pitchFamily="34" charset="-79"/>
              </a:rPr>
              <a:t>כא</a:t>
            </a:r>
            <a:r>
              <a:rPr lang="he-IL" altLang="he-IL" sz="2800" dirty="0">
                <a:cs typeface="David" pitchFamily="34" charset="-79"/>
              </a:rPr>
              <a:t>) </a:t>
            </a:r>
            <a:r>
              <a:rPr lang="he-IL" altLang="he-IL" sz="2800" b="0" dirty="0">
                <a:cs typeface="David" pitchFamily="34" charset="-79"/>
              </a:rPr>
              <a:t>שֵׁשֶׁת יָמִים תַּעֲבֹד</a:t>
            </a:r>
          </a:p>
          <a:p>
            <a:pPr algn="r"/>
            <a:r>
              <a:rPr lang="he-IL" altLang="he-IL" sz="2800" b="0" dirty="0">
                <a:cs typeface="David" pitchFamily="34" charset="-79"/>
              </a:rPr>
              <a:t>וּבַיּוֹם הַשְּׁבִיעִי </a:t>
            </a:r>
            <a:r>
              <a:rPr lang="he-IL" altLang="he-IL" sz="2800" b="0" dirty="0" err="1">
                <a:cs typeface="David" pitchFamily="34" charset="-79"/>
              </a:rPr>
              <a:t>תִּשְׁבֹּת</a:t>
            </a:r>
            <a:endParaRPr lang="he-IL" altLang="he-IL" sz="2800" b="0" dirty="0">
              <a:cs typeface="David" pitchFamily="34" charset="-79"/>
            </a:endParaRPr>
          </a:p>
          <a:p>
            <a:pPr algn="r"/>
            <a:r>
              <a:rPr lang="he-IL" altLang="he-IL" sz="2800" dirty="0">
                <a:ln w="12700">
                  <a:solidFill>
                    <a:schemeClr val="tx2">
                      <a:satMod val="155000"/>
                    </a:schemeClr>
                  </a:solidFill>
                  <a:prstDash val="solid"/>
                </a:ln>
                <a:solidFill>
                  <a:srgbClr val="FF0000"/>
                </a:solidFill>
                <a:cs typeface="David" pitchFamily="34" charset="-79"/>
              </a:rPr>
              <a:t>בֶּחָרִישׁ וּבַקָּצִיר </a:t>
            </a:r>
            <a:r>
              <a:rPr lang="he-IL" altLang="he-IL" sz="2800" dirty="0" err="1">
                <a:ln w="12700">
                  <a:solidFill>
                    <a:schemeClr val="tx2">
                      <a:satMod val="155000"/>
                    </a:schemeClr>
                  </a:solidFill>
                  <a:prstDash val="solid"/>
                </a:ln>
                <a:solidFill>
                  <a:srgbClr val="FF0000"/>
                </a:solidFill>
                <a:cs typeface="David" pitchFamily="34" charset="-79"/>
              </a:rPr>
              <a:t>תִּשְׁבֹּת</a:t>
            </a:r>
            <a:r>
              <a:rPr lang="he-IL" altLang="he-IL" sz="2800" dirty="0">
                <a:ln w="12700">
                  <a:solidFill>
                    <a:schemeClr val="tx2">
                      <a:satMod val="155000"/>
                    </a:schemeClr>
                  </a:solidFill>
                  <a:prstDash val="solid"/>
                </a:ln>
                <a:solidFill>
                  <a:srgbClr val="FF0000"/>
                </a:solidFill>
                <a:cs typeface="David" pitchFamily="34" charset="-79"/>
              </a:rPr>
              <a:t>:</a:t>
            </a:r>
          </a:p>
        </p:txBody>
      </p:sp>
      <p:sp>
        <p:nvSpPr>
          <p:cNvPr id="6" name="Rectangle 402"/>
          <p:cNvSpPr>
            <a:spLocks noChangeArrowheads="1"/>
          </p:cNvSpPr>
          <p:nvPr/>
        </p:nvSpPr>
        <p:spPr bwMode="auto">
          <a:xfrm>
            <a:off x="-526478" y="2636890"/>
            <a:ext cx="5170488"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r"/>
            <a:r>
              <a:rPr lang="he-IL" altLang="he-IL" sz="2400" u="sng" dirty="0">
                <a:effectLst>
                  <a:outerShdw blurRad="38100" dist="38100" dir="2700000" algn="tl">
                    <a:srgbClr val="000000">
                      <a:alpha val="43137"/>
                    </a:srgbClr>
                  </a:outerShdw>
                </a:effectLst>
                <a:latin typeface=".David" pitchFamily="2" charset="2"/>
                <a:cs typeface="David" pitchFamily="34" charset="-79"/>
              </a:rPr>
              <a:t>ויקרא פרק כה </a:t>
            </a:r>
            <a:endParaRPr lang="en-US" altLang="he-IL" sz="2400" dirty="0">
              <a:effectLst>
                <a:outerShdw blurRad="38100" dist="38100" dir="2700000" algn="tl">
                  <a:srgbClr val="000000">
                    <a:alpha val="43137"/>
                  </a:srgbClr>
                </a:outerShdw>
              </a:effectLst>
              <a:latin typeface=".David" pitchFamily="2" charset="2"/>
              <a:cs typeface="David" pitchFamily="34" charset="-79"/>
            </a:endParaRPr>
          </a:p>
          <a:p>
            <a:pPr algn="r"/>
            <a:r>
              <a:rPr lang="he-IL" altLang="he-IL" sz="2800" dirty="0" smtClean="0">
                <a:latin typeface=".David" pitchFamily="2" charset="2"/>
                <a:cs typeface="David" pitchFamily="34" charset="-79"/>
              </a:rPr>
              <a:t>(</a:t>
            </a:r>
            <a:r>
              <a:rPr lang="he-IL" altLang="he-IL" sz="2800" dirty="0">
                <a:latin typeface=".David" pitchFamily="2" charset="2"/>
                <a:cs typeface="David" pitchFamily="34" charset="-79"/>
              </a:rPr>
              <a:t>ג) </a:t>
            </a:r>
            <a:r>
              <a:rPr lang="he-IL" altLang="he-IL" sz="2800" b="0" dirty="0">
                <a:latin typeface=".David" pitchFamily="2" charset="2"/>
                <a:cs typeface="David" pitchFamily="34" charset="-79"/>
              </a:rPr>
              <a:t>שֵׁשׁ שָׁנִים תִּזְרַע שָׂדֶךָ וְשֵׁשׁ שָׁנִים</a:t>
            </a:r>
          </a:p>
          <a:p>
            <a:pPr algn="r"/>
            <a:r>
              <a:rPr lang="he-IL" altLang="he-IL" sz="2800" b="0" dirty="0">
                <a:latin typeface=".David" pitchFamily="2" charset="2"/>
                <a:cs typeface="David" pitchFamily="34" charset="-79"/>
              </a:rPr>
              <a:t>תִּזְמֹר כַּרְמֶךָ וְאָסַפְתָּ אֶת תְּבוּאָתָהּ:</a:t>
            </a:r>
            <a:endParaRPr lang="en-US" altLang="he-IL" sz="2800" b="0" dirty="0">
              <a:latin typeface=".David" pitchFamily="2" charset="2"/>
              <a:cs typeface="David" pitchFamily="34" charset="-79"/>
            </a:endParaRPr>
          </a:p>
          <a:p>
            <a:pPr algn="r"/>
            <a:r>
              <a:rPr lang="he-IL" altLang="he-IL" sz="2800" dirty="0">
                <a:latin typeface=".David" pitchFamily="2" charset="2"/>
                <a:cs typeface="David" pitchFamily="34" charset="-79"/>
              </a:rPr>
              <a:t>(ד) </a:t>
            </a:r>
            <a:r>
              <a:rPr lang="he-IL" altLang="he-IL" sz="2800" b="0" dirty="0">
                <a:latin typeface=".David" pitchFamily="2" charset="2"/>
                <a:cs typeface="David" pitchFamily="34" charset="-79"/>
              </a:rPr>
              <a:t>וּבַשָּׁנָה </a:t>
            </a:r>
            <a:r>
              <a:rPr lang="he-IL" altLang="he-IL" sz="2800" b="0" dirty="0" err="1">
                <a:latin typeface=".David" pitchFamily="2" charset="2"/>
                <a:cs typeface="David" pitchFamily="34" charset="-79"/>
              </a:rPr>
              <a:t>הַשְּׁבִיעִת</a:t>
            </a:r>
            <a:r>
              <a:rPr lang="he-IL" altLang="he-IL" sz="2800" b="0" dirty="0">
                <a:latin typeface=".David" pitchFamily="2" charset="2"/>
                <a:cs typeface="David" pitchFamily="34" charset="-79"/>
              </a:rPr>
              <a:t> שַׁבַּת שַׁבָּתוֹן</a:t>
            </a:r>
          </a:p>
          <a:p>
            <a:pPr algn="r"/>
            <a:r>
              <a:rPr lang="he-IL" altLang="he-IL" sz="2800" b="0" dirty="0">
                <a:latin typeface=".David" pitchFamily="2" charset="2"/>
                <a:cs typeface="David" pitchFamily="34" charset="-79"/>
              </a:rPr>
              <a:t>יִהְיֶה לָאָרֶץ שַׁבָּת לַד' שָׂדְךָ </a:t>
            </a:r>
            <a:r>
              <a:rPr lang="he-IL" altLang="he-IL" sz="2800" dirty="0">
                <a:ln w="12700">
                  <a:solidFill>
                    <a:schemeClr val="tx2">
                      <a:satMod val="155000"/>
                    </a:schemeClr>
                  </a:solidFill>
                  <a:prstDash val="solid"/>
                </a:ln>
                <a:solidFill>
                  <a:srgbClr val="FF0000"/>
                </a:solidFill>
                <a:latin typeface=".David" pitchFamily="2" charset="2"/>
                <a:cs typeface="David" pitchFamily="34" charset="-79"/>
              </a:rPr>
              <a:t>לֹא תִזְרָע</a:t>
            </a:r>
          </a:p>
          <a:p>
            <a:pPr algn="r"/>
            <a:r>
              <a:rPr lang="he-IL" altLang="he-IL" sz="2800" b="0" dirty="0">
                <a:latin typeface=".David" pitchFamily="2" charset="2"/>
                <a:cs typeface="David" pitchFamily="34" charset="-79"/>
              </a:rPr>
              <a:t>וְכַרְמְךָ </a:t>
            </a:r>
            <a:r>
              <a:rPr lang="he-IL" altLang="he-IL" sz="2800" dirty="0">
                <a:ln w="12700">
                  <a:solidFill>
                    <a:schemeClr val="tx2">
                      <a:satMod val="155000"/>
                    </a:schemeClr>
                  </a:solidFill>
                  <a:prstDash val="solid"/>
                </a:ln>
                <a:solidFill>
                  <a:srgbClr val="FF0000"/>
                </a:solidFill>
                <a:latin typeface=".David" pitchFamily="2" charset="2"/>
                <a:cs typeface="David" pitchFamily="34" charset="-79"/>
              </a:rPr>
              <a:t>לֹא תִזְמֹר:</a:t>
            </a:r>
            <a:endParaRPr lang="en-US" altLang="he-IL" sz="2800" dirty="0">
              <a:ln w="12700">
                <a:solidFill>
                  <a:schemeClr val="tx2">
                    <a:satMod val="155000"/>
                  </a:schemeClr>
                </a:solidFill>
                <a:prstDash val="solid"/>
              </a:ln>
              <a:solidFill>
                <a:srgbClr val="FF0000"/>
              </a:solidFill>
              <a:latin typeface=".David" pitchFamily="2" charset="2"/>
              <a:cs typeface="David" pitchFamily="34" charset="-79"/>
            </a:endParaRPr>
          </a:p>
          <a:p>
            <a:pPr algn="r"/>
            <a:r>
              <a:rPr lang="he-IL" altLang="he-IL" sz="2800" dirty="0">
                <a:latin typeface=".David" pitchFamily="2" charset="2"/>
                <a:cs typeface="David" pitchFamily="34" charset="-79"/>
              </a:rPr>
              <a:t>(ה) </a:t>
            </a:r>
            <a:r>
              <a:rPr lang="he-IL" altLang="he-IL" sz="2800" b="0" dirty="0">
                <a:latin typeface=".David" pitchFamily="2" charset="2"/>
                <a:cs typeface="David" pitchFamily="34" charset="-79"/>
              </a:rPr>
              <a:t>אֵת סְפִיחַ קְצִירְךָ </a:t>
            </a:r>
            <a:r>
              <a:rPr lang="he-IL" altLang="he-IL" sz="2800" dirty="0">
                <a:ln w="12700">
                  <a:solidFill>
                    <a:schemeClr val="tx2">
                      <a:satMod val="155000"/>
                    </a:schemeClr>
                  </a:solidFill>
                  <a:prstDash val="solid"/>
                </a:ln>
                <a:solidFill>
                  <a:srgbClr val="FF0000"/>
                </a:solidFill>
                <a:latin typeface=".David" pitchFamily="2" charset="2"/>
                <a:cs typeface="David" pitchFamily="34" charset="-79"/>
              </a:rPr>
              <a:t>לֹא תִקְצוֹר</a:t>
            </a:r>
          </a:p>
          <a:p>
            <a:pPr algn="r"/>
            <a:r>
              <a:rPr lang="he-IL" altLang="he-IL" sz="2800" b="0" dirty="0">
                <a:latin typeface=".David" pitchFamily="2" charset="2"/>
                <a:cs typeface="David" pitchFamily="34" charset="-79"/>
              </a:rPr>
              <a:t>וְאֶת עִנְּבֵי נְזִירֶךָ </a:t>
            </a:r>
            <a:r>
              <a:rPr lang="he-IL" altLang="he-IL" sz="2800" dirty="0">
                <a:ln w="12700">
                  <a:solidFill>
                    <a:schemeClr val="tx2">
                      <a:satMod val="155000"/>
                    </a:schemeClr>
                  </a:solidFill>
                  <a:prstDash val="solid"/>
                </a:ln>
                <a:solidFill>
                  <a:srgbClr val="FF0000"/>
                </a:solidFill>
                <a:latin typeface=".David" pitchFamily="2" charset="2"/>
                <a:cs typeface="David" pitchFamily="34" charset="-79"/>
              </a:rPr>
              <a:t>לֹא תִבְצֹר</a:t>
            </a:r>
          </a:p>
          <a:p>
            <a:pPr algn="r"/>
            <a:r>
              <a:rPr lang="he-IL" altLang="he-IL" sz="2800" b="0" dirty="0">
                <a:latin typeface=".David" pitchFamily="2" charset="2"/>
                <a:cs typeface="David" pitchFamily="34" charset="-79"/>
              </a:rPr>
              <a:t>שְׁנַת שַׁבָּתוֹן יִהְיֶה לָאָרֶץ:</a:t>
            </a:r>
          </a:p>
          <a:p>
            <a:pPr algn="r"/>
            <a:endParaRPr lang="he-IL" altLang="he-IL" sz="2800" dirty="0" smtClean="0">
              <a:ln w="12700">
                <a:solidFill>
                  <a:schemeClr val="tx2">
                    <a:satMod val="155000"/>
                  </a:schemeClr>
                </a:solidFill>
                <a:prstDash val="solid"/>
              </a:ln>
              <a:solidFill>
                <a:srgbClr val="FF0000"/>
              </a:solidFill>
              <a:latin typeface=".David" pitchFamily="2" charset="2"/>
              <a:cs typeface="David" pitchFamily="34" charset="-79"/>
            </a:endParaRPr>
          </a:p>
        </p:txBody>
      </p:sp>
      <p:pic>
        <p:nvPicPr>
          <p:cNvPr id="7" name="Picture 3" descr="C:\Users\RONEN\Desktop\לוגון מכון מחודש.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14762" y="11654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07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9970">
                                            <p:txEl>
                                              <p:pRg st="4" end="4"/>
                                            </p:txEl>
                                          </p:spTgt>
                                        </p:tgtEl>
                                        <p:attrNameLst>
                                          <p:attrName>style.visibility</p:attrName>
                                        </p:attrNameLst>
                                      </p:cBhvr>
                                      <p:to>
                                        <p:strVal val="visible"/>
                                      </p:to>
                                    </p:set>
                                    <p:anim calcmode="lin" valueType="num">
                                      <p:cBhvr additive="base">
                                        <p:cTn id="7" dur="500" fill="hold"/>
                                        <p:tgtEl>
                                          <p:spTgt spid="109970">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997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additive="base">
                                        <p:cTn id="49"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additive="base">
                                        <p:cTn id="61"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09975">
                                            <p:txEl>
                                              <p:pRg st="0" end="0"/>
                                            </p:txEl>
                                          </p:spTgt>
                                        </p:tgtEl>
                                        <p:attrNameLst>
                                          <p:attrName>style.visibility</p:attrName>
                                        </p:attrNameLst>
                                      </p:cBhvr>
                                      <p:to>
                                        <p:strVal val="visible"/>
                                      </p:to>
                                    </p:set>
                                    <p:anim calcmode="lin" valueType="num">
                                      <p:cBhvr additive="base">
                                        <p:cTn id="67" dur="500" fill="hold"/>
                                        <p:tgtEl>
                                          <p:spTgt spid="109975">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9975">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09975">
                                            <p:txEl>
                                              <p:pRg st="1" end="1"/>
                                            </p:txEl>
                                          </p:spTgt>
                                        </p:tgtEl>
                                        <p:attrNameLst>
                                          <p:attrName>style.visibility</p:attrName>
                                        </p:attrNameLst>
                                      </p:cBhvr>
                                      <p:to>
                                        <p:strVal val="visible"/>
                                      </p:to>
                                    </p:set>
                                    <p:anim calcmode="lin" valueType="num">
                                      <p:cBhvr additive="base">
                                        <p:cTn id="71" dur="500" fill="hold"/>
                                        <p:tgtEl>
                                          <p:spTgt spid="109975">
                                            <p:txEl>
                                              <p:pRg st="1" end="1"/>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09975">
                                            <p:txEl>
                                              <p:pRg st="1" end="1"/>
                                            </p:txEl>
                                          </p:spTgt>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09975">
                                            <p:txEl>
                                              <p:pRg st="2" end="2"/>
                                            </p:txEl>
                                          </p:spTgt>
                                        </p:tgtEl>
                                        <p:attrNameLst>
                                          <p:attrName>style.visibility</p:attrName>
                                        </p:attrNameLst>
                                      </p:cBhvr>
                                      <p:to>
                                        <p:strVal val="visible"/>
                                      </p:to>
                                    </p:set>
                                    <p:anim calcmode="lin" valueType="num">
                                      <p:cBhvr additive="base">
                                        <p:cTn id="75" dur="500" fill="hold"/>
                                        <p:tgtEl>
                                          <p:spTgt spid="109975">
                                            <p:txEl>
                                              <p:pRg st="2" end="2"/>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9975">
                                            <p:txEl>
                                              <p:pRg st="2" end="2"/>
                                            </p:txEl>
                                          </p:spTgt>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109975">
                                            <p:txEl>
                                              <p:pRg st="3" end="3"/>
                                            </p:txEl>
                                          </p:spTgt>
                                        </p:tgtEl>
                                        <p:attrNameLst>
                                          <p:attrName>style.visibility</p:attrName>
                                        </p:attrNameLst>
                                      </p:cBhvr>
                                      <p:to>
                                        <p:strVal val="visible"/>
                                      </p:to>
                                    </p:set>
                                    <p:anim calcmode="lin" valueType="num">
                                      <p:cBhvr additive="base">
                                        <p:cTn id="79" dur="500" fill="hold"/>
                                        <p:tgtEl>
                                          <p:spTgt spid="109975">
                                            <p:txEl>
                                              <p:pRg st="3" end="3"/>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099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09973"/>
                                        </p:tgtEl>
                                        <p:attrNameLst>
                                          <p:attrName>style.visibility</p:attrName>
                                        </p:attrNameLst>
                                      </p:cBhvr>
                                      <p:to>
                                        <p:strVal val="visible"/>
                                      </p:to>
                                    </p:set>
                                    <p:animEffect transition="in" filter="dissolve">
                                      <p:cBhvr>
                                        <p:cTn id="85" dur="500"/>
                                        <p:tgtEl>
                                          <p:spTgt spid="109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79512" y="1554162"/>
            <a:ext cx="8785920" cy="5303838"/>
          </a:xfrm>
        </p:spPr>
        <p:txBody>
          <a:bodyPr>
            <a:normAutofit fontScale="70000" lnSpcReduction="20000"/>
          </a:bodyPr>
          <a:lstStyle/>
          <a:p>
            <a:pPr marL="0" indent="0" algn="just">
              <a:buNone/>
            </a:pPr>
            <a:r>
              <a:rPr lang="he-IL" b="1" u="sng" dirty="0">
                <a:solidFill>
                  <a:schemeClr val="tx1"/>
                </a:solidFill>
                <a:latin typeface="David" panose="020E0502060401010101" pitchFamily="34" charset="-79"/>
                <a:cs typeface="David" panose="020E0502060401010101" pitchFamily="34" charset="-79"/>
              </a:rPr>
              <a:t>חזון איש שביעית </a:t>
            </a:r>
            <a:r>
              <a:rPr lang="he-IL" b="1" u="sng" dirty="0" smtClean="0">
                <a:solidFill>
                  <a:schemeClr val="tx1"/>
                </a:solidFill>
                <a:latin typeface="David" panose="020E0502060401010101" pitchFamily="34" charset="-79"/>
                <a:cs typeface="David" panose="020E0502060401010101" pitchFamily="34" charset="-79"/>
              </a:rPr>
              <a:t>(סי </a:t>
            </a:r>
            <a:r>
              <a:rPr lang="he-IL" b="1" u="sng" dirty="0" err="1">
                <a:solidFill>
                  <a:schemeClr val="tx1"/>
                </a:solidFill>
                <a:latin typeface="David" panose="020E0502060401010101" pitchFamily="34" charset="-79"/>
                <a:cs typeface="David" panose="020E0502060401010101" pitchFamily="34" charset="-79"/>
              </a:rPr>
              <a:t>יב</a:t>
            </a:r>
            <a:r>
              <a:rPr lang="he-IL" b="1" u="sng" dirty="0">
                <a:solidFill>
                  <a:schemeClr val="tx1"/>
                </a:solidFill>
                <a:latin typeface="David" panose="020E0502060401010101" pitchFamily="34" charset="-79"/>
                <a:cs typeface="David" panose="020E0502060401010101" pitchFamily="34" charset="-79"/>
              </a:rPr>
              <a:t> </a:t>
            </a:r>
            <a:r>
              <a:rPr lang="he-IL" b="1" u="sng" dirty="0" err="1">
                <a:solidFill>
                  <a:schemeClr val="tx1"/>
                </a:solidFill>
                <a:latin typeface="David" panose="020E0502060401010101" pitchFamily="34" charset="-79"/>
                <a:cs typeface="David" panose="020E0502060401010101" pitchFamily="34" charset="-79"/>
              </a:rPr>
              <a:t>ס"ק</a:t>
            </a:r>
            <a:r>
              <a:rPr lang="he-IL" b="1" u="sng" dirty="0">
                <a:solidFill>
                  <a:schemeClr val="tx1"/>
                </a:solidFill>
                <a:latin typeface="David" panose="020E0502060401010101" pitchFamily="34" charset="-79"/>
                <a:cs typeface="David" panose="020E0502060401010101" pitchFamily="34" charset="-79"/>
              </a:rPr>
              <a:t> ה ד"ה </a:t>
            </a:r>
            <a:r>
              <a:rPr lang="he-IL" b="1" u="sng" dirty="0" smtClean="0">
                <a:solidFill>
                  <a:schemeClr val="tx1"/>
                </a:solidFill>
                <a:latin typeface="David" panose="020E0502060401010101" pitchFamily="34" charset="-79"/>
                <a:cs typeface="David" panose="020E0502060401010101" pitchFamily="34" charset="-79"/>
              </a:rPr>
              <a:t>דעת):</a:t>
            </a:r>
            <a:endParaRPr lang="en-US" u="sng" dirty="0">
              <a:solidFill>
                <a:schemeClr val="tx1"/>
              </a:solidFill>
              <a:latin typeface="David" panose="020E0502060401010101" pitchFamily="34" charset="-79"/>
              <a:cs typeface="David" panose="020E0502060401010101" pitchFamily="34" charset="-79"/>
            </a:endParaRPr>
          </a:p>
          <a:p>
            <a:pPr algn="just"/>
            <a:r>
              <a:rPr lang="he-IL" sz="3400" dirty="0">
                <a:solidFill>
                  <a:schemeClr val="tx1"/>
                </a:solidFill>
                <a:latin typeface="David" panose="020E0502060401010101" pitchFamily="34" charset="-79"/>
                <a:cs typeface="David" panose="020E0502060401010101" pitchFamily="34" charset="-79"/>
              </a:rPr>
              <a:t>...אבל דעת הר"מ פ"ד ה"א </a:t>
            </a:r>
            <a:r>
              <a:rPr lang="he-IL" sz="3400" dirty="0" err="1">
                <a:solidFill>
                  <a:schemeClr val="tx1"/>
                </a:solidFill>
                <a:latin typeface="David" panose="020E0502060401010101" pitchFamily="34" charset="-79"/>
                <a:cs typeface="David" panose="020E0502060401010101" pitchFamily="34" charset="-79"/>
              </a:rPr>
              <a:t>והכ"ב</a:t>
            </a:r>
            <a:r>
              <a:rPr lang="he-IL" sz="3400" dirty="0">
                <a:solidFill>
                  <a:schemeClr val="tx1"/>
                </a:solidFill>
                <a:latin typeface="David" panose="020E0502060401010101" pitchFamily="34" charset="-79"/>
                <a:cs typeface="David" panose="020E0502060401010101" pitchFamily="34" charset="-79"/>
              </a:rPr>
              <a:t>, </a:t>
            </a:r>
            <a:r>
              <a:rPr lang="he-IL" sz="3400" dirty="0" err="1">
                <a:solidFill>
                  <a:schemeClr val="tx1"/>
                </a:solidFill>
                <a:latin typeface="David" panose="020E0502060401010101" pitchFamily="34" charset="-79"/>
                <a:cs typeface="David" panose="020E0502060401010101" pitchFamily="34" charset="-79"/>
              </a:rPr>
              <a:t>דהקוצר</a:t>
            </a:r>
            <a:r>
              <a:rPr lang="he-IL" sz="3400" dirty="0">
                <a:solidFill>
                  <a:schemeClr val="tx1"/>
                </a:solidFill>
                <a:latin typeface="David" panose="020E0502060401010101" pitchFamily="34" charset="-79"/>
                <a:cs typeface="David" panose="020E0502060401010101" pitchFamily="34" charset="-79"/>
              </a:rPr>
              <a:t> כדרך </a:t>
            </a:r>
            <a:r>
              <a:rPr lang="he-IL" sz="3400" dirty="0" err="1">
                <a:solidFill>
                  <a:schemeClr val="tx1"/>
                </a:solidFill>
                <a:latin typeface="David" panose="020E0502060401010101" pitchFamily="34" charset="-79"/>
                <a:cs typeface="David" panose="020E0502060401010101" pitchFamily="34" charset="-79"/>
              </a:rPr>
              <a:t>הקוצרין</a:t>
            </a:r>
            <a:r>
              <a:rPr lang="he-IL" sz="3400" dirty="0">
                <a:solidFill>
                  <a:schemeClr val="tx1"/>
                </a:solidFill>
                <a:latin typeface="David" panose="020E0502060401010101" pitchFamily="34" charset="-79"/>
                <a:cs typeface="David" panose="020E0502060401010101" pitchFamily="34" charset="-79"/>
              </a:rPr>
              <a:t> והבוצר כדרך </a:t>
            </a:r>
            <a:r>
              <a:rPr lang="he-IL" sz="3400" dirty="0" err="1">
                <a:solidFill>
                  <a:schemeClr val="tx1"/>
                </a:solidFill>
                <a:latin typeface="David" panose="020E0502060401010101" pitchFamily="34" charset="-79"/>
                <a:cs typeface="David" panose="020E0502060401010101" pitchFamily="34" charset="-79"/>
              </a:rPr>
              <a:t>הבוצרין</a:t>
            </a:r>
            <a:r>
              <a:rPr lang="he-IL" sz="3400" dirty="0">
                <a:solidFill>
                  <a:schemeClr val="tx1"/>
                </a:solidFill>
                <a:latin typeface="David" panose="020E0502060401010101" pitchFamily="34" charset="-79"/>
                <a:cs typeface="David" panose="020E0502060401010101" pitchFamily="34" charset="-79"/>
              </a:rPr>
              <a:t> לוקה, ומשמע אפילו מן המופקר </a:t>
            </a:r>
            <a:r>
              <a:rPr lang="he-IL" sz="3400" dirty="0" err="1">
                <a:solidFill>
                  <a:schemeClr val="tx1"/>
                </a:solidFill>
                <a:latin typeface="David" panose="020E0502060401010101" pitchFamily="34" charset="-79"/>
                <a:cs typeface="David" panose="020E0502060401010101" pitchFamily="34" charset="-79"/>
              </a:rPr>
              <a:t>קאמר</a:t>
            </a:r>
            <a:r>
              <a:rPr lang="he-IL" sz="3400" dirty="0">
                <a:solidFill>
                  <a:schemeClr val="tx1"/>
                </a:solidFill>
                <a:latin typeface="David" panose="020E0502060401010101" pitchFamily="34" charset="-79"/>
                <a:cs typeface="David" panose="020E0502060401010101" pitchFamily="34" charset="-79"/>
              </a:rPr>
              <a:t>, וקרוב הדבר שאין לאו זה אלא בקוצר שדהו </a:t>
            </a:r>
            <a:r>
              <a:rPr lang="he-IL" sz="3400" b="1" u="sng" dirty="0">
                <a:solidFill>
                  <a:schemeClr val="tx1"/>
                </a:solidFill>
                <a:latin typeface="David" panose="020E0502060401010101" pitchFamily="34" charset="-79"/>
                <a:cs typeface="David" panose="020E0502060401010101" pitchFamily="34" charset="-79"/>
              </a:rPr>
              <a:t>אבל קוצר שדה אחרים מדין הפקר </a:t>
            </a:r>
            <a:r>
              <a:rPr lang="he-IL" sz="3400" b="1" dirty="0">
                <a:solidFill>
                  <a:schemeClr val="tx1"/>
                </a:solidFill>
                <a:latin typeface="David" panose="020E0502060401010101" pitchFamily="34" charset="-79"/>
                <a:cs typeface="David" panose="020E0502060401010101" pitchFamily="34" charset="-79"/>
              </a:rPr>
              <a:t>אינו בכלל האזהרה</a:t>
            </a:r>
            <a:endParaRPr lang="en-US" sz="3400" dirty="0">
              <a:solidFill>
                <a:schemeClr val="tx1"/>
              </a:solidFill>
              <a:latin typeface="David" panose="020E0502060401010101" pitchFamily="34" charset="-79"/>
              <a:cs typeface="David" panose="020E0502060401010101" pitchFamily="34" charset="-79"/>
            </a:endParaRPr>
          </a:p>
          <a:p>
            <a:pPr marL="0" indent="0" algn="just">
              <a:buNone/>
            </a:pPr>
            <a:endParaRPr lang="en-US" dirty="0">
              <a:solidFill>
                <a:schemeClr val="tx1"/>
              </a:solidFill>
              <a:latin typeface="David" panose="020E0502060401010101" pitchFamily="34" charset="-79"/>
              <a:cs typeface="David" panose="020E0502060401010101" pitchFamily="34" charset="-79"/>
            </a:endParaRPr>
          </a:p>
          <a:p>
            <a:pPr marL="0" indent="0" algn="just">
              <a:buNone/>
            </a:pPr>
            <a:r>
              <a:rPr lang="he-IL" b="1" u="sng" dirty="0" err="1">
                <a:solidFill>
                  <a:schemeClr val="tx1"/>
                </a:solidFill>
                <a:latin typeface="David" panose="020E0502060401010101" pitchFamily="34" charset="-79"/>
                <a:cs typeface="David" panose="020E0502060401010101" pitchFamily="34" charset="-79"/>
              </a:rPr>
              <a:t>ס"ק</a:t>
            </a:r>
            <a:r>
              <a:rPr lang="he-IL" b="1" u="sng" dirty="0">
                <a:solidFill>
                  <a:schemeClr val="tx1"/>
                </a:solidFill>
                <a:latin typeface="David" panose="020E0502060401010101" pitchFamily="34" charset="-79"/>
                <a:cs typeface="David" panose="020E0502060401010101" pitchFamily="34" charset="-79"/>
              </a:rPr>
              <a:t> ו </a:t>
            </a:r>
            <a:r>
              <a:rPr lang="he-IL" b="1" u="sng" dirty="0" smtClean="0">
                <a:solidFill>
                  <a:schemeClr val="tx1"/>
                </a:solidFill>
                <a:latin typeface="David" panose="020E0502060401010101" pitchFamily="34" charset="-79"/>
                <a:cs typeface="David" panose="020E0502060401010101" pitchFamily="34" charset="-79"/>
              </a:rPr>
              <a:t>(ד"ה </a:t>
            </a:r>
            <a:r>
              <a:rPr lang="he-IL" b="1" u="sng" dirty="0" err="1" smtClean="0">
                <a:solidFill>
                  <a:schemeClr val="tx1"/>
                </a:solidFill>
                <a:latin typeface="David" panose="020E0502060401010101" pitchFamily="34" charset="-79"/>
                <a:cs typeface="David" panose="020E0502060401010101" pitchFamily="34" charset="-79"/>
              </a:rPr>
              <a:t>ומהאדתניא</a:t>
            </a:r>
            <a:r>
              <a:rPr lang="he-IL" b="1" u="sng" dirty="0" smtClean="0">
                <a:solidFill>
                  <a:schemeClr val="tx1"/>
                </a:solidFill>
                <a:latin typeface="David" panose="020E0502060401010101" pitchFamily="34" charset="-79"/>
                <a:cs typeface="David" panose="020E0502060401010101" pitchFamily="34" charset="-79"/>
              </a:rPr>
              <a:t>):</a:t>
            </a:r>
            <a:endParaRPr lang="en-US" u="sng" dirty="0">
              <a:solidFill>
                <a:schemeClr val="tx1"/>
              </a:solidFill>
              <a:latin typeface="David" panose="020E0502060401010101" pitchFamily="34" charset="-79"/>
              <a:cs typeface="David" panose="020E0502060401010101" pitchFamily="34" charset="-79"/>
            </a:endParaRPr>
          </a:p>
          <a:p>
            <a:pPr algn="just"/>
            <a:r>
              <a:rPr lang="he-IL" sz="3400" dirty="0">
                <a:solidFill>
                  <a:schemeClr val="tx1"/>
                </a:solidFill>
                <a:latin typeface="David" panose="020E0502060401010101" pitchFamily="34" charset="-79"/>
                <a:cs typeface="David" panose="020E0502060401010101" pitchFamily="34" charset="-79"/>
              </a:rPr>
              <a:t>ומשמע בתוספתא שם </a:t>
            </a:r>
            <a:r>
              <a:rPr lang="he-IL" sz="3400" dirty="0" err="1">
                <a:solidFill>
                  <a:schemeClr val="tx1"/>
                </a:solidFill>
                <a:latin typeface="David" panose="020E0502060401010101" pitchFamily="34" charset="-79"/>
                <a:cs typeface="David" panose="020E0502060401010101" pitchFamily="34" charset="-79"/>
              </a:rPr>
              <a:t>שבוצרין</a:t>
            </a:r>
            <a:r>
              <a:rPr lang="he-IL" sz="3400" dirty="0">
                <a:solidFill>
                  <a:schemeClr val="tx1"/>
                </a:solidFill>
                <a:latin typeface="David" panose="020E0502060401010101" pitchFamily="34" charset="-79"/>
                <a:cs typeface="David" panose="020E0502060401010101" pitchFamily="34" charset="-79"/>
              </a:rPr>
              <a:t> </a:t>
            </a:r>
            <a:r>
              <a:rPr lang="he-IL" sz="3400" dirty="0" err="1">
                <a:solidFill>
                  <a:schemeClr val="tx1"/>
                </a:solidFill>
                <a:latin typeface="David" panose="020E0502060401010101" pitchFamily="34" charset="-79"/>
                <a:cs typeface="David" panose="020E0502060401010101" pitchFamily="34" charset="-79"/>
              </a:rPr>
              <a:t>הכל</a:t>
            </a:r>
            <a:r>
              <a:rPr lang="he-IL" sz="3400" dirty="0">
                <a:solidFill>
                  <a:schemeClr val="tx1"/>
                </a:solidFill>
                <a:latin typeface="David" panose="020E0502060401010101" pitchFamily="34" charset="-79"/>
                <a:cs typeface="David" panose="020E0502060401010101" pitchFamily="34" charset="-79"/>
              </a:rPr>
              <a:t> בבת אחת ולא מעט </a:t>
            </a:r>
            <a:r>
              <a:rPr lang="he-IL" sz="3400" dirty="0" err="1">
                <a:solidFill>
                  <a:schemeClr val="tx1"/>
                </a:solidFill>
                <a:latin typeface="David" panose="020E0502060401010101" pitchFamily="34" charset="-79"/>
                <a:cs typeface="David" panose="020E0502060401010101" pitchFamily="34" charset="-79"/>
              </a:rPr>
              <a:t>מעט</a:t>
            </a:r>
            <a:r>
              <a:rPr lang="he-IL" sz="3400" dirty="0">
                <a:solidFill>
                  <a:schemeClr val="tx1"/>
                </a:solidFill>
                <a:latin typeface="David" panose="020E0502060401010101" pitchFamily="34" charset="-79"/>
                <a:cs typeface="David" panose="020E0502060401010101" pitchFamily="34" charset="-79"/>
              </a:rPr>
              <a:t>. </a:t>
            </a:r>
            <a:r>
              <a:rPr lang="he-IL" sz="3400" b="1" dirty="0">
                <a:solidFill>
                  <a:schemeClr val="tx1"/>
                </a:solidFill>
                <a:latin typeface="David" panose="020E0502060401010101" pitchFamily="34" charset="-79"/>
                <a:cs typeface="David" panose="020E0502060401010101" pitchFamily="34" charset="-79"/>
              </a:rPr>
              <a:t>ויש ראיה מכאן  </a:t>
            </a:r>
            <a:r>
              <a:rPr lang="he-IL" sz="3400" b="1" dirty="0" err="1">
                <a:solidFill>
                  <a:schemeClr val="tx1"/>
                </a:solidFill>
                <a:latin typeface="David" panose="020E0502060401010101" pitchFamily="34" charset="-79"/>
                <a:cs typeface="David" panose="020E0502060401010101" pitchFamily="34" charset="-79"/>
              </a:rPr>
              <a:t>דאף</a:t>
            </a:r>
            <a:r>
              <a:rPr lang="he-IL" sz="3400" b="1" dirty="0">
                <a:solidFill>
                  <a:schemeClr val="tx1"/>
                </a:solidFill>
                <a:latin typeface="David" panose="020E0502060401010101" pitchFamily="34" charset="-79"/>
                <a:cs typeface="David" panose="020E0502060401010101" pitchFamily="34" charset="-79"/>
              </a:rPr>
              <a:t> לדעת הר"מ אין איסור רק בבעלים</a:t>
            </a:r>
            <a:endParaRPr lang="en-US" sz="3400" dirty="0">
              <a:solidFill>
                <a:schemeClr val="tx1"/>
              </a:solidFill>
              <a:latin typeface="David" panose="020E0502060401010101" pitchFamily="34" charset="-79"/>
              <a:cs typeface="David" panose="020E0502060401010101" pitchFamily="34" charset="-79"/>
            </a:endParaRPr>
          </a:p>
          <a:p>
            <a:pPr algn="just"/>
            <a:endParaRPr lang="en-US" dirty="0">
              <a:solidFill>
                <a:schemeClr val="tx1"/>
              </a:solidFill>
              <a:latin typeface="David" panose="020E0502060401010101" pitchFamily="34" charset="-79"/>
              <a:cs typeface="David" panose="020E0502060401010101" pitchFamily="34" charset="-79"/>
            </a:endParaRPr>
          </a:p>
          <a:p>
            <a:pPr marL="0" indent="0" algn="just">
              <a:buNone/>
            </a:pPr>
            <a:r>
              <a:rPr lang="he-IL" b="1" u="sng" dirty="0" err="1">
                <a:solidFill>
                  <a:schemeClr val="tx1"/>
                </a:solidFill>
                <a:latin typeface="David" panose="020E0502060401010101" pitchFamily="34" charset="-79"/>
                <a:cs typeface="David" panose="020E0502060401010101" pitchFamily="34" charset="-79"/>
              </a:rPr>
              <a:t>הגר"ש</a:t>
            </a:r>
            <a:r>
              <a:rPr lang="he-IL" b="1" u="sng" dirty="0">
                <a:solidFill>
                  <a:schemeClr val="tx1"/>
                </a:solidFill>
                <a:latin typeface="David" panose="020E0502060401010101" pitchFamily="34" charset="-79"/>
                <a:cs typeface="David" panose="020E0502060401010101" pitchFamily="34" charset="-79"/>
              </a:rPr>
              <a:t> ישראלי , חוות בנימין ח"א  (</a:t>
            </a:r>
            <a:r>
              <a:rPr lang="he-IL" b="1" u="sng" dirty="0" err="1">
                <a:solidFill>
                  <a:schemeClr val="tx1"/>
                </a:solidFill>
                <a:latin typeface="David" panose="020E0502060401010101" pitchFamily="34" charset="-79"/>
                <a:cs typeface="David" panose="020E0502060401010101" pitchFamily="34" charset="-79"/>
              </a:rPr>
              <a:t>עמ' </a:t>
            </a:r>
            <a:r>
              <a:rPr lang="he-IL" b="1" u="sng" dirty="0">
                <a:solidFill>
                  <a:schemeClr val="tx1"/>
                </a:solidFill>
                <a:latin typeface="David" panose="020E0502060401010101" pitchFamily="34" charset="-79"/>
                <a:cs typeface="David" panose="020E0502060401010101" pitchFamily="34" charset="-79"/>
              </a:rPr>
              <a:t>סח ד"ה ונראה):</a:t>
            </a:r>
            <a:endParaRPr lang="en-US" u="sng" dirty="0">
              <a:solidFill>
                <a:schemeClr val="tx1"/>
              </a:solidFill>
              <a:latin typeface="David" panose="020E0502060401010101" pitchFamily="34" charset="-79"/>
              <a:cs typeface="David" panose="020E0502060401010101" pitchFamily="34" charset="-79"/>
            </a:endParaRPr>
          </a:p>
          <a:p>
            <a:pPr algn="just"/>
            <a:r>
              <a:rPr lang="he-IL" sz="3400" dirty="0">
                <a:solidFill>
                  <a:schemeClr val="tx1"/>
                </a:solidFill>
                <a:latin typeface="David" panose="020E0502060401010101" pitchFamily="34" charset="-79"/>
                <a:cs typeface="David" panose="020E0502060401010101" pitchFamily="34" charset="-79"/>
              </a:rPr>
              <a:t>אבל לרמב"ם שכל עיקר האיסור הוא כשעושים כדרך שעושים כל השנה, אם כן הדריכה בגת של הענבים וכל כיו"ב הם באיסור תורה, איך הותר להם לשלוחי ב"ד, אלא ע"כ מפני </a:t>
            </a:r>
            <a:r>
              <a:rPr lang="he-IL" sz="3400" b="1" dirty="0">
                <a:solidFill>
                  <a:schemeClr val="tx1"/>
                </a:solidFill>
                <a:latin typeface="David" panose="020E0502060401010101" pitchFamily="34" charset="-79"/>
                <a:cs typeface="David" panose="020E0502060401010101" pitchFamily="34" charset="-79"/>
              </a:rPr>
              <a:t>שכל האיסור הוא </a:t>
            </a:r>
            <a:r>
              <a:rPr lang="en-US" sz="3400" b="1" dirty="0">
                <a:solidFill>
                  <a:schemeClr val="tx1"/>
                </a:solidFill>
                <a:latin typeface="David" panose="020E0502060401010101" pitchFamily="34" charset="-79"/>
                <a:cs typeface="David" panose="020E0502060401010101" pitchFamily="34" charset="-79"/>
              </a:rPr>
              <a:t>–</a:t>
            </a:r>
            <a:r>
              <a:rPr lang="he-IL" sz="3400" b="1" dirty="0">
                <a:solidFill>
                  <a:schemeClr val="tx1"/>
                </a:solidFill>
                <a:latin typeface="David" panose="020E0502060401010101" pitchFamily="34" charset="-79"/>
                <a:cs typeface="David" panose="020E0502060401010101" pitchFamily="34" charset="-79"/>
              </a:rPr>
              <a:t> הבלטת הבעלות שיש בזה, וכל שנעשה במופגן על ידי שלוחי ב"ד שמראה שמן ההפקר זה נאסף כל עיקר האיסור אינו קיים</a:t>
            </a:r>
            <a:r>
              <a:rPr lang="he-IL" sz="3400" dirty="0">
                <a:solidFill>
                  <a:schemeClr val="tx1"/>
                </a:solidFill>
                <a:latin typeface="David" panose="020E0502060401010101" pitchFamily="34" charset="-79"/>
                <a:cs typeface="David" panose="020E0502060401010101" pitchFamily="34" charset="-79"/>
              </a:rPr>
              <a:t>. </a:t>
            </a:r>
            <a:endParaRPr lang="en-US" sz="3400" dirty="0">
              <a:solidFill>
                <a:schemeClr val="tx1"/>
              </a:solidFill>
              <a:latin typeface="David" panose="020E0502060401010101" pitchFamily="34" charset="-79"/>
              <a:cs typeface="David" panose="020E0502060401010101" pitchFamily="34" charset="-79"/>
            </a:endParaRPr>
          </a:p>
        </p:txBody>
      </p:sp>
      <p:sp>
        <p:nvSpPr>
          <p:cNvPr id="4" name="כותרת 2"/>
          <p:cNvSpPr txBox="1">
            <a:spLocks/>
          </p:cNvSpPr>
          <p:nvPr/>
        </p:nvSpPr>
        <p:spPr>
          <a:xfrm>
            <a:off x="205680" y="188640"/>
            <a:ext cx="8686800" cy="838200"/>
          </a:xfrm>
          <a:prstGeom prst="rect">
            <a:avLst/>
          </a:prstGeom>
        </p:spPr>
        <p:txBody>
          <a:bodyPr vert="horz" anchor="ct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כיצד הותרה </a:t>
            </a:r>
            <a:r>
              <a:rPr lang="he-IL" sz="4000" b="1" dirty="0" err="1">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הבצירה</a:t>
            </a:r>
            <a:r>
              <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בשמיטה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260648"/>
            <a:ext cx="8686800" cy="838200"/>
          </a:xfrm>
        </p:spPr>
        <p:txBody>
          <a:bodyPr>
            <a:normAutofit/>
          </a:bodyPr>
          <a:lstStyle/>
          <a:p>
            <a:pPr algn="ct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"אוצר בית דין" בימנו</a:t>
            </a:r>
            <a:endParaRPr lang="he-IL" sz="40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p:txBody>
          <a:bodyPr>
            <a:noAutofit/>
          </a:bodyPr>
          <a:lstStyle/>
          <a:p>
            <a:r>
              <a:rPr lang="he-IL" sz="2400" b="1" dirty="0">
                <a:solidFill>
                  <a:schemeClr val="tx1"/>
                </a:solidFill>
                <a:latin typeface="David" panose="020E0502060401010101" pitchFamily="34" charset="-79"/>
                <a:cs typeface="David" panose="020E0502060401010101" pitchFamily="34" charset="-79"/>
              </a:rPr>
              <a:t>לשיטת הרב קוק שמלאכה </a:t>
            </a:r>
            <a:r>
              <a:rPr lang="he-IL" sz="2400" b="1" dirty="0" err="1">
                <a:solidFill>
                  <a:schemeClr val="tx1"/>
                </a:solidFill>
                <a:latin typeface="David" panose="020E0502060401010101" pitchFamily="34" charset="-79"/>
                <a:cs typeface="David" panose="020E0502060401010101" pitchFamily="34" charset="-79"/>
              </a:rPr>
              <a:t>לאוקי</a:t>
            </a:r>
            <a:r>
              <a:rPr lang="he-IL" sz="2400" b="1" dirty="0">
                <a:solidFill>
                  <a:schemeClr val="tx1"/>
                </a:solidFill>
                <a:latin typeface="David" panose="020E0502060401010101" pitchFamily="34" charset="-79"/>
                <a:cs typeface="David" panose="020E0502060401010101" pitchFamily="34" charset="-79"/>
              </a:rPr>
              <a:t> </a:t>
            </a:r>
            <a:r>
              <a:rPr lang="he-IL" sz="2400" b="1" dirty="0" err="1">
                <a:solidFill>
                  <a:schemeClr val="tx1"/>
                </a:solidFill>
                <a:latin typeface="David" panose="020E0502060401010101" pitchFamily="34" charset="-79"/>
                <a:cs typeface="David" panose="020E0502060401010101" pitchFamily="34" charset="-79"/>
              </a:rPr>
              <a:t>פירא</a:t>
            </a:r>
            <a:r>
              <a:rPr lang="he-IL" sz="2400" b="1" dirty="0">
                <a:solidFill>
                  <a:schemeClr val="tx1"/>
                </a:solidFill>
                <a:latin typeface="David" panose="020E0502060401010101" pitchFamily="34" charset="-79"/>
                <a:cs typeface="David" panose="020E0502060401010101" pitchFamily="34" charset="-79"/>
              </a:rPr>
              <a:t> אסורה </a:t>
            </a:r>
            <a:r>
              <a:rPr lang="he-IL" sz="2400" b="1" dirty="0" smtClean="0">
                <a:solidFill>
                  <a:schemeClr val="tx1"/>
                </a:solidFill>
                <a:latin typeface="David" panose="020E0502060401010101" pitchFamily="34" charset="-79"/>
                <a:cs typeface="David" panose="020E0502060401010101" pitchFamily="34" charset="-79"/>
              </a:rPr>
              <a:t>כתב </a:t>
            </a:r>
            <a:r>
              <a:rPr lang="he-IL" sz="2400" b="1" dirty="0" err="1">
                <a:solidFill>
                  <a:schemeClr val="tx1"/>
                </a:solidFill>
                <a:latin typeface="David" panose="020E0502060401010101" pitchFamily="34" charset="-79"/>
                <a:cs typeface="David" panose="020E0502060401010101" pitchFamily="34" charset="-79"/>
              </a:rPr>
              <a:t>הגר"ש</a:t>
            </a:r>
            <a:r>
              <a:rPr lang="he-IL" sz="2400" b="1" dirty="0">
                <a:solidFill>
                  <a:schemeClr val="tx1"/>
                </a:solidFill>
                <a:latin typeface="David" panose="020E0502060401010101" pitchFamily="34" charset="-79"/>
                <a:cs typeface="David" panose="020E0502060401010101" pitchFamily="34" charset="-79"/>
              </a:rPr>
              <a:t> ישראלי חוות </a:t>
            </a:r>
            <a:r>
              <a:rPr lang="he-IL" sz="2400" b="1" dirty="0" smtClean="0">
                <a:solidFill>
                  <a:schemeClr val="tx1"/>
                </a:solidFill>
                <a:latin typeface="David" panose="020E0502060401010101" pitchFamily="34" charset="-79"/>
                <a:cs typeface="David" panose="020E0502060401010101" pitchFamily="34" charset="-79"/>
              </a:rPr>
              <a:t>בנימין (חוות </a:t>
            </a:r>
            <a:r>
              <a:rPr lang="he-IL" sz="2400" b="1" dirty="0">
                <a:solidFill>
                  <a:schemeClr val="tx1"/>
                </a:solidFill>
                <a:latin typeface="David" panose="020E0502060401010101" pitchFamily="34" charset="-79"/>
                <a:cs typeface="David" panose="020E0502060401010101" pitchFamily="34" charset="-79"/>
              </a:rPr>
              <a:t>בנימין ג' סי' </a:t>
            </a:r>
            <a:r>
              <a:rPr lang="he-IL" sz="2400" b="1" dirty="0" smtClean="0">
                <a:solidFill>
                  <a:schemeClr val="tx1"/>
                </a:solidFill>
                <a:latin typeface="David" panose="020E0502060401010101" pitchFamily="34" charset="-79"/>
                <a:cs typeface="David" panose="020E0502060401010101" pitchFamily="34" charset="-79"/>
              </a:rPr>
              <a:t>צח)</a:t>
            </a:r>
            <a:endParaRPr lang="en-US" sz="2400" dirty="0">
              <a:solidFill>
                <a:schemeClr val="tx1"/>
              </a:solidFill>
              <a:latin typeface="David" panose="020E0502060401010101" pitchFamily="34" charset="-79"/>
              <a:cs typeface="David" panose="020E0502060401010101" pitchFamily="34" charset="-79"/>
            </a:endParaRPr>
          </a:p>
          <a:p>
            <a:r>
              <a:rPr lang="he-IL" sz="2400" dirty="0" err="1">
                <a:solidFill>
                  <a:schemeClr val="tx1"/>
                </a:solidFill>
                <a:latin typeface="David" panose="020E0502060401010101" pitchFamily="34" charset="-79"/>
                <a:cs typeface="David" panose="020E0502060401010101" pitchFamily="34" charset="-79"/>
              </a:rPr>
              <a:t>ובקונ"א</a:t>
            </a:r>
            <a:r>
              <a:rPr lang="he-IL" sz="2400" dirty="0">
                <a:solidFill>
                  <a:schemeClr val="tx1"/>
                </a:solidFill>
                <a:latin typeface="David" panose="020E0502060401010101" pitchFamily="34" charset="-79"/>
                <a:cs typeface="David" panose="020E0502060401010101" pitchFamily="34" charset="-79"/>
              </a:rPr>
              <a:t>... כותב [הרב]: </a:t>
            </a:r>
            <a:r>
              <a:rPr lang="he-IL" sz="2400" b="1" dirty="0">
                <a:solidFill>
                  <a:schemeClr val="tx1"/>
                </a:solidFill>
                <a:latin typeface="David" panose="020E0502060401010101" pitchFamily="34" charset="-79"/>
                <a:cs typeface="David" panose="020E0502060401010101" pitchFamily="34" charset="-79"/>
              </a:rPr>
              <a:t>'כל מה שהוא בשביל הפירות אסור לעשות גם עבודה של </a:t>
            </a:r>
            <a:r>
              <a:rPr lang="he-IL" sz="2400" b="1" dirty="0" err="1">
                <a:solidFill>
                  <a:schemeClr val="tx1"/>
                </a:solidFill>
                <a:latin typeface="David" panose="020E0502060401010101" pitchFamily="34" charset="-79"/>
                <a:cs typeface="David" panose="020E0502060401010101" pitchFamily="34" charset="-79"/>
              </a:rPr>
              <a:t>לאוקמי</a:t>
            </a:r>
            <a:r>
              <a:rPr lang="he-IL" sz="2400" b="1" dirty="0">
                <a:solidFill>
                  <a:schemeClr val="tx1"/>
                </a:solidFill>
                <a:latin typeface="David" panose="020E0502060401010101" pitchFamily="34" charset="-79"/>
                <a:cs typeface="David" panose="020E0502060401010101" pitchFamily="34" charset="-79"/>
              </a:rPr>
              <a:t> של שנה זו, רחמנא </a:t>
            </a:r>
            <a:r>
              <a:rPr lang="he-IL" sz="2400" b="1" dirty="0" err="1">
                <a:solidFill>
                  <a:schemeClr val="tx1"/>
                </a:solidFill>
                <a:latin typeface="David" panose="020E0502060401010101" pitchFamily="34" charset="-79"/>
                <a:cs typeface="David" panose="020E0502060401010101" pitchFamily="34" charset="-79"/>
              </a:rPr>
              <a:t>אפקרינהו</a:t>
            </a:r>
            <a:r>
              <a:rPr lang="he-IL" sz="2400" b="1" dirty="0">
                <a:solidFill>
                  <a:schemeClr val="tx1"/>
                </a:solidFill>
                <a:latin typeface="David" panose="020E0502060401010101" pitchFamily="34" charset="-79"/>
                <a:cs typeface="David" panose="020E0502060401010101" pitchFamily="34" charset="-79"/>
              </a:rPr>
              <a:t>..</a:t>
            </a:r>
            <a:r>
              <a:rPr lang="he-IL" sz="2400" b="1" dirty="0" err="1">
                <a:solidFill>
                  <a:schemeClr val="tx1"/>
                </a:solidFill>
                <a:latin typeface="David" panose="020E0502060401010101" pitchFamily="34" charset="-79"/>
                <a:cs typeface="David" panose="020E0502060401010101" pitchFamily="34" charset="-79"/>
              </a:rPr>
              <a:t>.'</a:t>
            </a:r>
            <a:r>
              <a:rPr lang="he-IL" sz="2400" b="1" dirty="0">
                <a:solidFill>
                  <a:schemeClr val="tx1"/>
                </a:solidFill>
                <a:latin typeface="David" panose="020E0502060401010101" pitchFamily="34" charset="-79"/>
                <a:cs typeface="David" panose="020E0502060401010101" pitchFamily="34" charset="-79"/>
              </a:rPr>
              <a:t> –</a:t>
            </a:r>
            <a:r>
              <a:rPr lang="he-IL" sz="2400" b="1" dirty="0" err="1">
                <a:solidFill>
                  <a:schemeClr val="tx1"/>
                </a:solidFill>
                <a:latin typeface="David" panose="020E0502060401010101" pitchFamily="34" charset="-79"/>
                <a:cs typeface="David" panose="020E0502060401010101" pitchFamily="34" charset="-79"/>
              </a:rPr>
              <a:t> נל</a:t>
            </a:r>
            <a:r>
              <a:rPr lang="he-IL" sz="2400" b="1" dirty="0">
                <a:solidFill>
                  <a:schemeClr val="tx1"/>
                </a:solidFill>
                <a:latin typeface="David" panose="020E0502060401010101" pitchFamily="34" charset="-79"/>
                <a:cs typeface="David" panose="020E0502060401010101" pitchFamily="34" charset="-79"/>
              </a:rPr>
              <a:t>ע"ד  אחר העיון שכולם מסכימים ליסוד דבריו [של החזון איש] כשזה נעשה ע"י שלוחי בית דין...</a:t>
            </a:r>
            <a:endParaRPr lang="he-IL" sz="2400"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9512" y="260648"/>
            <a:ext cx="8686800" cy="838200"/>
          </a:xfrm>
        </p:spPr>
        <p:txBody>
          <a:bodyPr/>
          <a:lstStyle/>
          <a:p>
            <a:pPr algn="ct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אוצר בית דין </a:t>
            </a: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בימינו </a:t>
            </a: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גם בירקות</a:t>
            </a:r>
            <a:endParaRPr lang="he-IL"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p:txBody>
          <a:bodyPr/>
          <a:lstStyle/>
          <a:p>
            <a:r>
              <a:rPr lang="he-IL" sz="2800" dirty="0">
                <a:solidFill>
                  <a:schemeClr val="tx1"/>
                </a:solidFill>
                <a:latin typeface="David" panose="020E0502060401010101" pitchFamily="34" charset="-79"/>
                <a:cs typeface="David" panose="020E0502060401010101" pitchFamily="34" charset="-79"/>
              </a:rPr>
              <a:t>בית דין ממנה שלוחי בית דין </a:t>
            </a:r>
            <a:r>
              <a:rPr lang="he-IL" sz="2800" dirty="0" smtClean="0">
                <a:solidFill>
                  <a:schemeClr val="tx1"/>
                </a:solidFill>
                <a:latin typeface="David" panose="020E0502060401010101" pitchFamily="34" charset="-79"/>
                <a:cs typeface="David" panose="020E0502060401010101" pitchFamily="34" charset="-79"/>
              </a:rPr>
              <a:t>לקיים </a:t>
            </a:r>
            <a:r>
              <a:rPr lang="he-IL" sz="2800" dirty="0">
                <a:solidFill>
                  <a:schemeClr val="tx1"/>
                </a:solidFill>
                <a:latin typeface="David" panose="020E0502060401010101" pitchFamily="34" charset="-79"/>
                <a:cs typeface="David" panose="020E0502060401010101" pitchFamily="34" charset="-79"/>
              </a:rPr>
              <a:t>לגדל ולאסוף את ירקות שהתחיל גידולם קודם </a:t>
            </a:r>
            <a:r>
              <a:rPr lang="he-IL" sz="2800" dirty="0" smtClean="0">
                <a:solidFill>
                  <a:schemeClr val="tx1"/>
                </a:solidFill>
                <a:latin typeface="David" panose="020E0502060401010101" pitchFamily="34" charset="-79"/>
                <a:cs typeface="David" panose="020E0502060401010101" pitchFamily="34" charset="-79"/>
              </a:rPr>
              <a:t>ר"ה </a:t>
            </a:r>
          </a:p>
          <a:p>
            <a:r>
              <a:rPr lang="he-IL" sz="2800" dirty="0" smtClean="0">
                <a:solidFill>
                  <a:schemeClr val="tx1"/>
                </a:solidFill>
                <a:latin typeface="David" panose="020E0502060401010101" pitchFamily="34" charset="-79"/>
                <a:cs typeface="David" panose="020E0502060401010101" pitchFamily="34" charset="-79"/>
              </a:rPr>
              <a:t>נוקטים </a:t>
            </a:r>
            <a:r>
              <a:rPr lang="he-IL" sz="2800" dirty="0">
                <a:solidFill>
                  <a:schemeClr val="tx1"/>
                </a:solidFill>
                <a:latin typeface="David" panose="020E0502060401010101" pitchFamily="34" charset="-79"/>
                <a:cs typeface="David" panose="020E0502060401010101" pitchFamily="34" charset="-79"/>
              </a:rPr>
              <a:t>להלכה בדין </a:t>
            </a:r>
            <a:r>
              <a:rPr lang="he-IL" sz="2800" dirty="0" err="1">
                <a:solidFill>
                  <a:schemeClr val="tx1"/>
                </a:solidFill>
                <a:latin typeface="David" panose="020E0502060401010101" pitchFamily="34" charset="-79"/>
                <a:cs typeface="David" panose="020E0502060401010101" pitchFamily="34" charset="-79"/>
              </a:rPr>
              <a:t>ספיחין</a:t>
            </a:r>
            <a:r>
              <a:rPr lang="he-IL" sz="2800" dirty="0">
                <a:solidFill>
                  <a:schemeClr val="tx1"/>
                </a:solidFill>
                <a:latin typeface="David" panose="020E0502060401010101" pitchFamily="34" charset="-79"/>
                <a:cs typeface="David" panose="020E0502060401010101" pitchFamily="34" charset="-79"/>
              </a:rPr>
              <a:t> כשיטת </a:t>
            </a:r>
            <a:r>
              <a:rPr lang="he-IL" sz="2800" dirty="0" err="1">
                <a:solidFill>
                  <a:schemeClr val="tx1"/>
                </a:solidFill>
                <a:latin typeface="David" panose="020E0502060401010101" pitchFamily="34" charset="-79"/>
                <a:cs typeface="David" panose="020E0502060401010101" pitchFamily="34" charset="-79"/>
              </a:rPr>
              <a:t>הר"ש</a:t>
            </a:r>
            <a:r>
              <a:rPr lang="he-IL" sz="2800" dirty="0">
                <a:solidFill>
                  <a:schemeClr val="tx1"/>
                </a:solidFill>
                <a:latin typeface="David" panose="020E0502060401010101" pitchFamily="34" charset="-79"/>
                <a:cs typeface="David" panose="020E0502060401010101" pitchFamily="34" charset="-79"/>
              </a:rPr>
              <a:t> ולא </a:t>
            </a:r>
            <a:r>
              <a:rPr lang="he-IL" sz="2800" dirty="0" err="1">
                <a:solidFill>
                  <a:schemeClr val="tx1"/>
                </a:solidFill>
                <a:latin typeface="David" panose="020E0502060401010101" pitchFamily="34" charset="-79"/>
                <a:cs typeface="David" panose="020E0502060401010101" pitchFamily="34" charset="-79"/>
              </a:rPr>
              <a:t>כהרמב"ם</a:t>
            </a:r>
            <a:endParaRPr lang="en-US" sz="2800" dirty="0">
              <a:solidFill>
                <a:schemeClr val="tx1"/>
              </a:solidFill>
              <a:latin typeface="David" panose="020E0502060401010101" pitchFamily="34" charset="-79"/>
              <a:cs typeface="David" panose="020E0502060401010101" pitchFamily="34" charset="-79"/>
            </a:endParaRPr>
          </a:p>
          <a:p>
            <a:endParaRPr lang="he-IL"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93"/>
          <p:cNvPicPr>
            <a:picLocks noChangeAspect="1" noChangeArrowheads="1"/>
          </p:cNvPicPr>
          <p:nvPr/>
        </p:nvPicPr>
        <p:blipFill>
          <a:blip r:embed="rId3" cstate="print"/>
          <a:srcRect/>
          <a:stretch>
            <a:fillRect/>
          </a:stretch>
        </p:blipFill>
        <p:spPr bwMode="auto">
          <a:xfrm>
            <a:off x="5023206" y="1328286"/>
            <a:ext cx="2869307" cy="1524650"/>
          </a:xfrm>
          <a:prstGeom prst="rect">
            <a:avLst/>
          </a:prstGeom>
          <a:noFill/>
          <a:ln w="9525">
            <a:noFill/>
            <a:miter lim="800000"/>
            <a:headEnd/>
            <a:tailEnd/>
          </a:ln>
        </p:spPr>
      </p:pic>
      <p:pic>
        <p:nvPicPr>
          <p:cNvPr id="273410" name="Picture 2"/>
          <p:cNvPicPr>
            <a:picLocks noChangeAspect="1" noChangeArrowheads="1"/>
          </p:cNvPicPr>
          <p:nvPr/>
        </p:nvPicPr>
        <p:blipFill>
          <a:blip r:embed="rId4" cstate="print"/>
          <a:srcRect/>
          <a:stretch>
            <a:fillRect/>
          </a:stretch>
        </p:blipFill>
        <p:spPr bwMode="auto">
          <a:xfrm>
            <a:off x="1164777" y="1340768"/>
            <a:ext cx="2954745" cy="1587624"/>
          </a:xfrm>
          <a:prstGeom prst="rect">
            <a:avLst/>
          </a:prstGeom>
          <a:noFill/>
          <a:ln w="9525">
            <a:noFill/>
            <a:miter lim="800000"/>
            <a:headEnd/>
            <a:tailEnd/>
          </a:ln>
        </p:spPr>
      </p:pic>
      <p:pic>
        <p:nvPicPr>
          <p:cNvPr id="273411" name="Picture 3"/>
          <p:cNvPicPr>
            <a:picLocks noChangeAspect="1" noChangeArrowheads="1"/>
          </p:cNvPicPr>
          <p:nvPr/>
        </p:nvPicPr>
        <p:blipFill>
          <a:blip r:embed="rId5" cstate="print"/>
          <a:srcRect/>
          <a:stretch>
            <a:fillRect/>
          </a:stretch>
        </p:blipFill>
        <p:spPr bwMode="auto">
          <a:xfrm>
            <a:off x="5046209" y="3789040"/>
            <a:ext cx="3054183" cy="1659632"/>
          </a:xfrm>
          <a:prstGeom prst="rect">
            <a:avLst/>
          </a:prstGeom>
          <a:noFill/>
          <a:ln w="9525">
            <a:noFill/>
            <a:miter lim="800000"/>
            <a:headEnd/>
            <a:tailEnd/>
          </a:ln>
        </p:spPr>
      </p:pic>
      <p:pic>
        <p:nvPicPr>
          <p:cNvPr id="273412" name="Picture 4"/>
          <p:cNvPicPr>
            <a:picLocks noChangeAspect="1" noChangeArrowheads="1"/>
          </p:cNvPicPr>
          <p:nvPr/>
        </p:nvPicPr>
        <p:blipFill>
          <a:blip r:embed="rId6" cstate="print"/>
          <a:srcRect/>
          <a:stretch>
            <a:fillRect/>
          </a:stretch>
        </p:blipFill>
        <p:spPr bwMode="auto">
          <a:xfrm>
            <a:off x="1302102" y="3861048"/>
            <a:ext cx="2913811" cy="1539999"/>
          </a:xfrm>
          <a:prstGeom prst="rect">
            <a:avLst/>
          </a:prstGeom>
          <a:noFill/>
          <a:ln w="9525">
            <a:noFill/>
            <a:miter lim="800000"/>
            <a:headEnd/>
            <a:tailEnd/>
          </a:ln>
        </p:spPr>
      </p:pic>
      <p:sp>
        <p:nvSpPr>
          <p:cNvPr id="10" name="TextBox 9"/>
          <p:cNvSpPr txBox="1"/>
          <p:nvPr/>
        </p:nvSpPr>
        <p:spPr>
          <a:xfrm>
            <a:off x="1907704" y="260648"/>
            <a:ext cx="4932548" cy="830997"/>
          </a:xfrm>
          <a:prstGeom prst="rect">
            <a:avLst/>
          </a:prstGeom>
          <a:noFill/>
        </p:spPr>
        <p:txBody>
          <a:bodyPr wrap="square" rtlCol="1">
            <a:spAutoFit/>
          </a:bodyPr>
          <a:lstStyle/>
          <a:p>
            <a:r>
              <a:rPr lang="he-IL" sz="48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אוצר בית דין בימינו</a:t>
            </a:r>
            <a:endParaRPr lang="he-IL" sz="4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11" name="TextBox 10"/>
          <p:cNvSpPr txBox="1"/>
          <p:nvPr/>
        </p:nvSpPr>
        <p:spPr>
          <a:xfrm>
            <a:off x="4807182" y="2924944"/>
            <a:ext cx="3131840" cy="707886"/>
          </a:xfrm>
          <a:prstGeom prst="rect">
            <a:avLst/>
          </a:prstGeom>
          <a:noFill/>
        </p:spPr>
        <p:txBody>
          <a:bodyPr wrap="square" rtlCol="1">
            <a:spAutoFit/>
          </a:bodyPr>
          <a:lstStyle/>
          <a:p>
            <a:pPr algn="ctr"/>
            <a:r>
              <a:rPr lang="he-IL" sz="2000" dirty="0" smtClean="0"/>
              <a:t>החקלאי מודיע לנציגי הציבור</a:t>
            </a:r>
          </a:p>
          <a:p>
            <a:pPr algn="ctr"/>
            <a:r>
              <a:rPr lang="he-IL" sz="2000" dirty="0" smtClean="0"/>
              <a:t>על הפקרת השדה </a:t>
            </a:r>
            <a:endParaRPr lang="he-IL" sz="2000" dirty="0"/>
          </a:p>
        </p:txBody>
      </p:sp>
      <p:sp>
        <p:nvSpPr>
          <p:cNvPr id="12" name="TextBox 11"/>
          <p:cNvSpPr txBox="1"/>
          <p:nvPr/>
        </p:nvSpPr>
        <p:spPr>
          <a:xfrm>
            <a:off x="1206782" y="3140968"/>
            <a:ext cx="3131840" cy="400110"/>
          </a:xfrm>
          <a:prstGeom prst="rect">
            <a:avLst/>
          </a:prstGeom>
          <a:noFill/>
        </p:spPr>
        <p:txBody>
          <a:bodyPr wrap="square" rtlCol="1">
            <a:spAutoFit/>
          </a:bodyPr>
          <a:lstStyle/>
          <a:p>
            <a:pPr algn="ctr"/>
            <a:r>
              <a:rPr lang="he-IL" sz="2000" dirty="0" smtClean="0"/>
              <a:t>נציגי הציבור שוכרים פועלים</a:t>
            </a:r>
            <a:endParaRPr lang="he-IL" sz="2000" dirty="0"/>
          </a:p>
        </p:txBody>
      </p:sp>
      <p:sp>
        <p:nvSpPr>
          <p:cNvPr id="13" name="TextBox 12"/>
          <p:cNvSpPr txBox="1"/>
          <p:nvPr/>
        </p:nvSpPr>
        <p:spPr>
          <a:xfrm>
            <a:off x="4951198" y="5589240"/>
            <a:ext cx="3131840" cy="707886"/>
          </a:xfrm>
          <a:prstGeom prst="rect">
            <a:avLst/>
          </a:prstGeom>
          <a:noFill/>
        </p:spPr>
        <p:txBody>
          <a:bodyPr wrap="square" rtlCol="1">
            <a:spAutoFit/>
          </a:bodyPr>
          <a:lstStyle/>
          <a:p>
            <a:pPr algn="ctr"/>
            <a:r>
              <a:rPr lang="he-IL" sz="2000" dirty="0" smtClean="0"/>
              <a:t>הפועלים קוטפים כרגיל</a:t>
            </a:r>
          </a:p>
          <a:p>
            <a:pPr algn="ctr"/>
            <a:r>
              <a:rPr lang="he-IL" sz="2000" dirty="0" smtClean="0"/>
              <a:t>כשליחי הציבור</a:t>
            </a:r>
            <a:endParaRPr lang="he-IL" sz="2000" dirty="0"/>
          </a:p>
        </p:txBody>
      </p:sp>
      <p:sp>
        <p:nvSpPr>
          <p:cNvPr id="14" name="TextBox 13"/>
          <p:cNvSpPr txBox="1"/>
          <p:nvPr/>
        </p:nvSpPr>
        <p:spPr>
          <a:xfrm>
            <a:off x="990758" y="5517232"/>
            <a:ext cx="3600400" cy="1015663"/>
          </a:xfrm>
          <a:prstGeom prst="rect">
            <a:avLst/>
          </a:prstGeom>
          <a:noFill/>
        </p:spPr>
        <p:txBody>
          <a:bodyPr wrap="square" rtlCol="1">
            <a:spAutoFit/>
          </a:bodyPr>
          <a:lstStyle/>
          <a:p>
            <a:pPr algn="ctr"/>
            <a:r>
              <a:rPr lang="he-IL" sz="2000" dirty="0" smtClean="0"/>
              <a:t>נציגי הציבור מחלקים את הפירות לכל דורש וגובים כסף רק כדי לשלם את שכר הפועלים</a:t>
            </a:r>
            <a:endParaRPr lang="he-IL" sz="2000" dirty="0"/>
          </a:p>
        </p:txBody>
      </p:sp>
      <p:graphicFrame>
        <p:nvGraphicFramePr>
          <p:cNvPr id="273417" name="Object 9"/>
          <p:cNvGraphicFramePr>
            <a:graphicFrameLocks noChangeAspect="1"/>
          </p:cNvGraphicFramePr>
          <p:nvPr/>
        </p:nvGraphicFramePr>
        <p:xfrm>
          <a:off x="2411760" y="1844824"/>
          <a:ext cx="3975100" cy="2578100"/>
        </p:xfrm>
        <a:graphic>
          <a:graphicData uri="http://schemas.openxmlformats.org/presentationml/2006/ole">
            <mc:AlternateContent xmlns:mc="http://schemas.openxmlformats.org/markup-compatibility/2006">
              <mc:Choice xmlns:v="urn:schemas-microsoft-com:vml" Requires="v">
                <p:oleObj spid="_x0000_s264203" name="CorelDRAW! Graphic" r:id="rId7" imgW="3976532" imgH="2584026" progId="">
                  <p:embed/>
                </p:oleObj>
              </mc:Choice>
              <mc:Fallback>
                <p:oleObj name="CorelDRAW! Graphic" r:id="rId7" imgW="3976532" imgH="2584026"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1844824"/>
                        <a:ext cx="39751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2627784" y="4725144"/>
            <a:ext cx="3816424" cy="1323439"/>
          </a:xfrm>
          <a:prstGeom prst="rect">
            <a:avLst/>
          </a:prstGeom>
          <a:noFill/>
        </p:spPr>
        <p:txBody>
          <a:bodyPr wrap="square" rtlCol="1">
            <a:spAutoFit/>
          </a:bodyPr>
          <a:lstStyle/>
          <a:p>
            <a:pPr algn="ctr"/>
            <a:r>
              <a:rPr lang="he-IL" sz="2000" dirty="0" smtClean="0"/>
              <a:t>בית הדין ממנה את החקלאי עצמו להיות פועל  בשדה שהפקיר. החקלאי מקבל את שכרו מבית הדין רק על עבודתו</a:t>
            </a:r>
            <a:endParaRPr lang="he-IL"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34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273410"/>
                                        </p:tgtEl>
                                      </p:cBhvr>
                                    </p:animEffect>
                                    <p:set>
                                      <p:cBhvr>
                                        <p:cTn id="31" dur="1" fill="hold">
                                          <p:stCondLst>
                                            <p:cond delay="1999"/>
                                          </p:stCondLst>
                                        </p:cTn>
                                        <p:tgtEl>
                                          <p:spTgt spid="2734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273412"/>
                                        </p:tgtEl>
                                      </p:cBhvr>
                                    </p:animEffect>
                                    <p:set>
                                      <p:cBhvr>
                                        <p:cTn id="37" dur="1" fill="hold">
                                          <p:stCondLst>
                                            <p:cond delay="1999"/>
                                          </p:stCondLst>
                                        </p:cTn>
                                        <p:tgtEl>
                                          <p:spTgt spid="2734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14"/>
                                        </p:tgtEl>
                                      </p:cBhvr>
                                    </p:animEffect>
                                    <p:set>
                                      <p:cBhvr>
                                        <p:cTn id="40" dur="1" fill="hold">
                                          <p:stCondLst>
                                            <p:cond delay="19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13"/>
                                        </p:tgtEl>
                                      </p:cBhvr>
                                    </p:animEffect>
                                    <p:set>
                                      <p:cBhvr>
                                        <p:cTn id="43" dur="1" fill="hold">
                                          <p:stCondLst>
                                            <p:cond delay="19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273411"/>
                                        </p:tgtEl>
                                      </p:cBhvr>
                                    </p:animEffect>
                                    <p:set>
                                      <p:cBhvr>
                                        <p:cTn id="46" dur="1" fill="hold">
                                          <p:stCondLst>
                                            <p:cond delay="1999"/>
                                          </p:stCondLst>
                                        </p:cTn>
                                        <p:tgtEl>
                                          <p:spTgt spid="273411"/>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3417"/>
                                        </p:tgtEl>
                                        <p:attrNameLst>
                                          <p:attrName>style.visibility</p:attrName>
                                        </p:attrNameLst>
                                      </p:cBhvr>
                                      <p:to>
                                        <p:strVal val="visible"/>
                                      </p:to>
                                    </p:set>
                                    <p:animEffect transition="in" filter="fade">
                                      <p:cBhvr>
                                        <p:cTn id="50" dur="500"/>
                                        <p:tgtEl>
                                          <p:spTgt spid="273417"/>
                                        </p:tgtEl>
                                      </p:cBhvr>
                                    </p:animEffect>
                                  </p:childTnLst>
                                </p:cTn>
                              </p:par>
                            </p:childTnLst>
                          </p:cTn>
                        </p:par>
                        <p:par>
                          <p:cTn id="51" fill="hold">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P spid="13" grpId="1"/>
      <p:bldP spid="14" grpId="0"/>
      <p:bldP spid="14" grpId="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407824"/>
            <a:ext cx="8229600" cy="1797040"/>
          </a:xfrm>
        </p:spPr>
        <p:txBody>
          <a:bodyPr>
            <a:normAutofit/>
          </a:bodyPr>
          <a:lstStyle/>
          <a:p>
            <a:pPr algn="ctr"/>
            <a:r>
              <a:rPr lang="he-IL"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הגה"ר</a:t>
            </a:r>
            <a: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מרדכי אליהו זצ"ל-  </a:t>
            </a:r>
            <a: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מאמר </a:t>
            </a:r>
            <a:r>
              <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מרדכי ושבת הארץ סי' </a:t>
            </a:r>
            <a:r>
              <a:rPr lang="he-IL" b="1"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כג</a:t>
            </a:r>
            <a:r>
              <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b="1"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עמ' תרטז</a:t>
            </a:r>
            <a:r>
              <a:rPr lang="en-US"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en-US"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endPar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4" name="מציין מיקום תוכן 3"/>
          <p:cNvPicPr>
            <a:picLocks noGrp="1"/>
          </p:cNvPicPr>
          <p:nvPr>
            <p:ph idx="1"/>
          </p:nvPr>
        </p:nvPicPr>
        <p:blipFill>
          <a:blip r:embed="rId2"/>
          <a:stretch>
            <a:fillRect/>
          </a:stretch>
        </p:blipFill>
        <p:spPr bwMode="auto">
          <a:xfrm>
            <a:off x="714348" y="1785926"/>
            <a:ext cx="7643865"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7" name="Picture 7" descr="113-500x253"/>
          <p:cNvPicPr>
            <a:picLocks noChangeAspect="1" noChangeArrowheads="1"/>
          </p:cNvPicPr>
          <p:nvPr/>
        </p:nvPicPr>
        <p:blipFill>
          <a:blip r:embed="rId2"/>
          <a:srcRect/>
          <a:stretch>
            <a:fillRect/>
          </a:stretch>
        </p:blipFill>
        <p:spPr bwMode="auto">
          <a:xfrm>
            <a:off x="0" y="1944688"/>
            <a:ext cx="5435600" cy="4913312"/>
          </a:xfrm>
          <a:prstGeom prst="rect">
            <a:avLst/>
          </a:prstGeom>
          <a:noFill/>
        </p:spPr>
      </p:pic>
      <p:pic>
        <p:nvPicPr>
          <p:cNvPr id="199688" name="Picture 8" descr="2345_600"/>
          <p:cNvPicPr>
            <a:picLocks noChangeAspect="1" noChangeArrowheads="1"/>
          </p:cNvPicPr>
          <p:nvPr/>
        </p:nvPicPr>
        <p:blipFill>
          <a:blip r:embed="rId3"/>
          <a:srcRect/>
          <a:stretch>
            <a:fillRect/>
          </a:stretch>
        </p:blipFill>
        <p:spPr bwMode="auto">
          <a:xfrm>
            <a:off x="3563938" y="1412875"/>
            <a:ext cx="3289300" cy="2263775"/>
          </a:xfrm>
          <a:prstGeom prst="rect">
            <a:avLst/>
          </a:prstGeom>
          <a:noFill/>
        </p:spPr>
      </p:pic>
      <p:pic>
        <p:nvPicPr>
          <p:cNvPr id="199689" name="Picture 9" descr="0000012"/>
          <p:cNvPicPr>
            <a:picLocks noChangeAspect="1" noChangeArrowheads="1"/>
          </p:cNvPicPr>
          <p:nvPr/>
        </p:nvPicPr>
        <p:blipFill>
          <a:blip r:embed="rId4"/>
          <a:srcRect/>
          <a:stretch>
            <a:fillRect/>
          </a:stretch>
        </p:blipFill>
        <p:spPr bwMode="auto">
          <a:xfrm>
            <a:off x="6911975" y="2997200"/>
            <a:ext cx="2232025" cy="1563688"/>
          </a:xfrm>
          <a:prstGeom prst="rect">
            <a:avLst/>
          </a:prstGeom>
          <a:noFill/>
        </p:spPr>
      </p:pic>
      <p:pic>
        <p:nvPicPr>
          <p:cNvPr id="199690" name="Picture 10" descr="onion-focus-360x240"/>
          <p:cNvPicPr>
            <a:picLocks noChangeAspect="1" noChangeArrowheads="1"/>
          </p:cNvPicPr>
          <p:nvPr/>
        </p:nvPicPr>
        <p:blipFill>
          <a:blip r:embed="rId5"/>
          <a:srcRect/>
          <a:stretch>
            <a:fillRect/>
          </a:stretch>
        </p:blipFill>
        <p:spPr bwMode="auto">
          <a:xfrm>
            <a:off x="5076825" y="4572000"/>
            <a:ext cx="3429000" cy="2286000"/>
          </a:xfrm>
          <a:prstGeom prst="rect">
            <a:avLst/>
          </a:prstGeom>
          <a:noFill/>
        </p:spPr>
      </p:pic>
      <p:sp>
        <p:nvSpPr>
          <p:cNvPr id="7" name="כותרת 1"/>
          <p:cNvSpPr txBox="1">
            <a:spLocks/>
          </p:cNvSpPr>
          <p:nvPr/>
        </p:nvSpPr>
        <p:spPr>
          <a:xfrm>
            <a:off x="2339752" y="188640"/>
            <a:ext cx="4402832" cy="1080120"/>
          </a:xfrm>
          <a:prstGeom prst="rect">
            <a:avLst/>
          </a:prstGeom>
        </p:spPr>
        <p:txBody>
          <a:bodyPr>
            <a:norm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54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ירקות שישית</a:t>
            </a:r>
            <a:endParaRPr lang="he-IL" sz="54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txBox="1">
            <a:spLocks/>
          </p:cNvSpPr>
          <p:nvPr/>
        </p:nvSpPr>
        <p:spPr>
          <a:xfrm>
            <a:off x="2195736" y="2420888"/>
            <a:ext cx="4402832" cy="108012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8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גידול במצע מנותק בשביעית</a:t>
            </a:r>
            <a:endParaRPr lang="he-IL" sz="48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Object 3"/>
          <p:cNvGraphicFramePr>
            <a:graphicFrameLocks noChangeAspect="1"/>
          </p:cNvGraphicFramePr>
          <p:nvPr/>
        </p:nvGraphicFramePr>
        <p:xfrm>
          <a:off x="6248400" y="2478088"/>
          <a:ext cx="2657475" cy="1573212"/>
        </p:xfrm>
        <a:graphic>
          <a:graphicData uri="http://schemas.openxmlformats.org/presentationml/2006/ole">
            <mc:AlternateContent xmlns:mc="http://schemas.openxmlformats.org/markup-compatibility/2006">
              <mc:Choice xmlns:v="urn:schemas-microsoft-com:vml" Requires="v">
                <p:oleObj spid="_x0000_s265258" name="CorelDRAW! Graphic" r:id="rId4" imgW="184364" imgH="2034156" progId="CDraw">
                  <p:embed/>
                </p:oleObj>
              </mc:Choice>
              <mc:Fallback>
                <p:oleObj name="CorelDRAW! Graphic" r:id="rId4" imgW="184364" imgH="2034156" progId="CDraw">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478088"/>
                        <a:ext cx="2657475"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0" name="Object 4"/>
          <p:cNvGraphicFramePr>
            <a:graphicFrameLocks noChangeAspect="1"/>
          </p:cNvGraphicFramePr>
          <p:nvPr/>
        </p:nvGraphicFramePr>
        <p:xfrm>
          <a:off x="7086600" y="2935288"/>
          <a:ext cx="808038" cy="568325"/>
        </p:xfrm>
        <a:graphic>
          <a:graphicData uri="http://schemas.openxmlformats.org/presentationml/2006/ole">
            <mc:AlternateContent xmlns:mc="http://schemas.openxmlformats.org/markup-compatibility/2006">
              <mc:Choice xmlns:v="urn:schemas-microsoft-com:vml" Requires="v">
                <p:oleObj spid="_x0000_s265259" name="CorelDRAW! Graphic" r:id="rId6" imgW="18525" imgH="681964" progId="CDraw">
                  <p:embed/>
                </p:oleObj>
              </mc:Choice>
              <mc:Fallback>
                <p:oleObj name="CorelDRAW! Graphic" r:id="rId6" imgW="18525" imgH="681964" progId="CDraw">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935288"/>
                        <a:ext cx="808038"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1" name="Object 5"/>
          <p:cNvGraphicFramePr>
            <a:graphicFrameLocks noChangeAspect="1"/>
          </p:cNvGraphicFramePr>
          <p:nvPr/>
        </p:nvGraphicFramePr>
        <p:xfrm>
          <a:off x="7315200" y="2782888"/>
          <a:ext cx="350838" cy="457200"/>
        </p:xfrm>
        <a:graphic>
          <a:graphicData uri="http://schemas.openxmlformats.org/presentationml/2006/ole">
            <mc:AlternateContent xmlns:mc="http://schemas.openxmlformats.org/markup-compatibility/2006">
              <mc:Choice xmlns:v="urn:schemas-microsoft-com:vml" Requires="v">
                <p:oleObj spid="_x0000_s265260" name="CorelDRAW! Graphic" r:id="rId8" imgW="5372" imgH="453314" progId="CDraw">
                  <p:embed/>
                </p:oleObj>
              </mc:Choice>
              <mc:Fallback>
                <p:oleObj name="CorelDRAW! Graphic" r:id="rId8" imgW="5372" imgH="453314" progId="CDraw">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2782888"/>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22" name="Object 6"/>
          <p:cNvGraphicFramePr>
            <a:graphicFrameLocks noChangeAspect="1"/>
          </p:cNvGraphicFramePr>
          <p:nvPr/>
        </p:nvGraphicFramePr>
        <p:xfrm>
          <a:off x="3276600" y="1639888"/>
          <a:ext cx="2689225" cy="2449512"/>
        </p:xfrm>
        <a:graphic>
          <a:graphicData uri="http://schemas.openxmlformats.org/presentationml/2006/ole">
            <mc:AlternateContent xmlns:mc="http://schemas.openxmlformats.org/markup-compatibility/2006">
              <mc:Choice xmlns:v="urn:schemas-microsoft-com:vml" Requires="v">
                <p:oleObj spid="_x0000_s265261" name="CorelDRAW! Graphic" r:id="rId10" imgW="229693" imgH="209231" progId="CDraw">
                  <p:embed/>
                </p:oleObj>
              </mc:Choice>
              <mc:Fallback>
                <p:oleObj name="CorelDRAW! Graphic" r:id="rId10" imgW="229693" imgH="209231" progId="CDraw">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1639888"/>
                        <a:ext cx="2689225"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3" name="Object 7"/>
          <p:cNvGraphicFramePr>
            <a:graphicFrameLocks noChangeAspect="1"/>
          </p:cNvGraphicFramePr>
          <p:nvPr/>
        </p:nvGraphicFramePr>
        <p:xfrm>
          <a:off x="304800" y="1628775"/>
          <a:ext cx="2689225" cy="2449513"/>
        </p:xfrm>
        <a:graphic>
          <a:graphicData uri="http://schemas.openxmlformats.org/presentationml/2006/ole">
            <mc:AlternateContent xmlns:mc="http://schemas.openxmlformats.org/markup-compatibility/2006">
              <mc:Choice xmlns:v="urn:schemas-microsoft-com:vml" Requires="v">
                <p:oleObj spid="_x0000_s265262" name="CorelDRAW! Graphic" r:id="rId12" imgW="229791" imgH="209249" progId="CDraw">
                  <p:embed/>
                </p:oleObj>
              </mc:Choice>
              <mc:Fallback>
                <p:oleObj name="CorelDRAW! Graphic" r:id="rId12" imgW="229791" imgH="209249" progId="CDraw">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628775"/>
                        <a:ext cx="2689225"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6027" name="Picture 2" descr="פטיו"/>
          <p:cNvPicPr>
            <a:picLocks noChangeAspect="1" noChangeArrowheads="1"/>
          </p:cNvPicPr>
          <p:nvPr/>
        </p:nvPicPr>
        <p:blipFill>
          <a:blip r:embed="rId14">
            <a:extLst>
              <a:ext uri="{28A0092B-C50C-407E-A947-70E740481C1C}">
                <a14:useLocalDpi xmlns:a14="http://schemas.microsoft.com/office/drawing/2010/main" val="0"/>
              </a:ext>
            </a:extLst>
          </a:blip>
          <a:srcRect l="2754" r="3796" b="4051"/>
          <a:stretch>
            <a:fillRect/>
          </a:stretch>
        </p:blipFill>
        <p:spPr bwMode="auto">
          <a:xfrm>
            <a:off x="3779838" y="5516563"/>
            <a:ext cx="17287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מצע מנותק בחוץ"/>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5825" y="5516563"/>
            <a:ext cx="9366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descr="עציץ דישון"/>
          <p:cNvPicPr>
            <a:picLocks noChangeAspect="1" noChangeArrowheads="1"/>
          </p:cNvPicPr>
          <p:nvPr/>
        </p:nvPicPr>
        <p:blipFill>
          <a:blip r:embed="rId16">
            <a:lum bright="18000" contrast="24000"/>
            <a:extLst>
              <a:ext uri="{28A0092B-C50C-407E-A947-70E740481C1C}">
                <a14:useLocalDpi xmlns:a14="http://schemas.microsoft.com/office/drawing/2010/main" val="0"/>
              </a:ext>
            </a:extLst>
          </a:blip>
          <a:srcRect l="1689" r="3796" b="1447"/>
          <a:stretch>
            <a:fillRect/>
          </a:stretch>
        </p:blipFill>
        <p:spPr bwMode="auto">
          <a:xfrm>
            <a:off x="1116013" y="5516563"/>
            <a:ext cx="1295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2720" y="4019640"/>
            <a:ext cx="4464620" cy="1569660"/>
          </a:xfrm>
          <a:prstGeom prst="rect">
            <a:avLst/>
          </a:prstGeom>
          <a:noFill/>
        </p:spPr>
        <p:txBody>
          <a:bodyPr wrap="square" rtlCol="1">
            <a:spAutoFit/>
          </a:bodyPr>
          <a:lstStyle/>
          <a:p>
            <a:pPr algn="ctr"/>
            <a:r>
              <a:rPr lang="he-IL" sz="3200" b="0" dirty="0" smtClean="0">
                <a:solidFill>
                  <a:srgbClr val="00B050"/>
                </a:solidFill>
                <a:latin typeface="David" panose="020E0502060401010101" pitchFamily="34" charset="-79"/>
                <a:cs typeface="David" panose="020E0502060401010101" pitchFamily="34" charset="-79"/>
              </a:rPr>
              <a:t>גידול במצע מנותק</a:t>
            </a:r>
          </a:p>
          <a:p>
            <a:pPr algn="ctr"/>
            <a:r>
              <a:rPr lang="he-IL" sz="3200" b="0" dirty="0" smtClean="0">
                <a:solidFill>
                  <a:srgbClr val="00B050"/>
                </a:solidFill>
                <a:latin typeface="David" panose="020E0502060401010101" pitchFamily="34" charset="-79"/>
                <a:cs typeface="David" panose="020E0502060401010101" pitchFamily="34" charset="-79"/>
              </a:rPr>
              <a:t>בתוך בית</a:t>
            </a:r>
          </a:p>
          <a:p>
            <a:pPr algn="ctr"/>
            <a:r>
              <a:rPr lang="he-IL" sz="3200" dirty="0" smtClean="0">
                <a:solidFill>
                  <a:srgbClr val="00B050"/>
                </a:solidFill>
                <a:latin typeface="David" panose="020E0502060401010101" pitchFamily="34" charset="-79"/>
                <a:cs typeface="David" panose="020E0502060401010101" pitchFamily="34" charset="-79"/>
              </a:rPr>
              <a:t>מותר</a:t>
            </a:r>
            <a:endParaRPr lang="he-IL" sz="3200" dirty="0">
              <a:solidFill>
                <a:srgbClr val="00B050"/>
              </a:solidFill>
              <a:latin typeface="David" panose="020E0502060401010101" pitchFamily="34" charset="-79"/>
              <a:cs typeface="David" panose="020E0502060401010101" pitchFamily="34" charset="-79"/>
            </a:endParaRPr>
          </a:p>
        </p:txBody>
      </p:sp>
      <p:sp>
        <p:nvSpPr>
          <p:cNvPr id="15" name="TextBox 14"/>
          <p:cNvSpPr txBox="1"/>
          <p:nvPr/>
        </p:nvSpPr>
        <p:spPr>
          <a:xfrm>
            <a:off x="6012200" y="3947630"/>
            <a:ext cx="3032306" cy="1569660"/>
          </a:xfrm>
          <a:prstGeom prst="rect">
            <a:avLst/>
          </a:prstGeom>
          <a:noFill/>
        </p:spPr>
        <p:txBody>
          <a:bodyPr wrap="square" rtlCol="1">
            <a:spAutoFit/>
          </a:bodyPr>
          <a:lstStyle/>
          <a:p>
            <a:pPr algn="ctr"/>
            <a:r>
              <a:rPr lang="he-IL" sz="3200" b="0" dirty="0" smtClean="0">
                <a:solidFill>
                  <a:srgbClr val="FF0000"/>
                </a:solidFill>
                <a:latin typeface="David" panose="020E0502060401010101" pitchFamily="34" charset="-79"/>
                <a:cs typeface="David" panose="020E0502060401010101" pitchFamily="34" charset="-79"/>
              </a:rPr>
              <a:t>גידול במצע מנותק</a:t>
            </a:r>
          </a:p>
          <a:p>
            <a:pPr algn="ctr"/>
            <a:r>
              <a:rPr lang="he-IL" sz="3200" b="0" dirty="0" smtClean="0">
                <a:solidFill>
                  <a:srgbClr val="FF0000"/>
                </a:solidFill>
                <a:latin typeface="David" panose="020E0502060401010101" pitchFamily="34" charset="-79"/>
                <a:cs typeface="David" panose="020E0502060401010101" pitchFamily="34" charset="-79"/>
              </a:rPr>
              <a:t>בשטח פתוח</a:t>
            </a:r>
          </a:p>
          <a:p>
            <a:pPr algn="ctr"/>
            <a:r>
              <a:rPr lang="he-IL" sz="3200" dirty="0" smtClean="0">
                <a:solidFill>
                  <a:srgbClr val="FF0000"/>
                </a:solidFill>
                <a:latin typeface="David" panose="020E0502060401010101" pitchFamily="34" charset="-79"/>
                <a:cs typeface="David" panose="020E0502060401010101" pitchFamily="34" charset="-79"/>
              </a:rPr>
              <a:t>אסור מדרבנן</a:t>
            </a:r>
            <a:endParaRPr lang="he-IL" sz="3200" dirty="0">
              <a:solidFill>
                <a:srgbClr val="FF0000"/>
              </a:solidFill>
              <a:latin typeface="David" panose="020E0502060401010101" pitchFamily="34" charset="-79"/>
              <a:cs typeface="David" panose="020E0502060401010101" pitchFamily="34" charset="-79"/>
            </a:endParaRPr>
          </a:p>
        </p:txBody>
      </p:sp>
      <p:sp>
        <p:nvSpPr>
          <p:cNvPr id="16" name="TextBox 15"/>
          <p:cNvSpPr txBox="1"/>
          <p:nvPr/>
        </p:nvSpPr>
        <p:spPr>
          <a:xfrm>
            <a:off x="3265578" y="4005080"/>
            <a:ext cx="2890642" cy="1569660"/>
          </a:xfrm>
          <a:prstGeom prst="rect">
            <a:avLst/>
          </a:prstGeom>
          <a:noFill/>
        </p:spPr>
        <p:txBody>
          <a:bodyPr wrap="square" rtlCol="1">
            <a:spAutoFit/>
          </a:bodyPr>
          <a:lstStyle/>
          <a:p>
            <a:pPr algn="ctr"/>
            <a:r>
              <a:rPr lang="he-IL" sz="3200" b="0" dirty="0" smtClean="0">
                <a:solidFill>
                  <a:srgbClr val="FF0000"/>
                </a:solidFill>
                <a:latin typeface="David" panose="020E0502060401010101" pitchFamily="34" charset="-79"/>
                <a:cs typeface="David" panose="020E0502060401010101" pitchFamily="34" charset="-79"/>
              </a:rPr>
              <a:t>גידול בקרקע </a:t>
            </a:r>
            <a:endParaRPr lang="en-US" sz="3200" b="0" dirty="0" smtClean="0">
              <a:solidFill>
                <a:srgbClr val="FF0000"/>
              </a:solidFill>
              <a:latin typeface="David" panose="020E0502060401010101" pitchFamily="34" charset="-79"/>
              <a:cs typeface="David" panose="020E0502060401010101" pitchFamily="34" charset="-79"/>
            </a:endParaRPr>
          </a:p>
          <a:p>
            <a:pPr algn="ctr"/>
            <a:r>
              <a:rPr lang="he-IL" sz="3200" b="0" dirty="0" smtClean="0">
                <a:solidFill>
                  <a:srgbClr val="FF0000"/>
                </a:solidFill>
                <a:latin typeface="David" panose="020E0502060401010101" pitchFamily="34" charset="-79"/>
                <a:cs typeface="David" panose="020E0502060401010101" pitchFamily="34" charset="-79"/>
              </a:rPr>
              <a:t>בתוך בית</a:t>
            </a:r>
          </a:p>
          <a:p>
            <a:pPr algn="ctr"/>
            <a:r>
              <a:rPr lang="he-IL" sz="3200" dirty="0" smtClean="0">
                <a:solidFill>
                  <a:srgbClr val="FF0000"/>
                </a:solidFill>
                <a:latin typeface="David" panose="020E0502060401010101" pitchFamily="34" charset="-79"/>
                <a:cs typeface="David" panose="020E0502060401010101" pitchFamily="34" charset="-79"/>
              </a:rPr>
              <a:t>ספק איסור תורה</a:t>
            </a:r>
            <a:endParaRPr lang="he-IL" sz="3200" dirty="0">
              <a:solidFill>
                <a:srgbClr val="FF0000"/>
              </a:solidFill>
              <a:latin typeface="David" panose="020E0502060401010101" pitchFamily="34" charset="-79"/>
              <a:cs typeface="David" panose="020E0502060401010101" pitchFamily="34" charset="-79"/>
            </a:endParaRPr>
          </a:p>
        </p:txBody>
      </p:sp>
      <p:sp>
        <p:nvSpPr>
          <p:cNvPr id="19" name="מלבן 18"/>
          <p:cNvSpPr/>
          <p:nvPr/>
        </p:nvSpPr>
        <p:spPr>
          <a:xfrm>
            <a:off x="1043608" y="404664"/>
            <a:ext cx="7271541" cy="923330"/>
          </a:xfrm>
          <a:prstGeom prst="rect">
            <a:avLst/>
          </a:prstGeom>
          <a:noFill/>
        </p:spPr>
        <p:txBody>
          <a:bodyPr wrap="none" lIns="91440" tIns="45720" rIns="91440" bIns="45720">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גידול במצע מנותק בשביעית</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14" name="Picture 3" descr="C:\Users\RONEN\Desktop\לוגון מכון מחודש.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92676" y="116632"/>
            <a:ext cx="950932" cy="7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79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ox(out)">
                                      <p:cBhvr>
                                        <p:cTn id="7" dur="500"/>
                                        <p:tgtEl>
                                          <p:spTgt spid="60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 calcmode="lin" valueType="num">
                                      <p:cBhvr additive="base">
                                        <p:cTn id="12" dur="500" fill="hold"/>
                                        <p:tgtEl>
                                          <p:spTgt spid="60420"/>
                                        </p:tgtEl>
                                        <p:attrNameLst>
                                          <p:attrName>ppt_x</p:attrName>
                                        </p:attrNameLst>
                                      </p:cBhvr>
                                      <p:tavLst>
                                        <p:tav tm="0">
                                          <p:val>
                                            <p:strVal val="#ppt_x"/>
                                          </p:val>
                                        </p:tav>
                                        <p:tav tm="100000">
                                          <p:val>
                                            <p:strVal val="#ppt_x"/>
                                          </p:val>
                                        </p:tav>
                                      </p:tavLst>
                                    </p:anim>
                                    <p:anim calcmode="lin" valueType="num">
                                      <p:cBhvr additive="base">
                                        <p:cTn id="13" dur="500" fill="hold"/>
                                        <p:tgtEl>
                                          <p:spTgt spid="604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60421"/>
                                        </p:tgtEl>
                                        <p:attrNameLst>
                                          <p:attrName>style.visibility</p:attrName>
                                        </p:attrNameLst>
                                      </p:cBhvr>
                                      <p:to>
                                        <p:strVal val="visible"/>
                                      </p:to>
                                    </p:set>
                                    <p:anim calcmode="lin" valueType="num">
                                      <p:cBhvr additive="base">
                                        <p:cTn id="18" dur="500" fill="hold"/>
                                        <p:tgtEl>
                                          <p:spTgt spid="60421"/>
                                        </p:tgtEl>
                                        <p:attrNameLst>
                                          <p:attrName>ppt_x</p:attrName>
                                        </p:attrNameLst>
                                      </p:cBhvr>
                                      <p:tavLst>
                                        <p:tav tm="0">
                                          <p:val>
                                            <p:strVal val="#ppt_x"/>
                                          </p:val>
                                        </p:tav>
                                        <p:tav tm="100000">
                                          <p:val>
                                            <p:strVal val="#ppt_x"/>
                                          </p:val>
                                        </p:tav>
                                      </p:tavLst>
                                    </p:anim>
                                    <p:anim calcmode="lin" valueType="num">
                                      <p:cBhvr additive="base">
                                        <p:cTn id="19" dur="500" fill="hold"/>
                                        <p:tgtEl>
                                          <p:spTgt spid="60421"/>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7764"/>
                                        </p:tgtEl>
                                        <p:attrNameLst>
                                          <p:attrName>style.visibility</p:attrName>
                                        </p:attrNameLst>
                                      </p:cBhvr>
                                      <p:to>
                                        <p:strVal val="visible"/>
                                      </p:to>
                                    </p:set>
                                    <p:anim calcmode="lin" valueType="num">
                                      <p:cBhvr additive="base">
                                        <p:cTn id="22" dur="500" fill="hold"/>
                                        <p:tgtEl>
                                          <p:spTgt spid="117764"/>
                                        </p:tgtEl>
                                        <p:attrNameLst>
                                          <p:attrName>ppt_x</p:attrName>
                                        </p:attrNameLst>
                                      </p:cBhvr>
                                      <p:tavLst>
                                        <p:tav tm="0">
                                          <p:val>
                                            <p:strVal val="#ppt_x"/>
                                          </p:val>
                                        </p:tav>
                                        <p:tav tm="100000">
                                          <p:val>
                                            <p:strVal val="#ppt_x"/>
                                          </p:val>
                                        </p:tav>
                                      </p:tavLst>
                                    </p:anim>
                                    <p:anim calcmode="lin" valueType="num">
                                      <p:cBhvr additive="base">
                                        <p:cTn id="23" dur="500" fill="hold"/>
                                        <p:tgtEl>
                                          <p:spTgt spid="11776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7765"/>
                                        </p:tgtEl>
                                        <p:attrNameLst>
                                          <p:attrName>style.visibility</p:attrName>
                                        </p:attrNameLst>
                                      </p:cBhvr>
                                      <p:to>
                                        <p:strVal val="visible"/>
                                      </p:to>
                                    </p:set>
                                    <p:anim calcmode="lin" valueType="num">
                                      <p:cBhvr additive="base">
                                        <p:cTn id="37" dur="500" fill="hold"/>
                                        <p:tgtEl>
                                          <p:spTgt spid="117765"/>
                                        </p:tgtEl>
                                        <p:attrNameLst>
                                          <p:attrName>ppt_x</p:attrName>
                                        </p:attrNameLst>
                                      </p:cBhvr>
                                      <p:tavLst>
                                        <p:tav tm="0">
                                          <p:val>
                                            <p:strVal val="#ppt_x"/>
                                          </p:val>
                                        </p:tav>
                                        <p:tav tm="100000">
                                          <p:val>
                                            <p:strVal val="#ppt_x"/>
                                          </p:val>
                                        </p:tav>
                                      </p:tavLst>
                                    </p:anim>
                                    <p:anim calcmode="lin" valueType="num">
                                      <p:cBhvr additive="base">
                                        <p:cTn id="38" dur="500" fill="hold"/>
                                        <p:tgtEl>
                                          <p:spTgt spid="11776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1מנותק"/>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RONEN\Desktop\לוגון מכון מחודש.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92676" y="116632"/>
            <a:ext cx="950932" cy="7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92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84331" name="שקופית" r:id="rId4" imgW="4235112" imgH="3175937" progId="PowerPoint.Slide.8">
                  <p:embed/>
                </p:oleObj>
              </mc:Choice>
              <mc:Fallback>
                <p:oleObj name="שקופית" r:id="rId4" imgW="4235112" imgH="3175937"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מצע מנותק.wmv">
            <a:hlinkClick r:id="" action="ppaction://media"/>
          </p:cNvPr>
          <p:cNvPicPr>
            <a:picLocks noRot="1" noChangeAspect="1"/>
          </p:cNvPicPr>
          <p:nvPr>
            <a:videoFile r:link="rId2"/>
          </p:nvPr>
        </p:nvPicPr>
        <p:blipFill>
          <a:blip r:embed="rId6" cstate="print"/>
          <a:stretch>
            <a:fillRect/>
          </a:stretch>
        </p:blipFill>
        <p:spPr>
          <a:xfrm>
            <a:off x="0" y="1124744"/>
            <a:ext cx="9144000" cy="5733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307"/>
          <p:cNvSpPr>
            <a:spLocks noChangeArrowheads="1"/>
          </p:cNvSpPr>
          <p:nvPr/>
        </p:nvSpPr>
        <p:spPr bwMode="auto">
          <a:xfrm>
            <a:off x="4283960" y="598537"/>
            <a:ext cx="4632999"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r"/>
            <a:r>
              <a:rPr lang="he-IL" altLang="he-IL" sz="2400" u="sng" dirty="0">
                <a:cs typeface="David" pitchFamily="34" charset="-79"/>
              </a:rPr>
              <a:t>ויקרא פרק כה </a:t>
            </a:r>
            <a:endParaRPr lang="en-US" altLang="he-IL" sz="2400" dirty="0">
              <a:cs typeface="David" pitchFamily="34" charset="-79"/>
            </a:endParaRPr>
          </a:p>
          <a:p>
            <a:pPr algn="r"/>
            <a:r>
              <a:rPr lang="he-IL" altLang="he-IL" sz="2800" dirty="0" smtClean="0">
                <a:cs typeface="David" pitchFamily="34" charset="-79"/>
              </a:rPr>
              <a:t>(</a:t>
            </a:r>
            <a:r>
              <a:rPr lang="he-IL" altLang="he-IL" sz="2800" dirty="0">
                <a:cs typeface="David" pitchFamily="34" charset="-79"/>
              </a:rPr>
              <a:t>ו) </a:t>
            </a:r>
            <a:r>
              <a:rPr lang="he-IL" altLang="he-IL" sz="2800" dirty="0" err="1">
                <a:ln w="12700">
                  <a:solidFill>
                    <a:schemeClr val="tx2">
                      <a:satMod val="155000"/>
                    </a:schemeClr>
                  </a:solidFill>
                  <a:prstDash val="solid"/>
                </a:ln>
                <a:solidFill>
                  <a:srgbClr val="FFFF66"/>
                </a:solidFill>
                <a:cs typeface="David" pitchFamily="34" charset="-79"/>
              </a:rPr>
              <a:t>וְהָיְתָה</a:t>
            </a:r>
            <a:r>
              <a:rPr lang="he-IL" altLang="he-IL" sz="2800" dirty="0">
                <a:ln w="12700">
                  <a:solidFill>
                    <a:schemeClr val="tx2">
                      <a:satMod val="155000"/>
                    </a:schemeClr>
                  </a:solidFill>
                  <a:prstDash val="solid"/>
                </a:ln>
                <a:solidFill>
                  <a:srgbClr val="FFFF66"/>
                </a:solidFill>
                <a:cs typeface="David" pitchFamily="34" charset="-79"/>
              </a:rPr>
              <a:t> שַׁבַּת הָאָרֶץ לָכֶם </a:t>
            </a:r>
            <a:r>
              <a:rPr lang="he-IL" altLang="he-IL" sz="2800" dirty="0" smtClean="0">
                <a:ln w="12700">
                  <a:solidFill>
                    <a:schemeClr val="tx2">
                      <a:satMod val="155000"/>
                    </a:schemeClr>
                  </a:solidFill>
                  <a:prstDash val="solid"/>
                </a:ln>
                <a:solidFill>
                  <a:srgbClr val="FFFF66"/>
                </a:solidFill>
                <a:cs typeface="David" pitchFamily="34" charset="-79"/>
              </a:rPr>
              <a:t>לְאָכְלָה </a:t>
            </a:r>
            <a:endParaRPr lang="he-IL" altLang="he-IL" sz="2800" dirty="0" smtClean="0">
              <a:solidFill>
                <a:srgbClr val="FFFF66"/>
              </a:solidFill>
              <a:cs typeface="David" pitchFamily="34" charset="-79"/>
            </a:endParaRPr>
          </a:p>
          <a:p>
            <a:pPr algn="r"/>
            <a:r>
              <a:rPr lang="he-IL" altLang="he-IL" sz="2800" b="0" dirty="0" smtClean="0">
                <a:cs typeface="David" pitchFamily="34" charset="-79"/>
              </a:rPr>
              <a:t>לְךָ </a:t>
            </a:r>
            <a:r>
              <a:rPr lang="he-IL" altLang="he-IL" sz="2800" b="0" dirty="0">
                <a:cs typeface="David" pitchFamily="34" charset="-79"/>
              </a:rPr>
              <a:t>וּלְעַבְדְּךָ וְלַאֲמָתֶךָ וְלִשְׂכִירְךָ</a:t>
            </a:r>
          </a:p>
          <a:p>
            <a:pPr algn="r"/>
            <a:r>
              <a:rPr lang="he-IL" altLang="he-IL" sz="2800" b="0" dirty="0">
                <a:cs typeface="David" pitchFamily="34" charset="-79"/>
              </a:rPr>
              <a:t>וּלְתוֹשׁבְךָ הַגָּרִים עִמָּךְ:</a:t>
            </a:r>
          </a:p>
          <a:p>
            <a:pPr algn="r"/>
            <a:r>
              <a:rPr lang="he-IL" altLang="he-IL" sz="2800" dirty="0">
                <a:cs typeface="David" pitchFamily="34" charset="-79"/>
              </a:rPr>
              <a:t>(ז) </a:t>
            </a:r>
            <a:r>
              <a:rPr lang="he-IL" altLang="he-IL" sz="2800" b="0" dirty="0">
                <a:cs typeface="David" pitchFamily="34" charset="-79"/>
              </a:rPr>
              <a:t>וְלִבְהֶמְתְּךָ וְלַחַיָּה אֲשֶׁר בְּאַרְצֶךָ</a:t>
            </a:r>
          </a:p>
          <a:p>
            <a:pPr algn="r"/>
            <a:r>
              <a:rPr lang="he-IL" altLang="he-IL" sz="2800" b="0" dirty="0">
                <a:cs typeface="David" pitchFamily="34" charset="-79"/>
              </a:rPr>
              <a:t>תִּהְיֶה כָל תְּבוּאָתָהּ לֶאֱכֹל: </a:t>
            </a:r>
          </a:p>
        </p:txBody>
      </p:sp>
      <p:sp>
        <p:nvSpPr>
          <p:cNvPr id="74012" name="Oval 1308"/>
          <p:cNvSpPr>
            <a:spLocks noChangeArrowheads="1"/>
          </p:cNvSpPr>
          <p:nvPr/>
        </p:nvSpPr>
        <p:spPr bwMode="auto">
          <a:xfrm>
            <a:off x="539750" y="908050"/>
            <a:ext cx="3168650" cy="1511300"/>
          </a:xfrm>
          <a:prstGeom prst="ellipse">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r>
              <a:rPr lang="he-IL" sz="4400" dirty="0">
                <a:solidFill>
                  <a:schemeClr val="bg1"/>
                </a:solidFill>
                <a:effectLst>
                  <a:outerShdw blurRad="38100" dist="38100" dir="2700000" algn="tl">
                    <a:srgbClr val="000000">
                      <a:alpha val="43137"/>
                    </a:srgbClr>
                  </a:outerShdw>
                </a:effectLst>
                <a:cs typeface="David" pitchFamily="34" charset="-79"/>
              </a:rPr>
              <a:t>אדם והיבול</a:t>
            </a:r>
            <a:endParaRPr lang="en-US" sz="4400" dirty="0">
              <a:solidFill>
                <a:schemeClr val="bg1"/>
              </a:solidFill>
              <a:effectLst>
                <a:outerShdw blurRad="38100" dist="38100" dir="2700000" algn="tl">
                  <a:srgbClr val="000000">
                    <a:alpha val="43137"/>
                  </a:srgbClr>
                </a:outerShdw>
              </a:effectLst>
              <a:cs typeface="David" pitchFamily="34" charset="-79"/>
            </a:endParaRPr>
          </a:p>
        </p:txBody>
      </p:sp>
      <p:sp>
        <p:nvSpPr>
          <p:cNvPr id="74013" name="Rectangle 1309"/>
          <p:cNvSpPr>
            <a:spLocks noChangeArrowheads="1"/>
          </p:cNvSpPr>
          <p:nvPr/>
        </p:nvSpPr>
        <p:spPr bwMode="auto">
          <a:xfrm>
            <a:off x="338268" y="3300073"/>
            <a:ext cx="4449762"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200" b="1">
                <a:solidFill>
                  <a:schemeClr val="tx1"/>
                </a:solidFill>
                <a:latin typeface="Times New Roman" pitchFamily="18" charset="0"/>
                <a:cs typeface="Miriam" pitchFamily="34" charset="-79"/>
              </a:defRPr>
            </a:lvl1pPr>
            <a:lvl2pPr marL="742950" indent="-285750">
              <a:defRPr sz="3200" b="1">
                <a:solidFill>
                  <a:schemeClr val="tx1"/>
                </a:solidFill>
                <a:latin typeface="Times New Roman" pitchFamily="18" charset="0"/>
                <a:cs typeface="Miriam" pitchFamily="34" charset="-79"/>
              </a:defRPr>
            </a:lvl2pPr>
            <a:lvl3pPr marL="1143000" indent="-228600">
              <a:defRPr sz="3200" b="1">
                <a:solidFill>
                  <a:schemeClr val="tx1"/>
                </a:solidFill>
                <a:latin typeface="Times New Roman" pitchFamily="18" charset="0"/>
                <a:cs typeface="Miriam" pitchFamily="34" charset="-79"/>
              </a:defRPr>
            </a:lvl3pPr>
            <a:lvl4pPr marL="1600200" indent="-228600">
              <a:defRPr sz="3200" b="1">
                <a:solidFill>
                  <a:schemeClr val="tx1"/>
                </a:solidFill>
                <a:latin typeface="Times New Roman" pitchFamily="18" charset="0"/>
                <a:cs typeface="Miriam" pitchFamily="34" charset="-79"/>
              </a:defRPr>
            </a:lvl4pPr>
            <a:lvl5pPr marL="2057400" indent="-228600">
              <a:defRPr sz="3200" b="1">
                <a:solidFill>
                  <a:schemeClr val="tx1"/>
                </a:solidFill>
                <a:latin typeface="Times New Roman" pitchFamily="18" charset="0"/>
                <a:cs typeface="Miriam" pitchFamily="34" charset="-79"/>
              </a:defRPr>
            </a:lvl5pPr>
            <a:lvl6pPr marL="25146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6pPr>
            <a:lvl7pPr marL="29718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7pPr>
            <a:lvl8pPr marL="34290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8pPr>
            <a:lvl9pPr marL="3886200" indent="-228600" algn="ctr" eaLnBrk="0" fontAlgn="base" hangingPunct="0">
              <a:spcBef>
                <a:spcPct val="0"/>
              </a:spcBef>
              <a:spcAft>
                <a:spcPct val="0"/>
              </a:spcAft>
              <a:defRPr sz="3200" b="1">
                <a:solidFill>
                  <a:schemeClr val="tx1"/>
                </a:solidFill>
                <a:latin typeface="Times New Roman" pitchFamily="18" charset="0"/>
                <a:cs typeface="Miriam" pitchFamily="34" charset="-79"/>
              </a:defRPr>
            </a:lvl9pPr>
          </a:lstStyle>
          <a:p>
            <a:pPr algn="r"/>
            <a:r>
              <a:rPr lang="he-IL" altLang="he-IL" sz="2400" u="sng" dirty="0">
                <a:cs typeface="David" pitchFamily="34" charset="-79"/>
              </a:rPr>
              <a:t>שמות פרק </a:t>
            </a:r>
            <a:r>
              <a:rPr lang="he-IL" altLang="he-IL" sz="2400" u="sng" dirty="0" err="1">
                <a:cs typeface="David" pitchFamily="34" charset="-79"/>
              </a:rPr>
              <a:t>כג</a:t>
            </a:r>
            <a:r>
              <a:rPr lang="he-IL" altLang="he-IL" sz="2400" u="sng" dirty="0">
                <a:cs typeface="David" pitchFamily="34" charset="-79"/>
              </a:rPr>
              <a:t> </a:t>
            </a:r>
            <a:endParaRPr lang="en-US" altLang="he-IL" sz="2400" dirty="0">
              <a:cs typeface="David" pitchFamily="34" charset="-79"/>
            </a:endParaRPr>
          </a:p>
          <a:p>
            <a:pPr algn="r"/>
            <a:r>
              <a:rPr lang="he-IL" altLang="he-IL" sz="2800" dirty="0">
                <a:cs typeface="David" pitchFamily="34" charset="-79"/>
              </a:rPr>
              <a:t>(י) </a:t>
            </a:r>
            <a:r>
              <a:rPr lang="he-IL" altLang="he-IL" sz="2800" b="0" dirty="0">
                <a:cs typeface="David" pitchFamily="34" charset="-79"/>
              </a:rPr>
              <a:t>וְשֵׁשׁ שָׁנִים תִּזְרַע אֶת אַרְצֶךָ</a:t>
            </a:r>
          </a:p>
          <a:p>
            <a:pPr algn="r"/>
            <a:r>
              <a:rPr lang="he-IL" altLang="he-IL" sz="2800" b="0" dirty="0">
                <a:cs typeface="David" pitchFamily="34" charset="-79"/>
              </a:rPr>
              <a:t>וְאָסַפְתָּ אֶת תְּבוּאָתָהּ:</a:t>
            </a:r>
            <a:endParaRPr lang="en-US" altLang="he-IL" sz="2800" b="0" dirty="0">
              <a:cs typeface="David" pitchFamily="34" charset="-79"/>
            </a:endParaRPr>
          </a:p>
          <a:p>
            <a:pPr algn="r"/>
            <a:r>
              <a:rPr lang="he-IL" altLang="he-IL" sz="2800" dirty="0">
                <a:cs typeface="David" pitchFamily="34" charset="-79"/>
              </a:rPr>
              <a:t>(יא) </a:t>
            </a:r>
            <a:r>
              <a:rPr lang="he-IL" altLang="he-IL" sz="2800" dirty="0" err="1">
                <a:ln w="12700">
                  <a:solidFill>
                    <a:schemeClr val="tx2">
                      <a:satMod val="155000"/>
                    </a:schemeClr>
                  </a:solidFill>
                  <a:prstDash val="solid"/>
                </a:ln>
                <a:solidFill>
                  <a:srgbClr val="FFFF66"/>
                </a:solidFill>
                <a:cs typeface="David" pitchFamily="34" charset="-79"/>
              </a:rPr>
              <a:t>וְהַשְּׁבִיעִת</a:t>
            </a:r>
            <a:r>
              <a:rPr lang="he-IL" altLang="he-IL" sz="2800" dirty="0">
                <a:ln w="12700">
                  <a:solidFill>
                    <a:schemeClr val="tx2">
                      <a:satMod val="155000"/>
                    </a:schemeClr>
                  </a:solidFill>
                  <a:prstDash val="solid"/>
                </a:ln>
                <a:solidFill>
                  <a:srgbClr val="FFFF66"/>
                </a:solidFill>
                <a:cs typeface="David" pitchFamily="34" charset="-79"/>
              </a:rPr>
              <a:t> תִּשְׁמְטֶנָּה </a:t>
            </a:r>
            <a:r>
              <a:rPr lang="he-IL" altLang="he-IL" sz="2800" dirty="0" err="1">
                <a:ln w="12700">
                  <a:solidFill>
                    <a:schemeClr val="tx2">
                      <a:satMod val="155000"/>
                    </a:schemeClr>
                  </a:solidFill>
                  <a:prstDash val="solid"/>
                </a:ln>
                <a:solidFill>
                  <a:srgbClr val="FFFF66"/>
                </a:solidFill>
                <a:cs typeface="David" pitchFamily="34" charset="-79"/>
              </a:rPr>
              <a:t>וּנְטַשְׁתָּה</a:t>
            </a:r>
            <a:r>
              <a:rPr lang="he-IL" altLang="he-IL" sz="2800" dirty="0">
                <a:ln w="12700">
                  <a:solidFill>
                    <a:schemeClr val="tx2">
                      <a:satMod val="155000"/>
                    </a:schemeClr>
                  </a:solidFill>
                  <a:prstDash val="solid"/>
                </a:ln>
                <a:solidFill>
                  <a:srgbClr val="FFFF66"/>
                </a:solidFill>
                <a:cs typeface="David" pitchFamily="34" charset="-79"/>
              </a:rPr>
              <a:t>ּ</a:t>
            </a:r>
          </a:p>
          <a:p>
            <a:pPr algn="r"/>
            <a:r>
              <a:rPr lang="he-IL" altLang="he-IL" sz="2800" b="0" dirty="0">
                <a:cs typeface="David" pitchFamily="34" charset="-79"/>
              </a:rPr>
              <a:t>וְאָכְלוּ </a:t>
            </a:r>
            <a:r>
              <a:rPr lang="he-IL" altLang="he-IL" sz="2800" b="0" dirty="0" err="1">
                <a:cs typeface="David" pitchFamily="34" charset="-79"/>
              </a:rPr>
              <a:t>אֶבְיֹנֵי</a:t>
            </a:r>
            <a:r>
              <a:rPr lang="he-IL" altLang="he-IL" sz="2800" b="0" dirty="0">
                <a:cs typeface="David" pitchFamily="34" charset="-79"/>
              </a:rPr>
              <a:t> עַמֶּךָ</a:t>
            </a:r>
          </a:p>
          <a:p>
            <a:pPr algn="r"/>
            <a:r>
              <a:rPr lang="he-IL" altLang="he-IL" sz="2800" b="0" dirty="0" err="1">
                <a:cs typeface="David" pitchFamily="34" charset="-79"/>
              </a:rPr>
              <a:t>וְיִתְרָם</a:t>
            </a:r>
            <a:r>
              <a:rPr lang="he-IL" altLang="he-IL" sz="2800" b="0" dirty="0">
                <a:cs typeface="David" pitchFamily="34" charset="-79"/>
              </a:rPr>
              <a:t> תֹּאכַל חַיַּת הַשָּׂדֶה</a:t>
            </a:r>
          </a:p>
          <a:p>
            <a:pPr algn="r"/>
            <a:r>
              <a:rPr lang="he-IL" altLang="he-IL" sz="2800" b="0" dirty="0">
                <a:cs typeface="David" pitchFamily="34" charset="-79"/>
              </a:rPr>
              <a:t>כֵּן תַּעֲשֶׂה לְכַרְמְךָ לְזֵיתֶךָ:</a:t>
            </a:r>
          </a:p>
        </p:txBody>
      </p:sp>
      <p:pic>
        <p:nvPicPr>
          <p:cNvPr id="5" name="Picture 3" descr="C:\Users\RONEN\Desktop\לוגון מכון מחודש.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14762" y="109020"/>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12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013"/>
                                        </p:tgtEl>
                                        <p:attrNameLst>
                                          <p:attrName>style.visibility</p:attrName>
                                        </p:attrNameLst>
                                      </p:cBhvr>
                                      <p:to>
                                        <p:strVal val="visible"/>
                                      </p:to>
                                    </p:set>
                                    <p:anim calcmode="lin" valueType="num">
                                      <p:cBhvr additive="base">
                                        <p:cTn id="7" dur="500" fill="hold"/>
                                        <p:tgtEl>
                                          <p:spTgt spid="74013"/>
                                        </p:tgtEl>
                                        <p:attrNameLst>
                                          <p:attrName>ppt_x</p:attrName>
                                        </p:attrNameLst>
                                      </p:cBhvr>
                                      <p:tavLst>
                                        <p:tav tm="0">
                                          <p:val>
                                            <p:strVal val="0-#ppt_w/2"/>
                                          </p:val>
                                        </p:tav>
                                        <p:tav tm="100000">
                                          <p:val>
                                            <p:strVal val="#ppt_x"/>
                                          </p:val>
                                        </p:tav>
                                      </p:tavLst>
                                    </p:anim>
                                    <p:anim calcmode="lin" valueType="num">
                                      <p:cBhvr additive="base">
                                        <p:cTn id="8" dur="500" fill="hold"/>
                                        <p:tgtEl>
                                          <p:spTgt spid="740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4012"/>
                                        </p:tgtEl>
                                        <p:attrNameLst>
                                          <p:attrName>style.visibility</p:attrName>
                                        </p:attrNameLst>
                                      </p:cBhvr>
                                      <p:to>
                                        <p:strVal val="visible"/>
                                      </p:to>
                                    </p:set>
                                    <p:animEffect transition="in" filter="dissolve">
                                      <p:cBhvr>
                                        <p:cTn id="13" dur="500"/>
                                        <p:tgtEl>
                                          <p:spTgt spid="74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1033" descr="C:\Users\RONEN\Desktop\צ.png"/>
          <p:cNvPicPr>
            <a:picLocks noChangeAspect="1" noChangeArrowheads="1"/>
          </p:cNvPicPr>
          <p:nvPr/>
        </p:nvPicPr>
        <p:blipFill rotWithShape="1">
          <a:blip r:embed="rId2">
            <a:extLst>
              <a:ext uri="{28A0092B-C50C-407E-A947-70E740481C1C}">
                <a14:useLocalDpi xmlns:a14="http://schemas.microsoft.com/office/drawing/2010/main" val="0"/>
              </a:ext>
            </a:extLst>
          </a:blip>
          <a:srcRect l="2032" t="196" r="17570" b="4174"/>
          <a:stretch/>
        </p:blipFill>
        <p:spPr bwMode="auto">
          <a:xfrm>
            <a:off x="-26321" y="0"/>
            <a:ext cx="9170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ONEN\Desktop\לוגון מכון מחודש.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92676" y="116632"/>
            <a:ext cx="950932" cy="7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4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היתר"/>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7811" name="WordArt 3"/>
          <p:cNvSpPr>
            <a:spLocks noChangeArrowheads="1" noChangeShapeType="1" noTextEdit="1"/>
          </p:cNvSpPr>
          <p:nvPr/>
        </p:nvSpPr>
        <p:spPr bwMode="auto">
          <a:xfrm>
            <a:off x="394519" y="332656"/>
            <a:ext cx="4177481" cy="576858"/>
          </a:xfrm>
          <a:prstGeom prst="rect">
            <a:avLst/>
          </a:prstGeom>
        </p:spPr>
        <p:txBody>
          <a:bodyPr wrap="none" fromWordArt="1">
            <a:prstTxWarp prst="textPlain">
              <a:avLst>
                <a:gd name="adj" fmla="val 50000"/>
              </a:avLst>
            </a:prstTxWarp>
          </a:bodyPr>
          <a:lstStyle/>
          <a:p>
            <a:pPr algn="ctr"/>
            <a:r>
              <a:rPr lang="he-IL" b="1" kern="10"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ea typeface="+mn-cs"/>
                <a:cs typeface="David" panose="020E0502060401010101" pitchFamily="34" charset="-79"/>
              </a:rPr>
              <a:t>היתר מכירה</a:t>
            </a:r>
          </a:p>
        </p:txBody>
      </p:sp>
    </p:spTree>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כותרת 1"/>
          <p:cNvSpPr txBox="1">
            <a:spLocks/>
          </p:cNvSpPr>
          <p:nvPr/>
        </p:nvSpPr>
        <p:spPr>
          <a:xfrm>
            <a:off x="1806575" y="332656"/>
            <a:ext cx="5213697" cy="108012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rtl="0"/>
            <a:r>
              <a:rPr lang="he-IL" sz="6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טענות</a:t>
            </a:r>
            <a:r>
              <a:rPr lang="he-IL" sz="6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sz="6000" b="1" dirty="0" smtClean="0">
                <a:ln w="9000" cmpd="sng">
                  <a:solidFill>
                    <a:sysClr val="windowText" lastClr="000000"/>
                  </a:solidFill>
                  <a:prstDash val="solid"/>
                </a:ln>
                <a:solidFill>
                  <a:srgbClr val="FF0000"/>
                </a:solidFill>
                <a:effectLst>
                  <a:reflection blurRad="12700" stA="28000" endPos="45000" dist="1000" dir="5400000" sy="-100000" algn="bl" rotWithShape="0"/>
                </a:effectLst>
                <a:latin typeface="David" panose="020E0502060401010101" pitchFamily="34" charset="-79"/>
                <a:cs typeface="David" panose="020E0502060401010101" pitchFamily="34" charset="-79"/>
              </a:rPr>
              <a:t>המתנגדים</a:t>
            </a:r>
            <a:endParaRPr lang="he-IL" sz="6000" b="1" dirty="0">
              <a:ln w="9000" cmpd="sng">
                <a:solidFill>
                  <a:sysClr val="windowText" lastClr="000000"/>
                </a:solidFill>
                <a:prstDash val="solid"/>
              </a:ln>
              <a:solidFill>
                <a:srgbClr val="FF0000"/>
              </a:soli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9" name="TextBox 8"/>
          <p:cNvSpPr txBox="1"/>
          <p:nvPr/>
        </p:nvSpPr>
        <p:spPr>
          <a:xfrm>
            <a:off x="5220072" y="1664377"/>
            <a:ext cx="3600450" cy="1077218"/>
          </a:xfrm>
          <a:prstGeom prst="rect">
            <a:avLst/>
          </a:prstGeom>
          <a:noFill/>
          <a:ln>
            <a:solidFill>
              <a:schemeClr val="tx1"/>
            </a:solidFill>
          </a:ln>
        </p:spPr>
        <p:txBody>
          <a:bodyPr wrap="square" rtlCol="1">
            <a:spAutoFit/>
          </a:bodyPr>
          <a:lstStyle/>
          <a:p>
            <a:pPr algn="ctr"/>
            <a:r>
              <a:rPr lang="he-IL" sz="3200" b="1" kern="10" dirty="0">
                <a:ln w="9525">
                  <a:noFill/>
                  <a:round/>
                  <a:headEnd/>
                  <a:tailEnd/>
                </a:ln>
                <a:latin typeface="David" panose="020E0502060401010101" pitchFamily="34" charset="-79"/>
                <a:ea typeface="+mn-cs"/>
                <a:cs typeface="David" panose="020E0502060401010101" pitchFamily="34" charset="-79"/>
              </a:rPr>
              <a:t>חשיבות  קיום</a:t>
            </a:r>
          </a:p>
          <a:p>
            <a:pPr algn="ctr"/>
            <a:r>
              <a:rPr lang="he-IL" sz="3200" b="1" kern="10" dirty="0">
                <a:ln w="9525">
                  <a:noFill/>
                  <a:round/>
                  <a:headEnd/>
                  <a:tailEnd/>
                </a:ln>
                <a:latin typeface="David" panose="020E0502060401010101" pitchFamily="34" charset="-79"/>
                <a:ea typeface="+mn-cs"/>
                <a:cs typeface="David" panose="020E0502060401010101" pitchFamily="34" charset="-79"/>
              </a:rPr>
              <a:t>מצוות התלויות </a:t>
            </a:r>
            <a:r>
              <a:rPr lang="he-IL" sz="3200" b="1" kern="10" dirty="0" smtClean="0">
                <a:ln w="9525">
                  <a:noFill/>
                  <a:round/>
                  <a:headEnd/>
                  <a:tailEnd/>
                </a:ln>
                <a:latin typeface="David" panose="020E0502060401010101" pitchFamily="34" charset="-79"/>
                <a:ea typeface="+mn-cs"/>
                <a:cs typeface="David" panose="020E0502060401010101" pitchFamily="34" charset="-79"/>
              </a:rPr>
              <a:t>בארץ</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5" name="TextBox 24"/>
          <p:cNvSpPr txBox="1"/>
          <p:nvPr/>
        </p:nvSpPr>
        <p:spPr>
          <a:xfrm>
            <a:off x="899667" y="1669576"/>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בעוון שמיטה </a:t>
            </a:r>
          </a:p>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גלינו מארצנו</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6" name="TextBox 25"/>
          <p:cNvSpPr txBox="1"/>
          <p:nvPr/>
        </p:nvSpPr>
        <p:spPr>
          <a:xfrm>
            <a:off x="1043608" y="5301208"/>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הערמה ופיקציה</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7" name="TextBox 26"/>
          <p:cNvSpPr txBox="1"/>
          <p:nvPr/>
        </p:nvSpPr>
        <p:spPr>
          <a:xfrm>
            <a:off x="4860032" y="5301208"/>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איסור </a:t>
            </a:r>
          </a:p>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לא תחנם</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8" name="TextBox 27"/>
          <p:cNvSpPr txBox="1"/>
          <p:nvPr/>
        </p:nvSpPr>
        <p:spPr>
          <a:xfrm>
            <a:off x="1403648" y="3181253"/>
            <a:ext cx="2303908" cy="1569660"/>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אין קנין</a:t>
            </a:r>
          </a:p>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לעכו"ם להפקיע</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9" name="TextBox 28"/>
          <p:cNvSpPr txBox="1"/>
          <p:nvPr/>
        </p:nvSpPr>
        <p:spPr>
          <a:xfrm>
            <a:off x="5220072" y="3427474"/>
            <a:ext cx="3311747"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מכירה ללא טאבו </a:t>
            </a:r>
          </a:p>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אינה מכירה</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Tree>
  </p:cSld>
  <p:clrMapOvr>
    <a:masterClrMapping/>
  </p:clrMapOvr>
  <p:transition>
    <p:zoom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כותרת 1"/>
          <p:cNvSpPr txBox="1">
            <a:spLocks/>
          </p:cNvSpPr>
          <p:nvPr/>
        </p:nvSpPr>
        <p:spPr>
          <a:xfrm>
            <a:off x="1806575" y="332656"/>
            <a:ext cx="5213697" cy="108012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rtl="0"/>
            <a:r>
              <a:rPr lang="he-IL" sz="6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טענות</a:t>
            </a:r>
            <a:r>
              <a:rPr lang="he-IL" sz="6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sz="6000" b="1" dirty="0" smtClean="0">
                <a:ln w="9000" cmpd="sng">
                  <a:solidFill>
                    <a:sysClr val="windowText" lastClr="000000"/>
                  </a:solidFill>
                  <a:prstDash val="solid"/>
                </a:ln>
                <a:solidFill>
                  <a:srgbClr val="92D050"/>
                </a:solidFill>
                <a:effectLst>
                  <a:reflection blurRad="12700" stA="28000" endPos="45000" dist="1000" dir="5400000" sy="-100000" algn="bl" rotWithShape="0"/>
                </a:effectLst>
                <a:latin typeface="David" panose="020E0502060401010101" pitchFamily="34" charset="-79"/>
                <a:cs typeface="David" panose="020E0502060401010101" pitchFamily="34" charset="-79"/>
              </a:rPr>
              <a:t>המתירים</a:t>
            </a:r>
            <a:endParaRPr lang="he-IL" sz="6000" b="1" dirty="0">
              <a:ln w="9000" cmpd="sng">
                <a:solidFill>
                  <a:sysClr val="windowText" lastClr="000000"/>
                </a:solidFill>
                <a:prstDash val="solid"/>
              </a:ln>
              <a:solidFill>
                <a:srgbClr val="92D050"/>
              </a:soli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9" name="TextBox 8"/>
          <p:cNvSpPr txBox="1"/>
          <p:nvPr/>
        </p:nvSpPr>
        <p:spPr>
          <a:xfrm>
            <a:off x="5220072" y="1664377"/>
            <a:ext cx="3600450"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שביעית בזמן הזה מדרבנן</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5" name="TextBox 24"/>
          <p:cNvSpPr txBox="1"/>
          <p:nvPr/>
        </p:nvSpPr>
        <p:spPr>
          <a:xfrm>
            <a:off x="2303823" y="1669576"/>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בעוון שמיטה </a:t>
            </a:r>
          </a:p>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גלינו מארצנו</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6" name="TextBox 25"/>
          <p:cNvSpPr txBox="1"/>
          <p:nvPr/>
        </p:nvSpPr>
        <p:spPr>
          <a:xfrm>
            <a:off x="647465" y="5445224"/>
            <a:ext cx="2808312"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מכירה לזמן נחשבת מכירה</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7" name="TextBox 26"/>
          <p:cNvSpPr txBox="1"/>
          <p:nvPr/>
        </p:nvSpPr>
        <p:spPr>
          <a:xfrm>
            <a:off x="6516614" y="5445224"/>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מכירה תקפה גם ללא טאבו</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8" name="TextBox 27"/>
          <p:cNvSpPr txBox="1"/>
          <p:nvPr/>
        </p:nvSpPr>
        <p:spPr>
          <a:xfrm>
            <a:off x="1475656" y="3503910"/>
            <a:ext cx="3240261"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מכירה לתועלת הישוב</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29" name="TextBox 28"/>
          <p:cNvSpPr txBox="1"/>
          <p:nvPr/>
        </p:nvSpPr>
        <p:spPr>
          <a:xfrm>
            <a:off x="5436096" y="3371508"/>
            <a:ext cx="3311747" cy="1569660"/>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בפירות </a:t>
            </a:r>
            <a:r>
              <a:rPr lang="he-IL" sz="3200" b="1" kern="10" dirty="0" err="1" smtClean="0">
                <a:ln w="9525">
                  <a:noFill/>
                  <a:round/>
                  <a:headEnd/>
                  <a:tailEnd/>
                </a:ln>
                <a:latin typeface="David" panose="020E0502060401010101" pitchFamily="34" charset="-79"/>
                <a:ea typeface="+mn-cs"/>
                <a:cs typeface="David" panose="020E0502060401010101" pitchFamily="34" charset="-79"/>
              </a:rPr>
              <a:t>נכרי</a:t>
            </a:r>
            <a:r>
              <a:rPr lang="he-IL" sz="3200" b="1" kern="10" dirty="0" smtClean="0">
                <a:ln w="9525">
                  <a:noFill/>
                  <a:round/>
                  <a:headEnd/>
                  <a:tailEnd/>
                </a:ln>
                <a:latin typeface="David" panose="020E0502060401010101" pitchFamily="34" charset="-79"/>
                <a:ea typeface="+mn-cs"/>
                <a:cs typeface="David" panose="020E0502060401010101" pitchFamily="34" charset="-79"/>
              </a:rPr>
              <a:t> הגדלים בא"י אין קדושת שביעית</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
        <p:nvSpPr>
          <p:cNvPr id="10" name="TextBox 9"/>
          <p:cNvSpPr txBox="1"/>
          <p:nvPr/>
        </p:nvSpPr>
        <p:spPr>
          <a:xfrm>
            <a:off x="3886018" y="5445224"/>
            <a:ext cx="2303908" cy="1077218"/>
          </a:xfrm>
          <a:prstGeom prst="rect">
            <a:avLst/>
          </a:prstGeom>
          <a:noFill/>
          <a:ln>
            <a:solidFill>
              <a:schemeClr val="tx1"/>
            </a:solidFill>
          </a:ln>
        </p:spPr>
        <p:txBody>
          <a:bodyPr wrap="square" rtlCol="1">
            <a:spAutoFit/>
          </a:bodyPr>
          <a:lstStyle/>
          <a:p>
            <a:pPr algn="ctr"/>
            <a:r>
              <a:rPr lang="he-IL" sz="3200" b="1" kern="10" dirty="0" smtClean="0">
                <a:ln w="9525">
                  <a:noFill/>
                  <a:round/>
                  <a:headEnd/>
                  <a:tailEnd/>
                </a:ln>
                <a:latin typeface="David" panose="020E0502060401010101" pitchFamily="34" charset="-79"/>
                <a:ea typeface="+mn-cs"/>
                <a:cs typeface="David" panose="020E0502060401010101" pitchFamily="34" charset="-79"/>
              </a:rPr>
              <a:t>דאגה לכלל הציבור</a:t>
            </a:r>
            <a:endParaRPr lang="he-IL" sz="3200" b="1" kern="10" dirty="0">
              <a:ln w="9525">
                <a:noFill/>
                <a:round/>
                <a:headEnd/>
                <a:tailEnd/>
              </a:ln>
              <a:latin typeface="David" panose="020E0502060401010101" pitchFamily="34" charset="-79"/>
              <a:ea typeface="+mn-cs"/>
              <a:cs typeface="David" panose="020E0502060401010101" pitchFamily="34" charset="-79"/>
            </a:endParaRPr>
          </a:p>
        </p:txBody>
      </p:sp>
    </p:spTree>
    <p:extLst>
      <p:ext uri="{BB962C8B-B14F-4D97-AF65-F5344CB8AC3E}">
        <p14:creationId xmlns:p14="http://schemas.microsoft.com/office/powerpoint/2010/main" val="1718566017"/>
      </p:ext>
    </p:extLst>
  </p:cSld>
  <p:clrMapOvr>
    <a:masterClrMapping/>
  </p:clrMapOvr>
  <p:transition>
    <p:zoom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353024" y="201414"/>
            <a:ext cx="4091184" cy="923330"/>
          </a:xfrm>
          <a:prstGeom prst="rect">
            <a:avLst/>
          </a:prstGeom>
          <a:noFill/>
        </p:spPr>
        <p:txBody>
          <a:bodyPr wrap="none" lIns="91440" tIns="45720" rIns="91440" bIns="45720">
            <a:spAutoFit/>
          </a:bodyPr>
          <a:lstStyle/>
          <a:p>
            <a:r>
              <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לאחר המכירה:</a:t>
            </a:r>
          </a:p>
        </p:txBody>
      </p:sp>
      <p:sp>
        <p:nvSpPr>
          <p:cNvPr id="4" name="מציין מיקום תוכן 2"/>
          <p:cNvSpPr txBox="1">
            <a:spLocks/>
          </p:cNvSpPr>
          <p:nvPr/>
        </p:nvSpPr>
        <p:spPr>
          <a:xfrm>
            <a:off x="283816" y="1572986"/>
            <a:ext cx="8536656" cy="3584206"/>
          </a:xfrm>
          <a:prstGeom prst="rect">
            <a:avLst/>
          </a:prstGeom>
        </p:spPr>
        <p:txBody>
          <a:bodyPr>
            <a:normAutofit/>
          </a:bodyPr>
          <a:lst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457200" indent="-457200">
              <a:buFont typeface="Wingdings" panose="05000000000000000000" pitchFamily="2" charset="2"/>
              <a:buChar char="q"/>
            </a:pPr>
            <a:endParaRPr lang="he-IL" dirty="0">
              <a:solidFill>
                <a:schemeClr val="tx1"/>
              </a:solidFill>
              <a:latin typeface="David" panose="020E0502060401010101" pitchFamily="34" charset="-79"/>
              <a:cs typeface="David" panose="020E0502060401010101" pitchFamily="34" charset="-79"/>
            </a:endParaRPr>
          </a:p>
          <a:p>
            <a:pPr marL="514350" indent="-514350">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אין איסורי מלאכות </a:t>
            </a:r>
            <a:r>
              <a:rPr lang="he-IL" sz="2800" dirty="0">
                <a:solidFill>
                  <a:schemeClr val="tx1"/>
                </a:solidFill>
                <a:latin typeface="David" panose="020E0502060401010101" pitchFamily="34" charset="-79"/>
                <a:cs typeface="David" panose="020E0502060401010101" pitchFamily="34" charset="-79"/>
              </a:rPr>
              <a:t>(מחמירים בארבע מלאכות דאורייתא)</a:t>
            </a:r>
          </a:p>
          <a:p>
            <a:pPr marL="514350" indent="-514350">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אין קדושת שביעית</a:t>
            </a:r>
          </a:p>
          <a:p>
            <a:pPr marL="514350" indent="-514350">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אין איסור </a:t>
            </a:r>
            <a:r>
              <a:rPr lang="he-IL" dirty="0" err="1">
                <a:solidFill>
                  <a:schemeClr val="tx1"/>
                </a:solidFill>
                <a:latin typeface="David" panose="020E0502060401010101" pitchFamily="34" charset="-79"/>
                <a:cs typeface="David" panose="020E0502060401010101" pitchFamily="34" charset="-79"/>
              </a:rPr>
              <a:t>ספיחין</a:t>
            </a:r>
            <a:endParaRPr lang="en-US" dirty="0">
              <a:solidFill>
                <a:schemeClr val="tx1"/>
              </a:solidFill>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260648"/>
            <a:ext cx="8686800" cy="838200"/>
          </a:xfrm>
        </p:spPr>
        <p:txBody>
          <a:bodyPr>
            <a:normAutofit/>
          </a:bodyPr>
          <a:lstStyle/>
          <a:p>
            <a:pPr algn="ctr"/>
            <a:r>
              <a:rPr lang="he-IL" sz="44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הרה"ג אברהם אלקנה שפירא זצ"ל</a:t>
            </a:r>
            <a:endParaRPr lang="he-IL" sz="44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323528" y="1124744"/>
            <a:ext cx="8568952" cy="5429288"/>
          </a:xfrm>
        </p:spPr>
        <p:txBody>
          <a:bodyPr>
            <a:normAutofit fontScale="55000" lnSpcReduction="20000"/>
          </a:bodyPr>
          <a:lstStyle/>
          <a:p>
            <a:pPr algn="just">
              <a:lnSpc>
                <a:spcPct val="120000"/>
              </a:lnSpc>
              <a:buFont typeface="Wingdings" panose="05000000000000000000" pitchFamily="2" charset="2"/>
              <a:buChar char="q"/>
            </a:pPr>
            <a:endParaRPr lang="en-US" dirty="0">
              <a:latin typeface="David" panose="020E0502060401010101" pitchFamily="34" charset="-79"/>
              <a:cs typeface="David" panose="020E0502060401010101" pitchFamily="34" charset="-79"/>
            </a:endParaRPr>
          </a:p>
          <a:p>
            <a:pPr algn="just">
              <a:lnSpc>
                <a:spcPct val="120000"/>
              </a:lnSpc>
              <a:buFont typeface="Wingdings" panose="05000000000000000000" pitchFamily="2" charset="2"/>
              <a:buChar char="q"/>
            </a:pPr>
            <a:r>
              <a:rPr lang="he-IL" sz="4000" dirty="0">
                <a:latin typeface="David" panose="020E0502060401010101" pitchFamily="34" charset="-79"/>
                <a:cs typeface="David" panose="020E0502060401010101" pitchFamily="34" charset="-79"/>
              </a:rPr>
              <a:t>...בכל השמיטות הבאות חזרה תופעה זו. </a:t>
            </a:r>
            <a:r>
              <a:rPr lang="he-IL" sz="4000" dirty="0" err="1">
                <a:latin typeface="David" panose="020E0502060401010101" pitchFamily="34" charset="-79"/>
                <a:cs typeface="David" panose="020E0502060401010101" pitchFamily="34" charset="-79"/>
              </a:rPr>
              <a:t>היתה</a:t>
            </a:r>
            <a:r>
              <a:rPr lang="he-IL" sz="4000" dirty="0">
                <a:latin typeface="David" panose="020E0502060401010101" pitchFamily="34" charset="-79"/>
                <a:cs typeface="David" panose="020E0502060401010101" pitchFamily="34" charset="-79"/>
              </a:rPr>
              <a:t> התעוררות רבה בין ת"ח לדון בבעיות ההלכתיות של השמיטה. בדרך כלל הצביעו על הקשיים ההלכתיים של ההיתר של גאוני הדור. </a:t>
            </a:r>
            <a:r>
              <a:rPr lang="he-IL" sz="4000" b="1" dirty="0">
                <a:latin typeface="David" panose="020E0502060401010101" pitchFamily="34" charset="-79"/>
                <a:cs typeface="David" panose="020E0502060401010101" pitchFamily="34" charset="-79"/>
              </a:rPr>
              <a:t>אולם הרבנים </a:t>
            </a:r>
            <a:r>
              <a:rPr lang="he-IL" sz="4000" b="1" u="sng" dirty="0">
                <a:latin typeface="David" panose="020E0502060401010101" pitchFamily="34" charset="-79"/>
                <a:cs typeface="David" panose="020E0502060401010101" pitchFamily="34" charset="-79"/>
              </a:rPr>
              <a:t>הנושאים בעול ההוראה לישוב היהודי, </a:t>
            </a:r>
            <a:r>
              <a:rPr lang="he-IL" sz="4000" b="1" dirty="0">
                <a:latin typeface="David" panose="020E0502060401010101" pitchFamily="34" charset="-79"/>
                <a:cs typeface="David" panose="020E0502060401010101" pitchFamily="34" charset="-79"/>
              </a:rPr>
              <a:t>חזרו למעשה להיתרים הנ"ל.</a:t>
            </a:r>
            <a:r>
              <a:rPr lang="he-IL" sz="4000" dirty="0">
                <a:latin typeface="David" panose="020E0502060401010101" pitchFamily="34" charset="-79"/>
                <a:cs typeface="David" panose="020E0502060401010101" pitchFamily="34" charset="-79"/>
              </a:rPr>
              <a:t> ולאחר פטירת </a:t>
            </a:r>
            <a:r>
              <a:rPr lang="he-IL" sz="4000" dirty="0" err="1">
                <a:latin typeface="David" panose="020E0502060401010101" pitchFamily="34" charset="-79"/>
                <a:cs typeface="David" panose="020E0502060401010101" pitchFamily="34" charset="-79"/>
              </a:rPr>
              <a:t>הגרא"י</a:t>
            </a:r>
            <a:r>
              <a:rPr lang="he-IL" sz="4000" dirty="0">
                <a:latin typeface="David" panose="020E0502060401010101" pitchFamily="34" charset="-79"/>
                <a:cs typeface="David" panose="020E0502060401010101" pitchFamily="34" charset="-79"/>
              </a:rPr>
              <a:t> קוק זצ"ל המשיכו לנהוג כהוראותיו </a:t>
            </a:r>
            <a:r>
              <a:rPr lang="he-IL" sz="4000" dirty="0" err="1">
                <a:latin typeface="David" panose="020E0502060401010101" pitchFamily="34" charset="-79"/>
                <a:cs typeface="David" panose="020E0502060401010101" pitchFamily="34" charset="-79"/>
              </a:rPr>
              <a:t>הרה"ר</a:t>
            </a:r>
            <a:r>
              <a:rPr lang="he-IL" sz="4000" dirty="0">
                <a:latin typeface="David" panose="020E0502060401010101" pitchFamily="34" charset="-79"/>
                <a:cs typeface="David" panose="020E0502060401010101" pitchFamily="34" charset="-79"/>
              </a:rPr>
              <a:t> שבאו במקומו יחד עם חברי מועצת </a:t>
            </a:r>
            <a:r>
              <a:rPr lang="he-IL" sz="4000" dirty="0" err="1">
                <a:latin typeface="David" panose="020E0502060401010101" pitchFamily="34" charset="-79"/>
                <a:cs typeface="David" panose="020E0502060401010101" pitchFamily="34" charset="-79"/>
              </a:rPr>
              <a:t>הרה"ר</a:t>
            </a:r>
            <a:r>
              <a:rPr lang="he-IL" sz="4000" dirty="0">
                <a:latin typeface="David" panose="020E0502060401010101" pitchFamily="34" charset="-79"/>
                <a:cs typeface="David" panose="020E0502060401010101" pitchFamily="34" charset="-79"/>
              </a:rPr>
              <a:t>, </a:t>
            </a:r>
            <a:r>
              <a:rPr lang="he-IL" sz="4000" dirty="0" err="1">
                <a:latin typeface="David" panose="020E0502060401010101" pitchFamily="34" charset="-79"/>
                <a:cs typeface="David" panose="020E0502060401010101" pitchFamily="34" charset="-79"/>
              </a:rPr>
              <a:t>הגרצ"פ</a:t>
            </a:r>
            <a:r>
              <a:rPr lang="he-IL" sz="4000" dirty="0">
                <a:latin typeface="David" panose="020E0502060401010101" pitchFamily="34" charset="-79"/>
                <a:cs typeface="David" panose="020E0502060401010101" pitchFamily="34" charset="-79"/>
              </a:rPr>
              <a:t> פראנק </a:t>
            </a:r>
            <a:r>
              <a:rPr lang="he-IL" sz="4000" dirty="0" err="1">
                <a:latin typeface="David" panose="020E0502060401010101" pitchFamily="34" charset="-79"/>
                <a:cs typeface="David" panose="020E0502060401010101" pitchFamily="34" charset="-79"/>
              </a:rPr>
              <a:t>והגר"ר</a:t>
            </a:r>
            <a:r>
              <a:rPr lang="he-IL" sz="4000" dirty="0">
                <a:latin typeface="David" panose="020E0502060401010101" pitchFamily="34" charset="-79"/>
                <a:cs typeface="David" panose="020E0502060401010101" pitchFamily="34" charset="-79"/>
              </a:rPr>
              <a:t> כץ וכו' וכן כל הרבנים הספרדים במועצה, </a:t>
            </a:r>
            <a:r>
              <a:rPr lang="he-IL" sz="4000" dirty="0" err="1">
                <a:latin typeface="David" panose="020E0502060401010101" pitchFamily="34" charset="-79"/>
                <a:cs typeface="David" panose="020E0502060401010101" pitchFamily="34" charset="-79"/>
              </a:rPr>
              <a:t>הגר"ע</a:t>
            </a:r>
            <a:r>
              <a:rPr lang="he-IL" sz="4000" dirty="0">
                <a:latin typeface="David" panose="020E0502060401010101" pitchFamily="34" charset="-79"/>
                <a:cs typeface="David" panose="020E0502060401010101" pitchFamily="34" charset="-79"/>
              </a:rPr>
              <a:t> </a:t>
            </a:r>
            <a:r>
              <a:rPr lang="he-IL" sz="4000" dirty="0" err="1">
                <a:latin typeface="David" panose="020E0502060401010101" pitchFamily="34" charset="-79"/>
                <a:cs typeface="David" panose="020E0502060401010101" pitchFamily="34" charset="-79"/>
              </a:rPr>
              <a:t>הדאיה</a:t>
            </a:r>
            <a:r>
              <a:rPr lang="he-IL" sz="4000" dirty="0">
                <a:latin typeface="David" panose="020E0502060401010101" pitchFamily="34" charset="-79"/>
                <a:cs typeface="David" panose="020E0502060401010101" pitchFamily="34" charset="-79"/>
              </a:rPr>
              <a:t> </a:t>
            </a:r>
            <a:r>
              <a:rPr lang="he-IL" sz="4000" dirty="0" err="1">
                <a:latin typeface="David" panose="020E0502060401010101" pitchFamily="34" charset="-79"/>
                <a:cs typeface="David" panose="020E0502060401010101" pitchFamily="34" charset="-79"/>
              </a:rPr>
              <a:t>והגר"י</a:t>
            </a:r>
            <a:r>
              <a:rPr lang="he-IL" sz="4000" dirty="0">
                <a:latin typeface="David" panose="020E0502060401010101" pitchFamily="34" charset="-79"/>
                <a:cs typeface="David" panose="020E0502060401010101" pitchFamily="34" charset="-79"/>
              </a:rPr>
              <a:t> </a:t>
            </a:r>
            <a:r>
              <a:rPr lang="he-IL" sz="4000" dirty="0" err="1">
                <a:latin typeface="David" panose="020E0502060401010101" pitchFamily="34" charset="-79"/>
                <a:cs typeface="David" panose="020E0502060401010101" pitchFamily="34" charset="-79"/>
              </a:rPr>
              <a:t>עדס</a:t>
            </a:r>
            <a:r>
              <a:rPr lang="he-IL" sz="4000" dirty="0">
                <a:latin typeface="David" panose="020E0502060401010101" pitchFamily="34" charset="-79"/>
                <a:cs typeface="David" panose="020E0502060401010101" pitchFamily="34" charset="-79"/>
              </a:rPr>
              <a:t> </a:t>
            </a:r>
            <a:r>
              <a:rPr lang="he-IL" sz="4000" dirty="0" err="1">
                <a:latin typeface="David" panose="020E0502060401010101" pitchFamily="34" charset="-79"/>
                <a:cs typeface="David" panose="020E0502060401010101" pitchFamily="34" charset="-79"/>
              </a:rPr>
              <a:t>וכו</a:t>
            </a:r>
            <a:r>
              <a:rPr lang="he-IL" sz="4000" dirty="0" smtClean="0">
                <a:latin typeface="David" panose="020E0502060401010101" pitchFamily="34" charset="-79"/>
                <a:cs typeface="David" panose="020E0502060401010101" pitchFamily="34" charset="-79"/>
              </a:rPr>
              <a:t>'...</a:t>
            </a:r>
          </a:p>
          <a:p>
            <a:pPr algn="just">
              <a:lnSpc>
                <a:spcPct val="120000"/>
              </a:lnSpc>
              <a:buFont typeface="Wingdings" panose="05000000000000000000" pitchFamily="2" charset="2"/>
              <a:buChar char="q"/>
            </a:pPr>
            <a:endParaRPr lang="en-US" sz="4000" dirty="0">
              <a:latin typeface="David" panose="020E0502060401010101" pitchFamily="34" charset="-79"/>
              <a:cs typeface="David" panose="020E0502060401010101" pitchFamily="34" charset="-79"/>
            </a:endParaRPr>
          </a:p>
          <a:p>
            <a:pPr algn="just">
              <a:lnSpc>
                <a:spcPct val="120000"/>
              </a:lnSpc>
              <a:buFont typeface="Wingdings" panose="05000000000000000000" pitchFamily="2" charset="2"/>
              <a:buChar char="q"/>
            </a:pPr>
            <a:r>
              <a:rPr lang="he-IL" sz="4000" dirty="0">
                <a:latin typeface="David" panose="020E0502060401010101" pitchFamily="34" charset="-79"/>
                <a:cs typeface="David" panose="020E0502060401010101" pitchFamily="34" charset="-79"/>
              </a:rPr>
              <a:t>כאמור, קו בולט בנידון הוא, </a:t>
            </a:r>
            <a:r>
              <a:rPr lang="he-IL" sz="4000" b="1" dirty="0">
                <a:latin typeface="David" panose="020E0502060401010101" pitchFamily="34" charset="-79"/>
                <a:cs typeface="David" panose="020E0502060401010101" pitchFamily="34" charset="-79"/>
              </a:rPr>
              <a:t>שאם כי רבו חכמי התורה שנטו </a:t>
            </a:r>
            <a:r>
              <a:rPr lang="he-IL" sz="4000" b="1" dirty="0" err="1">
                <a:latin typeface="David" panose="020E0502060401010101" pitchFamily="34" charset="-79"/>
                <a:cs typeface="David" panose="020E0502060401010101" pitchFamily="34" charset="-79"/>
              </a:rPr>
              <a:t>לחומרא</a:t>
            </a:r>
            <a:r>
              <a:rPr lang="he-IL" sz="4000" b="1" dirty="0">
                <a:latin typeface="David" panose="020E0502060401010101" pitchFamily="34" charset="-79"/>
                <a:cs typeface="David" panose="020E0502060401010101" pitchFamily="34" charset="-79"/>
              </a:rPr>
              <a:t>, </a:t>
            </a:r>
            <a:r>
              <a:rPr lang="he-IL" sz="4000" b="1" u="sng" dirty="0">
                <a:latin typeface="David" panose="020E0502060401010101" pitchFamily="34" charset="-79"/>
                <a:cs typeface="David" panose="020E0502060401010101" pitchFamily="34" charset="-79"/>
              </a:rPr>
              <a:t>הרבנים מארי דארעא שנשאו בעול ההוראה של הציבור,</a:t>
            </a:r>
            <a:r>
              <a:rPr lang="he-IL" sz="4000" b="1" dirty="0">
                <a:latin typeface="David" panose="020E0502060401010101" pitchFamily="34" charset="-79"/>
                <a:cs typeface="David" panose="020E0502060401010101" pitchFamily="34" charset="-79"/>
              </a:rPr>
              <a:t> הורו למעשה כפי הוראות הגאונים הנ"ל, שסמכו על היתר המכירה. וכפי שכתב </a:t>
            </a:r>
            <a:r>
              <a:rPr lang="he-IL" sz="4000" b="1" dirty="0" err="1">
                <a:latin typeface="David" panose="020E0502060401010101" pitchFamily="34" charset="-79"/>
                <a:cs typeface="David" panose="020E0502060401010101" pitchFamily="34" charset="-79"/>
              </a:rPr>
              <a:t>הגרא"ד</a:t>
            </a:r>
            <a:r>
              <a:rPr lang="he-IL" sz="4000" b="1" dirty="0">
                <a:latin typeface="David" panose="020E0502060401010101" pitchFamily="34" charset="-79"/>
                <a:cs typeface="David" panose="020E0502060401010101" pitchFamily="34" charset="-79"/>
              </a:rPr>
              <a:t> תאומים עוד בשמיטות הקודמות, שבזמן שהיה בחו"ל היה נוטה לאיסור, אבל כשעלה לארץ, נתמנה כרבה של ירושלים וראה את המצב כפי שהוא, שינה באמת דעתו </a:t>
            </a:r>
            <a:r>
              <a:rPr lang="he-IL" sz="4000" b="1" dirty="0" err="1">
                <a:latin typeface="David" panose="020E0502060401010101" pitchFamily="34" charset="-79"/>
                <a:cs typeface="David" panose="020E0502060401010101" pitchFamily="34" charset="-79"/>
              </a:rPr>
              <a:t>להיתרא</a:t>
            </a:r>
            <a:r>
              <a:rPr lang="he-IL" sz="4000" dirty="0">
                <a:latin typeface="David" panose="020E0502060401010101" pitchFamily="34" charset="-79"/>
                <a:cs typeface="David" panose="020E0502060401010101" pitchFamily="34" charset="-79"/>
              </a:rPr>
              <a:t>.</a:t>
            </a:r>
            <a:endParaRPr lang="en-US" sz="4000" dirty="0">
              <a:latin typeface="David" panose="020E0502060401010101" pitchFamily="34" charset="-79"/>
              <a:cs typeface="David" panose="020E0502060401010101" pitchFamily="34" charset="-79"/>
            </a:endParaRPr>
          </a:p>
          <a:p>
            <a:pPr algn="just">
              <a:lnSpc>
                <a:spcPct val="120000"/>
              </a:lnSpc>
              <a:buFont typeface="Wingdings" panose="05000000000000000000" pitchFamily="2" charset="2"/>
              <a:buChar char="q"/>
            </a:pPr>
            <a:endParaRPr lang="he-IL" dirty="0">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5" name="Text Box 25"/>
          <p:cNvSpPr txBox="1">
            <a:spLocks noChangeArrowheads="1"/>
          </p:cNvSpPr>
          <p:nvPr/>
        </p:nvSpPr>
        <p:spPr bwMode="auto">
          <a:xfrm>
            <a:off x="342900" y="1492250"/>
            <a:ext cx="4457700" cy="138499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spcBef>
                <a:spcPct val="50000"/>
              </a:spcBef>
            </a:pPr>
            <a:r>
              <a:rPr lang="he-IL" sz="2800" dirty="0">
                <a:latin typeface="David" panose="020E0502060401010101" pitchFamily="34" charset="-79"/>
                <a:cs typeface="David" panose="020E0502060401010101" pitchFamily="34" charset="-79"/>
              </a:rPr>
              <a:t>אבל בכל הדברים שאינם נוגעים לעיקר יסוד הישוב</a:t>
            </a:r>
            <a:r>
              <a:rPr lang="he-IL" sz="2800" dirty="0" smtClean="0">
                <a:latin typeface="David" panose="020E0502060401010101" pitchFamily="34" charset="-79"/>
                <a:cs typeface="David" panose="020E0502060401010101" pitchFamily="34" charset="-79"/>
              </a:rPr>
              <a:t>...חלילה </a:t>
            </a:r>
            <a:r>
              <a:rPr lang="he-IL" sz="2800" dirty="0">
                <a:latin typeface="David" panose="020E0502060401010101" pitchFamily="34" charset="-79"/>
                <a:cs typeface="David" panose="020E0502060401010101" pitchFamily="34" charset="-79"/>
              </a:rPr>
              <a:t>לסמוך על זה ההיתר... </a:t>
            </a:r>
            <a:endParaRPr lang="en-US" sz="2800" dirty="0">
              <a:latin typeface="David" panose="020E0502060401010101" pitchFamily="34" charset="-79"/>
              <a:cs typeface="David" panose="020E0502060401010101" pitchFamily="34" charset="-79"/>
            </a:endParaRPr>
          </a:p>
        </p:txBody>
      </p:sp>
      <p:sp>
        <p:nvSpPr>
          <p:cNvPr id="204826" name="Text Box 26"/>
          <p:cNvSpPr txBox="1">
            <a:spLocks noChangeArrowheads="1"/>
          </p:cNvSpPr>
          <p:nvPr/>
        </p:nvSpPr>
        <p:spPr bwMode="auto">
          <a:xfrm>
            <a:off x="2952750" y="3924300"/>
            <a:ext cx="5867400" cy="266382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spcBef>
                <a:spcPct val="50000"/>
              </a:spcBef>
            </a:pPr>
            <a:r>
              <a:rPr lang="he-IL" sz="2800" dirty="0">
                <a:latin typeface="David" panose="020E0502060401010101" pitchFamily="34" charset="-79"/>
                <a:cs typeface="David" panose="020E0502060401010101" pitchFamily="34" charset="-79"/>
              </a:rPr>
              <a:t>וע"ז לבי </a:t>
            </a:r>
            <a:r>
              <a:rPr lang="he-IL" sz="2800" dirty="0" err="1">
                <a:latin typeface="David" panose="020E0502060401010101" pitchFamily="34" charset="-79"/>
                <a:cs typeface="David" panose="020E0502060401010101" pitchFamily="34" charset="-79"/>
              </a:rPr>
              <a:t>דוי</a:t>
            </a:r>
            <a:r>
              <a:rPr lang="he-IL" sz="2800" dirty="0">
                <a:latin typeface="David" panose="020E0502060401010101" pitchFamily="34" charset="-79"/>
                <a:cs typeface="David" panose="020E0502060401010101" pitchFamily="34" charset="-79"/>
              </a:rPr>
              <a:t> על שאנו מוכרחים ללמד את העם להפקיע מצות שביעית... אולי ירחם עלינו, ונוכל להמציא </a:t>
            </a:r>
            <a:r>
              <a:rPr lang="he-IL" sz="2800" dirty="0" err="1">
                <a:latin typeface="David" panose="020E0502060401010101" pitchFamily="34" charset="-79"/>
                <a:cs typeface="David" panose="020E0502060401010101" pitchFamily="34" charset="-79"/>
              </a:rPr>
              <a:t>לכה"פ</a:t>
            </a:r>
            <a:r>
              <a:rPr lang="he-IL" sz="2800" dirty="0">
                <a:latin typeface="David" panose="020E0502060401010101" pitchFamily="34" charset="-79"/>
                <a:cs typeface="David" panose="020E0502060401010101" pitchFamily="34" charset="-79"/>
              </a:rPr>
              <a:t> עזר הגון לחלק גדול מאחינו היקרים, החפצים בכל לבם ונפשם לשמור את </a:t>
            </a:r>
            <a:r>
              <a:rPr lang="he-IL" sz="2800" dirty="0" err="1">
                <a:latin typeface="David" panose="020E0502060401010101" pitchFamily="34" charset="-79"/>
                <a:cs typeface="David" panose="020E0502060401010101" pitchFamily="34" charset="-79"/>
              </a:rPr>
              <a:t>המצוה</a:t>
            </a:r>
            <a:r>
              <a:rPr lang="he-IL" sz="2800" dirty="0">
                <a:latin typeface="David" panose="020E0502060401010101" pitchFamily="34" charset="-79"/>
                <a:cs typeface="David" panose="020E0502060401010101" pitchFamily="34" charset="-79"/>
              </a:rPr>
              <a:t> ולקיימה בלא שום הפקעה כלל...</a:t>
            </a:r>
            <a:r>
              <a:rPr lang="en-US" sz="2800" dirty="0">
                <a:latin typeface="David" panose="020E0502060401010101" pitchFamily="34" charset="-79"/>
                <a:cs typeface="David" panose="020E0502060401010101" pitchFamily="34" charset="-79"/>
              </a:rPr>
              <a:t> </a:t>
            </a:r>
          </a:p>
        </p:txBody>
      </p:sp>
      <p:sp>
        <p:nvSpPr>
          <p:cNvPr id="204827" name="WordArt 27"/>
          <p:cNvSpPr>
            <a:spLocks noChangeArrowheads="1" noChangeShapeType="1" noTextEdit="1"/>
          </p:cNvSpPr>
          <p:nvPr/>
        </p:nvSpPr>
        <p:spPr bwMode="auto">
          <a:xfrm>
            <a:off x="1919882" y="6321896"/>
            <a:ext cx="923925" cy="228600"/>
          </a:xfrm>
          <a:prstGeom prst="rect">
            <a:avLst/>
          </a:prstGeom>
        </p:spPr>
        <p:txBody>
          <a:bodyPr wrap="none" fromWordArt="1">
            <a:prstTxWarp prst="textPlain">
              <a:avLst>
                <a:gd name="adj" fmla="val 50000"/>
              </a:avLst>
            </a:prstTxWarp>
          </a:bodyPr>
          <a:lstStyle/>
          <a:p>
            <a:pPr algn="ctr"/>
            <a:r>
              <a:rPr lang="he-IL" sz="1100" kern="10" dirty="0">
                <a:ln w="9525">
                  <a:solidFill>
                    <a:srgbClr val="000000"/>
                  </a:solidFill>
                  <a:round/>
                  <a:headEnd/>
                  <a:tailEnd/>
                </a:ln>
                <a:latin typeface="David" panose="020E0502060401010101" pitchFamily="34" charset="-79"/>
                <a:ea typeface="+mn-cs"/>
                <a:cs typeface="David" panose="020E0502060401010101" pitchFamily="34" charset="-79"/>
              </a:rPr>
              <a:t>(הרב קוק)</a:t>
            </a:r>
          </a:p>
        </p:txBody>
      </p:sp>
      <p:sp>
        <p:nvSpPr>
          <p:cNvPr id="6" name="כותרת 1"/>
          <p:cNvSpPr txBox="1">
            <a:spLocks/>
          </p:cNvSpPr>
          <p:nvPr/>
        </p:nvSpPr>
        <p:spPr>
          <a:xfrm>
            <a:off x="179512" y="188640"/>
            <a:ext cx="8686800"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a:r>
              <a:rPr lang="he-IL" sz="54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צמצום היתר המכירה</a:t>
            </a:r>
            <a:endParaRPr lang="he-IL" sz="54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4825"/>
                                        </p:tgtEl>
                                        <p:attrNameLst>
                                          <p:attrName>style.visibility</p:attrName>
                                        </p:attrNameLst>
                                      </p:cBhvr>
                                      <p:to>
                                        <p:strVal val="visible"/>
                                      </p:to>
                                    </p:set>
                                    <p:anim calcmode="lin" valueType="num">
                                      <p:cBhvr>
                                        <p:cTn id="7" dur="1000" fill="hold"/>
                                        <p:tgtEl>
                                          <p:spTgt spid="204825"/>
                                        </p:tgtEl>
                                        <p:attrNameLst>
                                          <p:attrName>ppt_w</p:attrName>
                                        </p:attrNameLst>
                                      </p:cBhvr>
                                      <p:tavLst>
                                        <p:tav tm="0">
                                          <p:val>
                                            <p:strVal val="#ppt_w+.3"/>
                                          </p:val>
                                        </p:tav>
                                        <p:tav tm="100000">
                                          <p:val>
                                            <p:strVal val="#ppt_w"/>
                                          </p:val>
                                        </p:tav>
                                      </p:tavLst>
                                    </p:anim>
                                    <p:anim calcmode="lin" valueType="num">
                                      <p:cBhvr>
                                        <p:cTn id="8" dur="1000" fill="hold"/>
                                        <p:tgtEl>
                                          <p:spTgt spid="204825"/>
                                        </p:tgtEl>
                                        <p:attrNameLst>
                                          <p:attrName>ppt_h</p:attrName>
                                        </p:attrNameLst>
                                      </p:cBhvr>
                                      <p:tavLst>
                                        <p:tav tm="0">
                                          <p:val>
                                            <p:strVal val="#ppt_h"/>
                                          </p:val>
                                        </p:tav>
                                        <p:tav tm="100000">
                                          <p:val>
                                            <p:strVal val="#ppt_h"/>
                                          </p:val>
                                        </p:tav>
                                      </p:tavLst>
                                    </p:anim>
                                    <p:animEffect transition="in" filter="fade">
                                      <p:cBhvr>
                                        <p:cTn id="9" dur="1000"/>
                                        <p:tgtEl>
                                          <p:spTgt spid="2048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204827"/>
                                        </p:tgtEl>
                                        <p:attrNameLst>
                                          <p:attrName>style.visibility</p:attrName>
                                        </p:attrNameLst>
                                      </p:cBhvr>
                                      <p:to>
                                        <p:strVal val="visible"/>
                                      </p:to>
                                    </p:set>
                                    <p:anim calcmode="lin" valueType="num">
                                      <p:cBhvr>
                                        <p:cTn id="14" dur="500" fill="hold"/>
                                        <p:tgtEl>
                                          <p:spTgt spid="204827"/>
                                        </p:tgtEl>
                                        <p:attrNameLst>
                                          <p:attrName>ppt_w</p:attrName>
                                        </p:attrNameLst>
                                      </p:cBhvr>
                                      <p:tavLst>
                                        <p:tav tm="0">
                                          <p:val>
                                            <p:strVal val="#ppt_w*0.05"/>
                                          </p:val>
                                        </p:tav>
                                        <p:tav tm="100000">
                                          <p:val>
                                            <p:strVal val="#ppt_w"/>
                                          </p:val>
                                        </p:tav>
                                      </p:tavLst>
                                    </p:anim>
                                    <p:anim calcmode="lin" valueType="num">
                                      <p:cBhvr>
                                        <p:cTn id="15" dur="500" fill="hold"/>
                                        <p:tgtEl>
                                          <p:spTgt spid="204827"/>
                                        </p:tgtEl>
                                        <p:attrNameLst>
                                          <p:attrName>ppt_h</p:attrName>
                                        </p:attrNameLst>
                                      </p:cBhvr>
                                      <p:tavLst>
                                        <p:tav tm="0">
                                          <p:val>
                                            <p:strVal val="#ppt_h"/>
                                          </p:val>
                                        </p:tav>
                                        <p:tav tm="100000">
                                          <p:val>
                                            <p:strVal val="#ppt_h"/>
                                          </p:val>
                                        </p:tav>
                                      </p:tavLst>
                                    </p:anim>
                                    <p:anim calcmode="lin" valueType="num">
                                      <p:cBhvr>
                                        <p:cTn id="16" dur="500" fill="hold"/>
                                        <p:tgtEl>
                                          <p:spTgt spid="204827"/>
                                        </p:tgtEl>
                                        <p:attrNameLst>
                                          <p:attrName>ppt_x</p:attrName>
                                        </p:attrNameLst>
                                      </p:cBhvr>
                                      <p:tavLst>
                                        <p:tav tm="0">
                                          <p:val>
                                            <p:strVal val="#ppt_x-.2"/>
                                          </p:val>
                                        </p:tav>
                                        <p:tav tm="100000">
                                          <p:val>
                                            <p:strVal val="#ppt_x"/>
                                          </p:val>
                                        </p:tav>
                                      </p:tavLst>
                                    </p:anim>
                                    <p:anim calcmode="lin" valueType="num">
                                      <p:cBhvr>
                                        <p:cTn id="17" dur="500" fill="hold"/>
                                        <p:tgtEl>
                                          <p:spTgt spid="204827"/>
                                        </p:tgtEl>
                                        <p:attrNameLst>
                                          <p:attrName>ppt_y</p:attrName>
                                        </p:attrNameLst>
                                      </p:cBhvr>
                                      <p:tavLst>
                                        <p:tav tm="0">
                                          <p:val>
                                            <p:strVal val="#ppt_y"/>
                                          </p:val>
                                        </p:tav>
                                        <p:tav tm="100000">
                                          <p:val>
                                            <p:strVal val="#ppt_y"/>
                                          </p:val>
                                        </p:tav>
                                      </p:tavLst>
                                    </p:anim>
                                    <p:animEffect transition="in" filter="fade">
                                      <p:cBhvr>
                                        <p:cTn id="18" dur="500"/>
                                        <p:tgtEl>
                                          <p:spTgt spid="2048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04826"/>
                                        </p:tgtEl>
                                        <p:attrNameLst>
                                          <p:attrName>style.visibility</p:attrName>
                                        </p:attrNameLst>
                                      </p:cBhvr>
                                      <p:to>
                                        <p:strVal val="visible"/>
                                      </p:to>
                                    </p:set>
                                    <p:anim calcmode="lin" valueType="num">
                                      <p:cBhvr>
                                        <p:cTn id="23" dur="1000" fill="hold"/>
                                        <p:tgtEl>
                                          <p:spTgt spid="204826"/>
                                        </p:tgtEl>
                                        <p:attrNameLst>
                                          <p:attrName>ppt_w</p:attrName>
                                        </p:attrNameLst>
                                      </p:cBhvr>
                                      <p:tavLst>
                                        <p:tav tm="0">
                                          <p:val>
                                            <p:strVal val="#ppt_w+.3"/>
                                          </p:val>
                                        </p:tav>
                                        <p:tav tm="100000">
                                          <p:val>
                                            <p:strVal val="#ppt_w"/>
                                          </p:val>
                                        </p:tav>
                                      </p:tavLst>
                                    </p:anim>
                                    <p:anim calcmode="lin" valueType="num">
                                      <p:cBhvr>
                                        <p:cTn id="24" dur="1000" fill="hold"/>
                                        <p:tgtEl>
                                          <p:spTgt spid="204826"/>
                                        </p:tgtEl>
                                        <p:attrNameLst>
                                          <p:attrName>ppt_h</p:attrName>
                                        </p:attrNameLst>
                                      </p:cBhvr>
                                      <p:tavLst>
                                        <p:tav tm="0">
                                          <p:val>
                                            <p:strVal val="#ppt_h"/>
                                          </p:val>
                                        </p:tav>
                                        <p:tav tm="100000">
                                          <p:val>
                                            <p:strVal val="#ppt_h"/>
                                          </p:val>
                                        </p:tav>
                                      </p:tavLst>
                                    </p:anim>
                                    <p:animEffect transition="in" filter="fade">
                                      <p:cBhvr>
                                        <p:cTn id="25" dur="1000"/>
                                        <p:tgtEl>
                                          <p:spTgt spid="20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5" grpId="0" animBg="1"/>
      <p:bldP spid="204826" grpId="0" animBg="1"/>
      <p:bldP spid="2048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0" y="0"/>
            <a:ext cx="9144000" cy="1234953"/>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742950" indent="-742950" algn="ctr">
              <a:lnSpc>
                <a:spcPct val="150000"/>
              </a:lnSpc>
            </a:pPr>
            <a:r>
              <a:rPr lang="he-IL" altLang="he-IL" sz="5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הערבה והנגב המערבי</a:t>
            </a:r>
            <a:endParaRPr lang="en-US" altLang="he-IL" sz="5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endParaRPr>
          </a:p>
        </p:txBody>
      </p:sp>
      <p:pic>
        <p:nvPicPr>
          <p:cNvPr id="3" name="הערבה והנגב המערבי.wmv">
            <a:hlinkClick r:id="" action="ppaction://media"/>
          </p:cNvPr>
          <p:cNvPicPr>
            <a:picLocks noRot="1" noChangeAspect="1"/>
          </p:cNvPicPr>
          <p:nvPr>
            <a:videoFile r:link="rId1"/>
          </p:nvPr>
        </p:nvPicPr>
        <p:blipFill>
          <a:blip r:embed="rId3" cstate="print"/>
          <a:stretch>
            <a:fillRect/>
          </a:stretch>
        </p:blipFill>
        <p:spPr>
          <a:xfrm>
            <a:off x="0" y="1268760"/>
            <a:ext cx="9144000" cy="55892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7" name="Picture 17" descr="קו עין קדיס צאלים"/>
          <p:cNvPicPr>
            <a:picLocks noChangeAspect="1" noChangeArrowheads="1"/>
          </p:cNvPicPr>
          <p:nvPr/>
        </p:nvPicPr>
        <p:blipFill>
          <a:blip r:embed="rId2"/>
          <a:srcRect/>
          <a:stretch>
            <a:fillRect/>
          </a:stretch>
        </p:blipFill>
        <p:spPr bwMode="auto">
          <a:xfrm>
            <a:off x="0" y="0"/>
            <a:ext cx="3648075" cy="6858000"/>
          </a:xfrm>
          <a:prstGeom prst="rect">
            <a:avLst/>
          </a:prstGeom>
          <a:noFill/>
        </p:spPr>
      </p:pic>
      <p:grpSp>
        <p:nvGrpSpPr>
          <p:cNvPr id="2" name="קבוצה 6"/>
          <p:cNvGrpSpPr>
            <a:grpSpLocks/>
          </p:cNvGrpSpPr>
          <p:nvPr/>
        </p:nvGrpSpPr>
        <p:grpSpPr bwMode="auto">
          <a:xfrm>
            <a:off x="5724127" y="1714084"/>
            <a:ext cx="3419873" cy="5143915"/>
            <a:chOff x="3348038" y="1268413"/>
            <a:chExt cx="2524125" cy="5078412"/>
          </a:xfrm>
        </p:grpSpPr>
        <p:pic>
          <p:nvPicPr>
            <p:cNvPr id="4" name="תמונה 3" descr="govmap.png"/>
            <p:cNvPicPr>
              <a:picLocks noChangeAspect="1"/>
            </p:cNvPicPr>
            <p:nvPr/>
          </p:nvPicPr>
          <p:blipFill>
            <a:blip r:embed="rId3"/>
            <a:srcRect b="3442"/>
            <a:stretch>
              <a:fillRect/>
            </a:stretch>
          </p:blipFill>
          <p:spPr bwMode="auto">
            <a:xfrm>
              <a:off x="3348038" y="1268413"/>
              <a:ext cx="2524125" cy="507841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אליפסה 5"/>
            <p:cNvSpPr/>
            <p:nvPr/>
          </p:nvSpPr>
          <p:spPr bwMode="auto">
            <a:xfrm flipH="1">
              <a:off x="4355833" y="5660830"/>
              <a:ext cx="46371" cy="511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266261" name="TextBox 6"/>
            <p:cNvSpPr txBox="1">
              <a:spLocks noChangeArrowheads="1"/>
            </p:cNvSpPr>
            <p:nvPr/>
          </p:nvSpPr>
          <p:spPr bwMode="auto">
            <a:xfrm>
              <a:off x="3663360" y="5445816"/>
              <a:ext cx="779032" cy="279859"/>
            </a:xfrm>
            <a:prstGeom prst="rect">
              <a:avLst/>
            </a:prstGeom>
            <a:noFill/>
            <a:ln w="9525">
              <a:noFill/>
              <a:miter lim="800000"/>
              <a:headEnd/>
              <a:tailEnd/>
            </a:ln>
          </p:spPr>
          <p:txBody>
            <a:bodyPr wrap="none">
              <a:spAutoFit/>
            </a:bodyPr>
            <a:lstStyle/>
            <a:p>
              <a:pPr eaLnBrk="1" hangingPunct="1"/>
              <a:r>
                <a:rPr lang="he-IL" sz="1100">
                  <a:latin typeface="Calibri" pitchFamily="34" charset="0"/>
                  <a:cs typeface="Arial" pitchFamily="34" charset="0"/>
                </a:rPr>
                <a:t>קדש ברנע </a:t>
              </a:r>
            </a:p>
          </p:txBody>
        </p:sp>
        <p:cxnSp>
          <p:nvCxnSpPr>
            <p:cNvPr id="12" name="מחבר ישר 11"/>
            <p:cNvCxnSpPr/>
            <p:nvPr/>
          </p:nvCxnSpPr>
          <p:spPr bwMode="auto">
            <a:xfrm flipH="1">
              <a:off x="4355833" y="1485133"/>
              <a:ext cx="287500" cy="4249075"/>
            </a:xfrm>
            <a:prstGeom prst="line">
              <a:avLst/>
            </a:prstGeom>
          </p:spPr>
          <p:style>
            <a:lnRef idx="2">
              <a:schemeClr val="dk1"/>
            </a:lnRef>
            <a:fillRef idx="0">
              <a:schemeClr val="dk1"/>
            </a:fillRef>
            <a:effectRef idx="1">
              <a:schemeClr val="dk1"/>
            </a:effectRef>
            <a:fontRef idx="minor">
              <a:schemeClr val="tx1"/>
            </a:fontRef>
          </p:style>
        </p:cxnSp>
        <p:sp>
          <p:nvSpPr>
            <p:cNvPr id="266263" name="TextBox 15"/>
            <p:cNvSpPr txBox="1">
              <a:spLocks noChangeArrowheads="1"/>
            </p:cNvSpPr>
            <p:nvPr/>
          </p:nvSpPr>
          <p:spPr bwMode="auto">
            <a:xfrm>
              <a:off x="3666452" y="3355408"/>
              <a:ext cx="329234" cy="230372"/>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יבול</a:t>
              </a:r>
            </a:p>
          </p:txBody>
        </p:sp>
        <p:sp>
          <p:nvSpPr>
            <p:cNvPr id="266264" name="TextBox 16"/>
            <p:cNvSpPr txBox="1">
              <a:spLocks noChangeArrowheads="1"/>
            </p:cNvSpPr>
            <p:nvPr/>
          </p:nvSpPr>
          <p:spPr bwMode="auto">
            <a:xfrm>
              <a:off x="4082245" y="3142101"/>
              <a:ext cx="432795" cy="230372"/>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גבולות</a:t>
              </a:r>
            </a:p>
          </p:txBody>
        </p:sp>
        <p:sp>
          <p:nvSpPr>
            <p:cNvPr id="266265" name="TextBox 18"/>
            <p:cNvSpPr txBox="1">
              <a:spLocks noChangeArrowheads="1"/>
            </p:cNvSpPr>
            <p:nvPr/>
          </p:nvSpPr>
          <p:spPr bwMode="auto">
            <a:xfrm>
              <a:off x="3828750" y="4365630"/>
              <a:ext cx="383333" cy="230372"/>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ניצנה</a:t>
              </a:r>
            </a:p>
          </p:txBody>
        </p:sp>
        <p:sp>
          <p:nvSpPr>
            <p:cNvPr id="266266" name="TextBox 19"/>
            <p:cNvSpPr txBox="1">
              <a:spLocks noChangeArrowheads="1"/>
            </p:cNvSpPr>
            <p:nvPr/>
          </p:nvSpPr>
          <p:spPr bwMode="auto">
            <a:xfrm>
              <a:off x="4212083" y="2350306"/>
              <a:ext cx="381788" cy="230371"/>
            </a:xfrm>
            <a:prstGeom prst="rect">
              <a:avLst/>
            </a:prstGeom>
            <a:noFill/>
            <a:ln w="9525">
              <a:noFill/>
              <a:miter lim="800000"/>
              <a:headEnd/>
              <a:tailEnd/>
            </a:ln>
          </p:spPr>
          <p:txBody>
            <a:bodyPr>
              <a:spAutoFit/>
            </a:bodyPr>
            <a:lstStyle/>
            <a:p>
              <a:pPr eaLnBrk="1" hangingPunct="1"/>
              <a:r>
                <a:rPr lang="he-IL" sz="800" b="0">
                  <a:latin typeface="Calibri" pitchFamily="34" charset="0"/>
                  <a:cs typeface="Arial" pitchFamily="34" charset="0"/>
                </a:rPr>
                <a:t>בארי</a:t>
              </a:r>
            </a:p>
          </p:txBody>
        </p:sp>
        <p:sp>
          <p:nvSpPr>
            <p:cNvPr id="16" name="אליפסה 15"/>
            <p:cNvSpPr/>
            <p:nvPr/>
          </p:nvSpPr>
          <p:spPr bwMode="auto">
            <a:xfrm flipH="1">
              <a:off x="4382110" y="2370783"/>
              <a:ext cx="44826" cy="494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7" name="אליפסה 16"/>
            <p:cNvSpPr/>
            <p:nvPr/>
          </p:nvSpPr>
          <p:spPr bwMode="auto">
            <a:xfrm flipH="1">
              <a:off x="4426935" y="3283738"/>
              <a:ext cx="46371" cy="511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8" name="אליפסה 17"/>
            <p:cNvSpPr/>
            <p:nvPr/>
          </p:nvSpPr>
          <p:spPr bwMode="auto">
            <a:xfrm flipH="1">
              <a:off x="3805565" y="3522641"/>
              <a:ext cx="46371" cy="511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9" name="אליפסה 18"/>
            <p:cNvSpPr/>
            <p:nvPr/>
          </p:nvSpPr>
          <p:spPr bwMode="auto">
            <a:xfrm flipH="1">
              <a:off x="4094610" y="4508973"/>
              <a:ext cx="44826" cy="494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5" name="צורה חופשית 4"/>
            <p:cNvSpPr/>
            <p:nvPr/>
          </p:nvSpPr>
          <p:spPr>
            <a:xfrm>
              <a:off x="3711277" y="2239387"/>
              <a:ext cx="826949" cy="1520451"/>
            </a:xfrm>
            <a:custGeom>
              <a:avLst/>
              <a:gdLst>
                <a:gd name="connsiteX0" fmla="*/ 825335 w 827573"/>
                <a:gd name="connsiteY0" fmla="*/ 22884 h 1519175"/>
                <a:gd name="connsiteX1" fmla="*/ 789709 w 827573"/>
                <a:gd name="connsiteY1" fmla="*/ 34760 h 1519175"/>
                <a:gd name="connsiteX2" fmla="*/ 712519 w 827573"/>
                <a:gd name="connsiteY2" fmla="*/ 46635 h 1519175"/>
                <a:gd name="connsiteX3" fmla="*/ 641267 w 827573"/>
                <a:gd name="connsiteY3" fmla="*/ 64448 h 1519175"/>
                <a:gd name="connsiteX4" fmla="*/ 611579 w 827573"/>
                <a:gd name="connsiteY4" fmla="*/ 70386 h 1519175"/>
                <a:gd name="connsiteX5" fmla="*/ 593766 w 827573"/>
                <a:gd name="connsiteY5" fmla="*/ 88199 h 1519175"/>
                <a:gd name="connsiteX6" fmla="*/ 587829 w 827573"/>
                <a:gd name="connsiteY6" fmla="*/ 106012 h 1519175"/>
                <a:gd name="connsiteX7" fmla="*/ 570016 w 827573"/>
                <a:gd name="connsiteY7" fmla="*/ 117887 h 1519175"/>
                <a:gd name="connsiteX8" fmla="*/ 540327 w 827573"/>
                <a:gd name="connsiteY8" fmla="*/ 165388 h 1519175"/>
                <a:gd name="connsiteX9" fmla="*/ 522514 w 827573"/>
                <a:gd name="connsiteY9" fmla="*/ 195077 h 1519175"/>
                <a:gd name="connsiteX10" fmla="*/ 480951 w 827573"/>
                <a:gd name="connsiteY10" fmla="*/ 236640 h 1519175"/>
                <a:gd name="connsiteX11" fmla="*/ 463138 w 827573"/>
                <a:gd name="connsiteY11" fmla="*/ 254453 h 1519175"/>
                <a:gd name="connsiteX12" fmla="*/ 439387 w 827573"/>
                <a:gd name="connsiteY12" fmla="*/ 266329 h 1519175"/>
                <a:gd name="connsiteX13" fmla="*/ 409699 w 827573"/>
                <a:gd name="connsiteY13" fmla="*/ 290079 h 1519175"/>
                <a:gd name="connsiteX14" fmla="*/ 385948 w 827573"/>
                <a:gd name="connsiteY14" fmla="*/ 313830 h 1519175"/>
                <a:gd name="connsiteX15" fmla="*/ 368135 w 827573"/>
                <a:gd name="connsiteY15" fmla="*/ 349456 h 1519175"/>
                <a:gd name="connsiteX16" fmla="*/ 362197 w 827573"/>
                <a:gd name="connsiteY16" fmla="*/ 468209 h 1519175"/>
                <a:gd name="connsiteX17" fmla="*/ 356260 w 827573"/>
                <a:gd name="connsiteY17" fmla="*/ 491960 h 1519175"/>
                <a:gd name="connsiteX18" fmla="*/ 344384 w 827573"/>
                <a:gd name="connsiteY18" fmla="*/ 509773 h 1519175"/>
                <a:gd name="connsiteX19" fmla="*/ 326571 w 827573"/>
                <a:gd name="connsiteY19" fmla="*/ 753217 h 1519175"/>
                <a:gd name="connsiteX20" fmla="*/ 308758 w 827573"/>
                <a:gd name="connsiteY20" fmla="*/ 771030 h 1519175"/>
                <a:gd name="connsiteX21" fmla="*/ 273132 w 827573"/>
                <a:gd name="connsiteY21" fmla="*/ 782905 h 1519175"/>
                <a:gd name="connsiteX22" fmla="*/ 243444 w 827573"/>
                <a:gd name="connsiteY22" fmla="*/ 806656 h 1519175"/>
                <a:gd name="connsiteX23" fmla="*/ 231569 w 827573"/>
                <a:gd name="connsiteY23" fmla="*/ 824469 h 1519175"/>
                <a:gd name="connsiteX24" fmla="*/ 201880 w 827573"/>
                <a:gd name="connsiteY24" fmla="*/ 854157 h 1519175"/>
                <a:gd name="connsiteX25" fmla="*/ 154379 w 827573"/>
                <a:gd name="connsiteY25" fmla="*/ 913534 h 1519175"/>
                <a:gd name="connsiteX26" fmla="*/ 142504 w 827573"/>
                <a:gd name="connsiteY26" fmla="*/ 931347 h 1519175"/>
                <a:gd name="connsiteX27" fmla="*/ 124691 w 827573"/>
                <a:gd name="connsiteY27" fmla="*/ 949160 h 1519175"/>
                <a:gd name="connsiteX28" fmla="*/ 112816 w 827573"/>
                <a:gd name="connsiteY28" fmla="*/ 966973 h 1519175"/>
                <a:gd name="connsiteX29" fmla="*/ 77190 w 827573"/>
                <a:gd name="connsiteY29" fmla="*/ 978848 h 1519175"/>
                <a:gd name="connsiteX30" fmla="*/ 71252 w 827573"/>
                <a:gd name="connsiteY30" fmla="*/ 996661 h 1519175"/>
                <a:gd name="connsiteX31" fmla="*/ 53439 w 827573"/>
                <a:gd name="connsiteY31" fmla="*/ 1002599 h 1519175"/>
                <a:gd name="connsiteX32" fmla="*/ 35626 w 827573"/>
                <a:gd name="connsiteY32" fmla="*/ 1020412 h 1519175"/>
                <a:gd name="connsiteX33" fmla="*/ 11875 w 827573"/>
                <a:gd name="connsiteY33" fmla="*/ 1050100 h 1519175"/>
                <a:gd name="connsiteX34" fmla="*/ 0 w 827573"/>
                <a:gd name="connsiteY34" fmla="*/ 1091664 h 1519175"/>
                <a:gd name="connsiteX35" fmla="*/ 5938 w 827573"/>
                <a:gd name="connsiteY35" fmla="*/ 1156978 h 1519175"/>
                <a:gd name="connsiteX36" fmla="*/ 17813 w 827573"/>
                <a:gd name="connsiteY36" fmla="*/ 1180729 h 1519175"/>
                <a:gd name="connsiteX37" fmla="*/ 35626 w 827573"/>
                <a:gd name="connsiteY37" fmla="*/ 1228230 h 1519175"/>
                <a:gd name="connsiteX38" fmla="*/ 41564 w 827573"/>
                <a:gd name="connsiteY38" fmla="*/ 1275731 h 1519175"/>
                <a:gd name="connsiteX39" fmla="*/ 59377 w 827573"/>
                <a:gd name="connsiteY39" fmla="*/ 1418235 h 1519175"/>
                <a:gd name="connsiteX40" fmla="*/ 83127 w 827573"/>
                <a:gd name="connsiteY40" fmla="*/ 1489487 h 1519175"/>
                <a:gd name="connsiteX41" fmla="*/ 89065 w 827573"/>
                <a:gd name="connsiteY41" fmla="*/ 1507300 h 1519175"/>
                <a:gd name="connsiteX42" fmla="*/ 106878 w 827573"/>
                <a:gd name="connsiteY42" fmla="*/ 1519175 h 1519175"/>
                <a:gd name="connsiteX43" fmla="*/ 219693 w 827573"/>
                <a:gd name="connsiteY43" fmla="*/ 1513238 h 1519175"/>
                <a:gd name="connsiteX44" fmla="*/ 237506 w 827573"/>
                <a:gd name="connsiteY44" fmla="*/ 1501362 h 1519175"/>
                <a:gd name="connsiteX45" fmla="*/ 255319 w 827573"/>
                <a:gd name="connsiteY45" fmla="*/ 1495425 h 1519175"/>
                <a:gd name="connsiteX46" fmla="*/ 285008 w 827573"/>
                <a:gd name="connsiteY46" fmla="*/ 1477612 h 1519175"/>
                <a:gd name="connsiteX47" fmla="*/ 344384 w 827573"/>
                <a:gd name="connsiteY47" fmla="*/ 1459799 h 1519175"/>
                <a:gd name="connsiteX48" fmla="*/ 362197 w 827573"/>
                <a:gd name="connsiteY48" fmla="*/ 1453861 h 1519175"/>
                <a:gd name="connsiteX49" fmla="*/ 391886 w 827573"/>
                <a:gd name="connsiteY49" fmla="*/ 1436048 h 1519175"/>
                <a:gd name="connsiteX50" fmla="*/ 403761 w 827573"/>
                <a:gd name="connsiteY50" fmla="*/ 1418235 h 1519175"/>
                <a:gd name="connsiteX51" fmla="*/ 421574 w 827573"/>
                <a:gd name="connsiteY51" fmla="*/ 1412297 h 1519175"/>
                <a:gd name="connsiteX52" fmla="*/ 445325 w 827573"/>
                <a:gd name="connsiteY52" fmla="*/ 1400422 h 1519175"/>
                <a:gd name="connsiteX53" fmla="*/ 492826 w 827573"/>
                <a:gd name="connsiteY53" fmla="*/ 1388547 h 1519175"/>
                <a:gd name="connsiteX54" fmla="*/ 534390 w 827573"/>
                <a:gd name="connsiteY54" fmla="*/ 1358858 h 1519175"/>
                <a:gd name="connsiteX55" fmla="*/ 546265 w 827573"/>
                <a:gd name="connsiteY55" fmla="*/ 1341045 h 1519175"/>
                <a:gd name="connsiteX56" fmla="*/ 593766 w 827573"/>
                <a:gd name="connsiteY56" fmla="*/ 1311357 h 1519175"/>
                <a:gd name="connsiteX57" fmla="*/ 605642 w 827573"/>
                <a:gd name="connsiteY57" fmla="*/ 1299482 h 1519175"/>
                <a:gd name="connsiteX58" fmla="*/ 623455 w 827573"/>
                <a:gd name="connsiteY58" fmla="*/ 1293544 h 1519175"/>
                <a:gd name="connsiteX59" fmla="*/ 647205 w 827573"/>
                <a:gd name="connsiteY59" fmla="*/ 1281669 h 1519175"/>
                <a:gd name="connsiteX60" fmla="*/ 676893 w 827573"/>
                <a:gd name="connsiteY60" fmla="*/ 1240105 h 1519175"/>
                <a:gd name="connsiteX61" fmla="*/ 700644 w 827573"/>
                <a:gd name="connsiteY61" fmla="*/ 1210417 h 1519175"/>
                <a:gd name="connsiteX62" fmla="*/ 706582 w 827573"/>
                <a:gd name="connsiteY62" fmla="*/ 1192604 h 1519175"/>
                <a:gd name="connsiteX63" fmla="*/ 742208 w 827573"/>
                <a:gd name="connsiteY63" fmla="*/ 1168853 h 1519175"/>
                <a:gd name="connsiteX64" fmla="*/ 765958 w 827573"/>
                <a:gd name="connsiteY64" fmla="*/ 1127290 h 1519175"/>
                <a:gd name="connsiteX65" fmla="*/ 777834 w 827573"/>
                <a:gd name="connsiteY65" fmla="*/ 1073851 h 1519175"/>
                <a:gd name="connsiteX66" fmla="*/ 789709 w 827573"/>
                <a:gd name="connsiteY66" fmla="*/ 1050100 h 1519175"/>
                <a:gd name="connsiteX67" fmla="*/ 795647 w 827573"/>
                <a:gd name="connsiteY67" fmla="*/ 1026349 h 1519175"/>
                <a:gd name="connsiteX68" fmla="*/ 789709 w 827573"/>
                <a:gd name="connsiteY68" fmla="*/ 883845 h 1519175"/>
                <a:gd name="connsiteX69" fmla="*/ 801584 w 827573"/>
                <a:gd name="connsiteY69" fmla="*/ 794780 h 1519175"/>
                <a:gd name="connsiteX70" fmla="*/ 813460 w 827573"/>
                <a:gd name="connsiteY70" fmla="*/ 765092 h 1519175"/>
                <a:gd name="connsiteX71" fmla="*/ 807522 w 827573"/>
                <a:gd name="connsiteY71" fmla="*/ 699778 h 1519175"/>
                <a:gd name="connsiteX72" fmla="*/ 819397 w 827573"/>
                <a:gd name="connsiteY72" fmla="*/ 396957 h 1519175"/>
                <a:gd name="connsiteX73" fmla="*/ 825335 w 827573"/>
                <a:gd name="connsiteY73" fmla="*/ 373206 h 1519175"/>
                <a:gd name="connsiteX74" fmla="*/ 825335 w 827573"/>
                <a:gd name="connsiteY74" fmla="*/ 22884 h 15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27573" h="1519175">
                  <a:moveTo>
                    <a:pt x="825335" y="22884"/>
                  </a:moveTo>
                  <a:cubicBezTo>
                    <a:pt x="819397" y="-33523"/>
                    <a:pt x="801853" y="31724"/>
                    <a:pt x="789709" y="34760"/>
                  </a:cubicBezTo>
                  <a:cubicBezTo>
                    <a:pt x="765794" y="40739"/>
                    <a:pt x="736339" y="41620"/>
                    <a:pt x="712519" y="46635"/>
                  </a:cubicBezTo>
                  <a:cubicBezTo>
                    <a:pt x="688563" y="51679"/>
                    <a:pt x="665273" y="59646"/>
                    <a:pt x="641267" y="64448"/>
                  </a:cubicBezTo>
                  <a:lnTo>
                    <a:pt x="611579" y="70386"/>
                  </a:lnTo>
                  <a:cubicBezTo>
                    <a:pt x="605641" y="76324"/>
                    <a:pt x="598424" y="81212"/>
                    <a:pt x="593766" y="88199"/>
                  </a:cubicBezTo>
                  <a:cubicBezTo>
                    <a:pt x="590294" y="93407"/>
                    <a:pt x="591739" y="101125"/>
                    <a:pt x="587829" y="106012"/>
                  </a:cubicBezTo>
                  <a:cubicBezTo>
                    <a:pt x="583371" y="111584"/>
                    <a:pt x="575954" y="113929"/>
                    <a:pt x="570016" y="117887"/>
                  </a:cubicBezTo>
                  <a:cubicBezTo>
                    <a:pt x="555883" y="160283"/>
                    <a:pt x="568556" y="146570"/>
                    <a:pt x="540327" y="165388"/>
                  </a:cubicBezTo>
                  <a:cubicBezTo>
                    <a:pt x="528975" y="199447"/>
                    <a:pt x="542076" y="168995"/>
                    <a:pt x="522514" y="195077"/>
                  </a:cubicBezTo>
                  <a:cubicBezTo>
                    <a:pt x="490755" y="237423"/>
                    <a:pt x="514294" y="225527"/>
                    <a:pt x="480951" y="236640"/>
                  </a:cubicBezTo>
                  <a:cubicBezTo>
                    <a:pt x="475013" y="242578"/>
                    <a:pt x="469971" y="249572"/>
                    <a:pt x="463138" y="254453"/>
                  </a:cubicBezTo>
                  <a:cubicBezTo>
                    <a:pt x="455935" y="259598"/>
                    <a:pt x="446187" y="260662"/>
                    <a:pt x="439387" y="266329"/>
                  </a:cubicBezTo>
                  <a:cubicBezTo>
                    <a:pt x="403577" y="296170"/>
                    <a:pt x="452229" y="275901"/>
                    <a:pt x="409699" y="290079"/>
                  </a:cubicBezTo>
                  <a:cubicBezTo>
                    <a:pt x="401782" y="297996"/>
                    <a:pt x="389489" y="303208"/>
                    <a:pt x="385948" y="313830"/>
                  </a:cubicBezTo>
                  <a:cubicBezTo>
                    <a:pt x="377753" y="338413"/>
                    <a:pt x="383482" y="326435"/>
                    <a:pt x="368135" y="349456"/>
                  </a:cubicBezTo>
                  <a:cubicBezTo>
                    <a:pt x="366156" y="389040"/>
                    <a:pt x="365488" y="428712"/>
                    <a:pt x="362197" y="468209"/>
                  </a:cubicBezTo>
                  <a:cubicBezTo>
                    <a:pt x="361519" y="476341"/>
                    <a:pt x="359475" y="484459"/>
                    <a:pt x="356260" y="491960"/>
                  </a:cubicBezTo>
                  <a:cubicBezTo>
                    <a:pt x="353449" y="498519"/>
                    <a:pt x="348343" y="503835"/>
                    <a:pt x="344384" y="509773"/>
                  </a:cubicBezTo>
                  <a:cubicBezTo>
                    <a:pt x="306134" y="624527"/>
                    <a:pt x="357563" y="458794"/>
                    <a:pt x="326571" y="753217"/>
                  </a:cubicBezTo>
                  <a:cubicBezTo>
                    <a:pt x="325692" y="761568"/>
                    <a:pt x="316098" y="766952"/>
                    <a:pt x="308758" y="771030"/>
                  </a:cubicBezTo>
                  <a:cubicBezTo>
                    <a:pt x="297816" y="777109"/>
                    <a:pt x="273132" y="782905"/>
                    <a:pt x="273132" y="782905"/>
                  </a:cubicBezTo>
                  <a:cubicBezTo>
                    <a:pt x="239100" y="833954"/>
                    <a:pt x="284415" y="773878"/>
                    <a:pt x="243444" y="806656"/>
                  </a:cubicBezTo>
                  <a:cubicBezTo>
                    <a:pt x="237872" y="811114"/>
                    <a:pt x="236268" y="819099"/>
                    <a:pt x="231569" y="824469"/>
                  </a:cubicBezTo>
                  <a:cubicBezTo>
                    <a:pt x="222353" y="835001"/>
                    <a:pt x="209643" y="842512"/>
                    <a:pt x="201880" y="854157"/>
                  </a:cubicBezTo>
                  <a:cubicBezTo>
                    <a:pt x="150350" y="931454"/>
                    <a:pt x="205143" y="854309"/>
                    <a:pt x="154379" y="913534"/>
                  </a:cubicBezTo>
                  <a:cubicBezTo>
                    <a:pt x="149735" y="918952"/>
                    <a:pt x="147072" y="925865"/>
                    <a:pt x="142504" y="931347"/>
                  </a:cubicBezTo>
                  <a:cubicBezTo>
                    <a:pt x="137128" y="937798"/>
                    <a:pt x="130067" y="942709"/>
                    <a:pt x="124691" y="949160"/>
                  </a:cubicBezTo>
                  <a:cubicBezTo>
                    <a:pt x="120123" y="954642"/>
                    <a:pt x="118867" y="963191"/>
                    <a:pt x="112816" y="966973"/>
                  </a:cubicBezTo>
                  <a:cubicBezTo>
                    <a:pt x="102201" y="973607"/>
                    <a:pt x="77190" y="978848"/>
                    <a:pt x="77190" y="978848"/>
                  </a:cubicBezTo>
                  <a:cubicBezTo>
                    <a:pt x="75211" y="984786"/>
                    <a:pt x="75678" y="992235"/>
                    <a:pt x="71252" y="996661"/>
                  </a:cubicBezTo>
                  <a:cubicBezTo>
                    <a:pt x="66826" y="1001087"/>
                    <a:pt x="58647" y="999127"/>
                    <a:pt x="53439" y="1002599"/>
                  </a:cubicBezTo>
                  <a:cubicBezTo>
                    <a:pt x="46452" y="1007257"/>
                    <a:pt x="41564" y="1014474"/>
                    <a:pt x="35626" y="1020412"/>
                  </a:cubicBezTo>
                  <a:cubicBezTo>
                    <a:pt x="20700" y="1065188"/>
                    <a:pt x="42571" y="1011730"/>
                    <a:pt x="11875" y="1050100"/>
                  </a:cubicBezTo>
                  <a:cubicBezTo>
                    <a:pt x="8779" y="1053970"/>
                    <a:pt x="387" y="1090116"/>
                    <a:pt x="0" y="1091664"/>
                  </a:cubicBezTo>
                  <a:cubicBezTo>
                    <a:pt x="1979" y="1113435"/>
                    <a:pt x="1651" y="1135541"/>
                    <a:pt x="5938" y="1156978"/>
                  </a:cubicBezTo>
                  <a:cubicBezTo>
                    <a:pt x="7674" y="1165658"/>
                    <a:pt x="14705" y="1172441"/>
                    <a:pt x="17813" y="1180729"/>
                  </a:cubicBezTo>
                  <a:cubicBezTo>
                    <a:pt x="42066" y="1245405"/>
                    <a:pt x="2564" y="1162103"/>
                    <a:pt x="35626" y="1228230"/>
                  </a:cubicBezTo>
                  <a:cubicBezTo>
                    <a:pt x="37605" y="1244064"/>
                    <a:pt x="40466" y="1259812"/>
                    <a:pt x="41564" y="1275731"/>
                  </a:cubicBezTo>
                  <a:cubicBezTo>
                    <a:pt x="50979" y="1412259"/>
                    <a:pt x="23880" y="1364993"/>
                    <a:pt x="59377" y="1418235"/>
                  </a:cubicBezTo>
                  <a:cubicBezTo>
                    <a:pt x="80468" y="1502600"/>
                    <a:pt x="60119" y="1435802"/>
                    <a:pt x="83127" y="1489487"/>
                  </a:cubicBezTo>
                  <a:cubicBezTo>
                    <a:pt x="85592" y="1495240"/>
                    <a:pt x="85155" y="1502413"/>
                    <a:pt x="89065" y="1507300"/>
                  </a:cubicBezTo>
                  <a:cubicBezTo>
                    <a:pt x="93523" y="1512872"/>
                    <a:pt x="100940" y="1515217"/>
                    <a:pt x="106878" y="1519175"/>
                  </a:cubicBezTo>
                  <a:cubicBezTo>
                    <a:pt x="144483" y="1517196"/>
                    <a:pt x="182381" y="1518326"/>
                    <a:pt x="219693" y="1513238"/>
                  </a:cubicBezTo>
                  <a:cubicBezTo>
                    <a:pt x="226764" y="1512274"/>
                    <a:pt x="231123" y="1504553"/>
                    <a:pt x="237506" y="1501362"/>
                  </a:cubicBezTo>
                  <a:cubicBezTo>
                    <a:pt x="243104" y="1498563"/>
                    <a:pt x="249381" y="1497404"/>
                    <a:pt x="255319" y="1495425"/>
                  </a:cubicBezTo>
                  <a:cubicBezTo>
                    <a:pt x="275070" y="1475674"/>
                    <a:pt x="258028" y="1489175"/>
                    <a:pt x="285008" y="1477612"/>
                  </a:cubicBezTo>
                  <a:cubicBezTo>
                    <a:pt x="328944" y="1458782"/>
                    <a:pt x="287218" y="1469326"/>
                    <a:pt x="344384" y="1459799"/>
                  </a:cubicBezTo>
                  <a:cubicBezTo>
                    <a:pt x="350322" y="1457820"/>
                    <a:pt x="356830" y="1457081"/>
                    <a:pt x="362197" y="1453861"/>
                  </a:cubicBezTo>
                  <a:cubicBezTo>
                    <a:pt x="402950" y="1429410"/>
                    <a:pt x="341425" y="1452869"/>
                    <a:pt x="391886" y="1436048"/>
                  </a:cubicBezTo>
                  <a:cubicBezTo>
                    <a:pt x="395844" y="1430110"/>
                    <a:pt x="398189" y="1422693"/>
                    <a:pt x="403761" y="1418235"/>
                  </a:cubicBezTo>
                  <a:cubicBezTo>
                    <a:pt x="408648" y="1414325"/>
                    <a:pt x="415821" y="1414762"/>
                    <a:pt x="421574" y="1412297"/>
                  </a:cubicBezTo>
                  <a:cubicBezTo>
                    <a:pt x="429710" y="1408810"/>
                    <a:pt x="437189" y="1403909"/>
                    <a:pt x="445325" y="1400422"/>
                  </a:cubicBezTo>
                  <a:cubicBezTo>
                    <a:pt x="461304" y="1393574"/>
                    <a:pt x="475395" y="1392033"/>
                    <a:pt x="492826" y="1388547"/>
                  </a:cubicBezTo>
                  <a:cubicBezTo>
                    <a:pt x="521003" y="1360370"/>
                    <a:pt x="505955" y="1368337"/>
                    <a:pt x="534390" y="1358858"/>
                  </a:cubicBezTo>
                  <a:cubicBezTo>
                    <a:pt x="538348" y="1352920"/>
                    <a:pt x="541219" y="1346091"/>
                    <a:pt x="546265" y="1341045"/>
                  </a:cubicBezTo>
                  <a:cubicBezTo>
                    <a:pt x="572196" y="1315114"/>
                    <a:pt x="565548" y="1330168"/>
                    <a:pt x="593766" y="1311357"/>
                  </a:cubicBezTo>
                  <a:cubicBezTo>
                    <a:pt x="598424" y="1308252"/>
                    <a:pt x="600842" y="1302362"/>
                    <a:pt x="605642" y="1299482"/>
                  </a:cubicBezTo>
                  <a:cubicBezTo>
                    <a:pt x="611009" y="1296262"/>
                    <a:pt x="617702" y="1296010"/>
                    <a:pt x="623455" y="1293544"/>
                  </a:cubicBezTo>
                  <a:cubicBezTo>
                    <a:pt x="631590" y="1290057"/>
                    <a:pt x="639288" y="1285627"/>
                    <a:pt x="647205" y="1281669"/>
                  </a:cubicBezTo>
                  <a:cubicBezTo>
                    <a:pt x="661059" y="1240105"/>
                    <a:pt x="647205" y="1250002"/>
                    <a:pt x="676893" y="1240105"/>
                  </a:cubicBezTo>
                  <a:cubicBezTo>
                    <a:pt x="691818" y="1195331"/>
                    <a:pt x="669949" y="1248784"/>
                    <a:pt x="700644" y="1210417"/>
                  </a:cubicBezTo>
                  <a:cubicBezTo>
                    <a:pt x="704554" y="1205530"/>
                    <a:pt x="703110" y="1197812"/>
                    <a:pt x="706582" y="1192604"/>
                  </a:cubicBezTo>
                  <a:cubicBezTo>
                    <a:pt x="719290" y="1173542"/>
                    <a:pt x="723533" y="1175078"/>
                    <a:pt x="742208" y="1168853"/>
                  </a:cubicBezTo>
                  <a:cubicBezTo>
                    <a:pt x="752051" y="1154088"/>
                    <a:pt x="759501" y="1144508"/>
                    <a:pt x="765958" y="1127290"/>
                  </a:cubicBezTo>
                  <a:cubicBezTo>
                    <a:pt x="777373" y="1096849"/>
                    <a:pt x="766549" y="1107707"/>
                    <a:pt x="777834" y="1073851"/>
                  </a:cubicBezTo>
                  <a:cubicBezTo>
                    <a:pt x="780633" y="1065454"/>
                    <a:pt x="786601" y="1058388"/>
                    <a:pt x="789709" y="1050100"/>
                  </a:cubicBezTo>
                  <a:cubicBezTo>
                    <a:pt x="792574" y="1042459"/>
                    <a:pt x="793668" y="1034266"/>
                    <a:pt x="795647" y="1026349"/>
                  </a:cubicBezTo>
                  <a:cubicBezTo>
                    <a:pt x="766520" y="968100"/>
                    <a:pt x="781202" y="1007186"/>
                    <a:pt x="789709" y="883845"/>
                  </a:cubicBezTo>
                  <a:cubicBezTo>
                    <a:pt x="790437" y="873283"/>
                    <a:pt x="797093" y="811246"/>
                    <a:pt x="801584" y="794780"/>
                  </a:cubicBezTo>
                  <a:cubicBezTo>
                    <a:pt x="804388" y="784497"/>
                    <a:pt x="809501" y="774988"/>
                    <a:pt x="813460" y="765092"/>
                  </a:cubicBezTo>
                  <a:cubicBezTo>
                    <a:pt x="832232" y="671224"/>
                    <a:pt x="809713" y="809359"/>
                    <a:pt x="807522" y="699778"/>
                  </a:cubicBezTo>
                  <a:cubicBezTo>
                    <a:pt x="806255" y="636408"/>
                    <a:pt x="802351" y="490712"/>
                    <a:pt x="819397" y="396957"/>
                  </a:cubicBezTo>
                  <a:cubicBezTo>
                    <a:pt x="820857" y="388928"/>
                    <a:pt x="823356" y="381123"/>
                    <a:pt x="825335" y="373206"/>
                  </a:cubicBezTo>
                  <a:cubicBezTo>
                    <a:pt x="823284" y="260392"/>
                    <a:pt x="831273" y="79291"/>
                    <a:pt x="825335" y="22884"/>
                  </a:cubicBez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he-IL" sz="1800" b="0"/>
            </a:p>
          </p:txBody>
        </p:sp>
      </p:grpSp>
      <p:sp>
        <p:nvSpPr>
          <p:cNvPr id="20" name="כותרת 1"/>
          <p:cNvSpPr txBox="1">
            <a:spLocks/>
          </p:cNvSpPr>
          <p:nvPr/>
        </p:nvSpPr>
        <p:spPr>
          <a:xfrm>
            <a:off x="5004048" y="188640"/>
            <a:ext cx="3862264"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a:r>
              <a:rPr lang="he-IL" sz="54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הנגב המערבי</a:t>
            </a:r>
            <a:endParaRPr lang="he-IL" sz="54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ערבה"/>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מלבן 2"/>
          <p:cNvSpPr/>
          <p:nvPr/>
        </p:nvSpPr>
        <p:spPr>
          <a:xfrm>
            <a:off x="0" y="188640"/>
            <a:ext cx="5251032" cy="1107996"/>
          </a:xfrm>
          <a:prstGeom prst="rect">
            <a:avLst/>
          </a:prstGeom>
        </p:spPr>
        <p:txBody>
          <a:bodyPr wrap="square">
            <a:spAutoFit/>
          </a:bodyPr>
          <a:lstStyle/>
          <a:p>
            <a:pPr algn="ctr"/>
            <a:r>
              <a:rPr lang="he-IL" sz="6600" b="1" kern="1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ירקות מהערבה</a:t>
            </a:r>
            <a:endParaRPr lang="he-IL" sz="6600" b="1" kern="1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22"/>
          <p:cNvSpPr/>
          <p:nvPr/>
        </p:nvSpPr>
        <p:spPr>
          <a:xfrm>
            <a:off x="395420" y="-35951"/>
            <a:ext cx="8507457" cy="1015663"/>
          </a:xfrm>
          <a:prstGeom prst="rect">
            <a:avLst/>
          </a:prstGeom>
        </p:spPr>
        <p:txBody>
          <a:bodyPr wrap="none">
            <a:spAutoFit/>
          </a:bodyPr>
          <a:lstStyle/>
          <a:p>
            <a:pPr algn="ctr">
              <a:defRPr/>
            </a:pP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מלאכות</a:t>
            </a:r>
            <a:r>
              <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rPr>
              <a:t> </a:t>
            </a:r>
            <a:r>
              <a:rPr lang="he-IL" sz="6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mj-cs"/>
              </a:rPr>
              <a:t>אסורות מהתורה</a:t>
            </a:r>
            <a:r>
              <a:rPr lang="he-IL" sz="6000" dirty="0">
                <a:ln w="12700">
                  <a:solidFill>
                    <a:schemeClr val="tx2">
                      <a:satMod val="155000"/>
                    </a:schemeClr>
                  </a:solidFill>
                  <a:prstDash val="solid"/>
                </a:ln>
                <a:effectLst>
                  <a:outerShdw blurRad="41275" dist="20320" dir="1800000" algn="tl" rotWithShape="0">
                    <a:srgbClr val="000000">
                      <a:alpha val="40000"/>
                    </a:srgbClr>
                  </a:outerShdw>
                </a:effectLst>
                <a:cs typeface="Miriam" pitchFamily="34" charset="-79"/>
              </a:rPr>
              <a:t> </a:t>
            </a: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בשביעית</a:t>
            </a:r>
            <a:endPar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endParaRPr>
          </a:p>
        </p:txBody>
      </p:sp>
      <p:pic>
        <p:nvPicPr>
          <p:cNvPr id="4" name="זריעה.wmv">
            <a:hlinkClick r:id="" action="ppaction://media"/>
          </p:cNvPr>
          <p:cNvPicPr>
            <a:picLocks noRot="1" noChangeAspect="1"/>
          </p:cNvPicPr>
          <p:nvPr>
            <a:videoFile r:link="rId1"/>
          </p:nvPr>
        </p:nvPicPr>
        <p:blipFill>
          <a:blip r:embed="rId3"/>
          <a:srcRect/>
          <a:stretch>
            <a:fillRect/>
          </a:stretch>
        </p:blipFill>
        <p:spPr bwMode="auto">
          <a:xfrm>
            <a:off x="466725" y="1052513"/>
            <a:ext cx="8066088" cy="5486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4800" y="1770186"/>
            <a:ext cx="8686800" cy="5187206"/>
          </a:xfrm>
        </p:spPr>
        <p:txBody>
          <a:bodyPr>
            <a:normAutofit fontScale="70000" lnSpcReduction="20000"/>
          </a:bodyPr>
          <a:lstStyle/>
          <a:p>
            <a:pPr>
              <a:lnSpc>
                <a:spcPct val="170000"/>
              </a:lnSpc>
              <a:buFont typeface="Wingdings" panose="05000000000000000000" pitchFamily="2" charset="2"/>
              <a:buChar char="q"/>
            </a:pPr>
            <a:r>
              <a:rPr lang="he-IL" sz="3300" dirty="0">
                <a:solidFill>
                  <a:schemeClr val="tx1"/>
                </a:solidFill>
                <a:latin typeface="David" panose="020E0502060401010101" pitchFamily="34" charset="-79"/>
                <a:cs typeface="David" panose="020E0502060401010101" pitchFamily="34" charset="-79"/>
              </a:rPr>
              <a:t>קדושת גבולות עולי מצרים הינה </a:t>
            </a:r>
            <a:r>
              <a:rPr lang="he-IL" sz="3300" dirty="0" smtClean="0">
                <a:solidFill>
                  <a:schemeClr val="tx1"/>
                </a:solidFill>
                <a:latin typeface="David" panose="020E0502060401010101" pitchFamily="34" charset="-79"/>
                <a:cs typeface="David" panose="020E0502060401010101" pitchFamily="34" charset="-79"/>
              </a:rPr>
              <a:t>מדרבנן</a:t>
            </a:r>
            <a:endParaRPr lang="he-IL" sz="3300" dirty="0">
              <a:solidFill>
                <a:schemeClr val="tx1"/>
              </a:solidFill>
              <a:latin typeface="David" panose="020E0502060401010101" pitchFamily="34" charset="-79"/>
              <a:cs typeface="David" panose="020E0502060401010101" pitchFamily="34" charset="-79"/>
            </a:endParaRPr>
          </a:p>
          <a:p>
            <a:pPr>
              <a:lnSpc>
                <a:spcPct val="170000"/>
              </a:lnSpc>
              <a:buFont typeface="Wingdings" panose="05000000000000000000" pitchFamily="2" charset="2"/>
              <a:buChar char="q"/>
            </a:pPr>
            <a:endParaRPr lang="en-US" sz="1700" dirty="0" smtClean="0">
              <a:solidFill>
                <a:schemeClr val="tx1"/>
              </a:solidFill>
              <a:latin typeface="David" panose="020E0502060401010101" pitchFamily="34" charset="-79"/>
              <a:cs typeface="David" panose="020E0502060401010101" pitchFamily="34" charset="-79"/>
            </a:endParaRPr>
          </a:p>
          <a:p>
            <a:pPr marL="0" indent="0">
              <a:lnSpc>
                <a:spcPct val="170000"/>
              </a:lnSpc>
              <a:buNone/>
            </a:pPr>
            <a:r>
              <a:rPr lang="he-IL" sz="3300" b="1" u="sng" dirty="0" smtClean="0">
                <a:solidFill>
                  <a:schemeClr val="tx1"/>
                </a:solidFill>
                <a:latin typeface="David" panose="020E0502060401010101" pitchFamily="34" charset="-79"/>
                <a:cs typeface="David" panose="020E0502060401010101" pitchFamily="34" charset="-79"/>
              </a:rPr>
              <a:t>רמב"ם </a:t>
            </a:r>
            <a:r>
              <a:rPr lang="he-IL" sz="3300" b="1" u="sng" dirty="0">
                <a:solidFill>
                  <a:schemeClr val="tx1"/>
                </a:solidFill>
                <a:latin typeface="David" panose="020E0502060401010101" pitchFamily="34" charset="-79"/>
                <a:cs typeface="David" panose="020E0502060401010101" pitchFamily="34" charset="-79"/>
              </a:rPr>
              <a:t>הלכות תרומות פרק א הלכה ה</a:t>
            </a:r>
            <a:endParaRPr lang="en-US" sz="3300" u="sng" dirty="0">
              <a:solidFill>
                <a:schemeClr val="tx1"/>
              </a:solidFill>
              <a:latin typeface="David" panose="020E0502060401010101" pitchFamily="34" charset="-79"/>
              <a:cs typeface="David" panose="020E0502060401010101" pitchFamily="34" charset="-79"/>
            </a:endParaRPr>
          </a:p>
          <a:p>
            <a:pPr>
              <a:lnSpc>
                <a:spcPct val="170000"/>
              </a:lnSpc>
              <a:buFont typeface="Wingdings" panose="05000000000000000000" pitchFamily="2" charset="2"/>
              <a:buChar char="q"/>
            </a:pPr>
            <a:r>
              <a:rPr lang="he-IL" sz="3300" dirty="0">
                <a:solidFill>
                  <a:schemeClr val="tx1"/>
                </a:solidFill>
                <a:latin typeface="David" panose="020E0502060401010101" pitchFamily="34" charset="-79"/>
                <a:cs typeface="David" panose="020E0502060401010101" pitchFamily="34" charset="-79"/>
              </a:rPr>
              <a:t>כל שהחזיקו עולי מצרים ונתקדש קדושה ראשונה כיון שגלו בטלו קדושתן, שקדושה ראשונה לפי </a:t>
            </a:r>
            <a:r>
              <a:rPr lang="he-IL" sz="3300" dirty="0" err="1">
                <a:solidFill>
                  <a:schemeClr val="tx1"/>
                </a:solidFill>
                <a:latin typeface="David" panose="020E0502060401010101" pitchFamily="34" charset="-79"/>
                <a:cs typeface="David" panose="020E0502060401010101" pitchFamily="34" charset="-79"/>
              </a:rPr>
              <a:t>שהיתה</a:t>
            </a:r>
            <a:r>
              <a:rPr lang="he-IL" sz="3300" dirty="0">
                <a:solidFill>
                  <a:schemeClr val="tx1"/>
                </a:solidFill>
                <a:latin typeface="David" panose="020E0502060401010101" pitchFamily="34" charset="-79"/>
                <a:cs typeface="David" panose="020E0502060401010101" pitchFamily="34" charset="-79"/>
              </a:rPr>
              <a:t> מפני הכיבוש </a:t>
            </a:r>
            <a:r>
              <a:rPr lang="he-IL" sz="3300" b="1" dirty="0">
                <a:solidFill>
                  <a:schemeClr val="tx1"/>
                </a:solidFill>
                <a:latin typeface="David" panose="020E0502060401010101" pitchFamily="34" charset="-79"/>
                <a:cs typeface="David" panose="020E0502060401010101" pitchFamily="34" charset="-79"/>
              </a:rPr>
              <a:t>בלבד קדשה לשעתה ולא קדשה לעתיד לבוא, כיון שעלו בני הגולה</a:t>
            </a:r>
            <a:r>
              <a:rPr lang="he-IL" sz="3300" dirty="0">
                <a:solidFill>
                  <a:schemeClr val="tx1"/>
                </a:solidFill>
                <a:latin typeface="David" panose="020E0502060401010101" pitchFamily="34" charset="-79"/>
                <a:cs typeface="David" panose="020E0502060401010101" pitchFamily="34" charset="-79"/>
              </a:rPr>
              <a:t> והחזיקו במקצת הארץ קדשוה קדושה שנייה העומדת לעולם לשעתה ולעתיד לבוא, והניחו אותם המקומות שהחזיקו בהם עולי מצרים ולא החזיקו בהם עולי בבל כשהיו ולא פטרום מן התרומה והמעשרות כדי שיסמכו עליהם עניים </a:t>
            </a:r>
            <a:r>
              <a:rPr lang="he-IL" sz="3300" dirty="0" smtClean="0">
                <a:solidFill>
                  <a:schemeClr val="tx1"/>
                </a:solidFill>
                <a:latin typeface="David" panose="020E0502060401010101" pitchFamily="34" charset="-79"/>
                <a:cs typeface="David" panose="020E0502060401010101" pitchFamily="34" charset="-79"/>
              </a:rPr>
              <a:t>בשביעית</a:t>
            </a:r>
            <a:endParaRPr lang="en-US" sz="3300" dirty="0">
              <a:solidFill>
                <a:schemeClr val="tx1"/>
              </a:solidFill>
              <a:latin typeface="David" panose="020E0502060401010101" pitchFamily="34" charset="-79"/>
              <a:cs typeface="David" panose="020E0502060401010101" pitchFamily="34" charset="-79"/>
            </a:endParaRPr>
          </a:p>
          <a:p>
            <a:endParaRPr lang="he-IL" dirty="0">
              <a:solidFill>
                <a:schemeClr val="tx1"/>
              </a:solidFill>
              <a:latin typeface="David" panose="020E0502060401010101" pitchFamily="34" charset="-79"/>
              <a:cs typeface="David" panose="020E0502060401010101" pitchFamily="34" charset="-79"/>
            </a:endParaRPr>
          </a:p>
        </p:txBody>
      </p:sp>
      <p:sp>
        <p:nvSpPr>
          <p:cNvPr id="4" name="כותרת 1"/>
          <p:cNvSpPr txBox="1">
            <a:spLocks/>
          </p:cNvSpPr>
          <p:nvPr/>
        </p:nvSpPr>
        <p:spPr>
          <a:xfrm>
            <a:off x="179512" y="286544"/>
            <a:ext cx="8686800"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4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פירות וירקות ע"פ היתר מכירה </a:t>
            </a:r>
            <a:endPar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a:p>
            <a:pPr algn="ct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מגבולות </a:t>
            </a:r>
            <a:r>
              <a:rPr lang="he-IL" sz="44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עולי מצרים</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95536" y="1357298"/>
            <a:ext cx="8291264" cy="5312062"/>
          </a:xfrm>
        </p:spPr>
        <p:txBody>
          <a:bodyPr>
            <a:noAutofit/>
          </a:bodyPr>
          <a:lstStyle/>
          <a:p>
            <a:pPr marL="0" indent="0" algn="just">
              <a:lnSpc>
                <a:spcPct val="170000"/>
              </a:lnSpc>
              <a:buNone/>
            </a:pPr>
            <a:r>
              <a:rPr lang="he-IL" sz="2000" b="1" u="sng" dirty="0" smtClean="0">
                <a:solidFill>
                  <a:schemeClr val="tx1"/>
                </a:solidFill>
                <a:latin typeface="David" panose="020E0502060401010101" pitchFamily="34" charset="-79"/>
                <a:cs typeface="David" panose="020E0502060401010101" pitchFamily="34" charset="-79"/>
              </a:rPr>
              <a:t>רמב"ם </a:t>
            </a:r>
            <a:r>
              <a:rPr lang="he-IL" sz="2000" b="1" u="sng" dirty="0">
                <a:solidFill>
                  <a:schemeClr val="tx1"/>
                </a:solidFill>
                <a:latin typeface="David" panose="020E0502060401010101" pitchFamily="34" charset="-79"/>
                <a:cs typeface="David" panose="020E0502060401010101" pitchFamily="34" charset="-79"/>
              </a:rPr>
              <a:t>הלכות שמיטה ויובל פרק ד הלכה </a:t>
            </a:r>
            <a:r>
              <a:rPr lang="he-IL" sz="2000" b="1" u="sng" dirty="0" err="1">
                <a:solidFill>
                  <a:schemeClr val="tx1"/>
                </a:solidFill>
                <a:latin typeface="David" panose="020E0502060401010101" pitchFamily="34" charset="-79"/>
                <a:cs typeface="David" panose="020E0502060401010101" pitchFamily="34" charset="-79"/>
              </a:rPr>
              <a:t>כו</a:t>
            </a:r>
            <a:endParaRPr lang="en-US" sz="2000" u="sng" dirty="0">
              <a:solidFill>
                <a:schemeClr val="tx1"/>
              </a:solidFill>
              <a:latin typeface="David" panose="020E0502060401010101" pitchFamily="34" charset="-79"/>
              <a:cs typeface="David" panose="020E0502060401010101" pitchFamily="34" charset="-79"/>
            </a:endParaRPr>
          </a:p>
          <a:p>
            <a:pPr algn="just">
              <a:lnSpc>
                <a:spcPct val="170000"/>
              </a:lnSpc>
              <a:buFont typeface="Wingdings" panose="05000000000000000000" pitchFamily="2" charset="2"/>
              <a:buChar char="q"/>
            </a:pPr>
            <a:r>
              <a:rPr lang="he-IL" sz="2000" dirty="0">
                <a:solidFill>
                  <a:schemeClr val="tx1"/>
                </a:solidFill>
                <a:latin typeface="David" panose="020E0502060401010101" pitchFamily="34" charset="-79"/>
                <a:cs typeface="David" panose="020E0502060401010101" pitchFamily="34" charset="-79"/>
              </a:rPr>
              <a:t>כל שהחזיקו בו עולי בבל עד כזיב אסור בעבודה וכל </a:t>
            </a:r>
            <a:r>
              <a:rPr lang="he-IL" sz="2000" dirty="0" err="1">
                <a:solidFill>
                  <a:schemeClr val="tx1"/>
                </a:solidFill>
                <a:latin typeface="David" panose="020E0502060401010101" pitchFamily="34" charset="-79"/>
                <a:cs typeface="David" panose="020E0502060401010101" pitchFamily="34" charset="-79"/>
              </a:rPr>
              <a:t>הספיחין</a:t>
            </a:r>
            <a:r>
              <a:rPr lang="he-IL" sz="2000" dirty="0">
                <a:solidFill>
                  <a:schemeClr val="tx1"/>
                </a:solidFill>
                <a:latin typeface="David" panose="020E0502060401010101" pitchFamily="34" charset="-79"/>
                <a:cs typeface="David" panose="020E0502060401010101" pitchFamily="34" charset="-79"/>
              </a:rPr>
              <a:t> </a:t>
            </a:r>
            <a:r>
              <a:rPr lang="he-IL" sz="2000" dirty="0" err="1">
                <a:solidFill>
                  <a:schemeClr val="tx1"/>
                </a:solidFill>
                <a:latin typeface="David" panose="020E0502060401010101" pitchFamily="34" charset="-79"/>
                <a:cs typeface="David" panose="020E0502060401010101" pitchFamily="34" charset="-79"/>
              </a:rPr>
              <a:t>שצומחין</a:t>
            </a:r>
            <a:r>
              <a:rPr lang="he-IL" sz="2000" dirty="0">
                <a:solidFill>
                  <a:schemeClr val="tx1"/>
                </a:solidFill>
                <a:latin typeface="David" panose="020E0502060401010101" pitchFamily="34" charset="-79"/>
                <a:cs typeface="David" panose="020E0502060401010101" pitchFamily="34" charset="-79"/>
              </a:rPr>
              <a:t> בו </a:t>
            </a:r>
            <a:r>
              <a:rPr lang="he-IL" sz="2000" dirty="0" err="1">
                <a:solidFill>
                  <a:schemeClr val="tx1"/>
                </a:solidFill>
                <a:latin typeface="David" panose="020E0502060401010101" pitchFamily="34" charset="-79"/>
                <a:cs typeface="David" panose="020E0502060401010101" pitchFamily="34" charset="-79"/>
              </a:rPr>
              <a:t>אסורין</a:t>
            </a:r>
            <a:r>
              <a:rPr lang="he-IL" sz="2000" dirty="0">
                <a:solidFill>
                  <a:schemeClr val="tx1"/>
                </a:solidFill>
                <a:latin typeface="David" panose="020E0502060401010101" pitchFamily="34" charset="-79"/>
                <a:cs typeface="David" panose="020E0502060401010101" pitchFamily="34" charset="-79"/>
              </a:rPr>
              <a:t> באכילה, </a:t>
            </a:r>
            <a:r>
              <a:rPr lang="he-IL" sz="2000" b="1" dirty="0">
                <a:solidFill>
                  <a:schemeClr val="tx1"/>
                </a:solidFill>
                <a:latin typeface="David" panose="020E0502060401010101" pitchFamily="34" charset="-79"/>
                <a:cs typeface="David" panose="020E0502060401010101" pitchFamily="34" charset="-79"/>
              </a:rPr>
              <a:t>וכל שלא החזיקו בו אלא עולי מצרים בלבד שהוא מכזיב ועד הנהר ועד אמנה, אע"פ שהוא אסור בעבודה בשביעית, </a:t>
            </a:r>
            <a:r>
              <a:rPr lang="he-IL" sz="2000" b="1" dirty="0" err="1">
                <a:solidFill>
                  <a:schemeClr val="tx1"/>
                </a:solidFill>
                <a:latin typeface="David" panose="020E0502060401010101" pitchFamily="34" charset="-79"/>
                <a:cs typeface="David" panose="020E0502060401010101" pitchFamily="34" charset="-79"/>
              </a:rPr>
              <a:t>הספיחין</a:t>
            </a:r>
            <a:r>
              <a:rPr lang="he-IL" sz="2000" b="1" dirty="0">
                <a:solidFill>
                  <a:schemeClr val="tx1"/>
                </a:solidFill>
                <a:latin typeface="David" panose="020E0502060401010101" pitchFamily="34" charset="-79"/>
                <a:cs typeface="David" panose="020E0502060401010101" pitchFamily="34" charset="-79"/>
              </a:rPr>
              <a:t> </a:t>
            </a:r>
            <a:r>
              <a:rPr lang="he-IL" sz="2000" b="1" dirty="0" err="1">
                <a:solidFill>
                  <a:schemeClr val="tx1"/>
                </a:solidFill>
                <a:latin typeface="David" panose="020E0502060401010101" pitchFamily="34" charset="-79"/>
                <a:cs typeface="David" panose="020E0502060401010101" pitchFamily="34" charset="-79"/>
              </a:rPr>
              <a:t>שצומחין</a:t>
            </a:r>
            <a:r>
              <a:rPr lang="he-IL" sz="2000" b="1" dirty="0">
                <a:solidFill>
                  <a:schemeClr val="tx1"/>
                </a:solidFill>
                <a:latin typeface="David" panose="020E0502060401010101" pitchFamily="34" charset="-79"/>
                <a:cs typeface="David" panose="020E0502060401010101" pitchFamily="34" charset="-79"/>
              </a:rPr>
              <a:t> בו מותרים באכילה</a:t>
            </a:r>
            <a:r>
              <a:rPr lang="he-IL" sz="2000" dirty="0">
                <a:solidFill>
                  <a:schemeClr val="tx1"/>
                </a:solidFill>
                <a:latin typeface="David" panose="020E0502060401010101" pitchFamily="34" charset="-79"/>
                <a:cs typeface="David" panose="020E0502060401010101" pitchFamily="34" charset="-79"/>
              </a:rPr>
              <a:t>, ומהנהר ומאמנה והלאה מותר בעבודה בשביעית. </a:t>
            </a:r>
            <a:endParaRPr lang="he-IL" sz="2000" dirty="0" smtClean="0">
              <a:solidFill>
                <a:schemeClr val="tx1"/>
              </a:solidFill>
              <a:latin typeface="David" panose="020E0502060401010101" pitchFamily="34" charset="-79"/>
              <a:cs typeface="David" panose="020E0502060401010101" pitchFamily="34" charset="-79"/>
            </a:endParaRPr>
          </a:p>
          <a:p>
            <a:pPr algn="just">
              <a:lnSpc>
                <a:spcPct val="170000"/>
              </a:lnSpc>
              <a:buFont typeface="Wingdings" panose="05000000000000000000" pitchFamily="2" charset="2"/>
              <a:buChar char="q"/>
            </a:pPr>
            <a:r>
              <a:rPr lang="he-IL" sz="2000" dirty="0" smtClean="0">
                <a:solidFill>
                  <a:schemeClr val="tx1"/>
                </a:solidFill>
                <a:latin typeface="David" panose="020E0502060401010101" pitchFamily="34" charset="-79"/>
                <a:cs typeface="David" panose="020E0502060401010101" pitchFamily="34" charset="-79"/>
              </a:rPr>
              <a:t>יש </a:t>
            </a:r>
            <a:r>
              <a:rPr lang="he-IL" sz="2000" dirty="0">
                <a:solidFill>
                  <a:schemeClr val="tx1"/>
                </a:solidFill>
                <a:latin typeface="David" panose="020E0502060401010101" pitchFamily="34" charset="-79"/>
                <a:cs typeface="David" panose="020E0502060401010101" pitchFamily="34" charset="-79"/>
              </a:rPr>
              <a:t>הסוברים שאין </a:t>
            </a:r>
            <a:r>
              <a:rPr lang="he-IL" sz="2000" b="1" dirty="0">
                <a:solidFill>
                  <a:schemeClr val="tx1"/>
                </a:solidFill>
                <a:latin typeface="David" panose="020E0502060401010101" pitchFamily="34" charset="-79"/>
                <a:cs typeface="David" panose="020E0502060401010101" pitchFamily="34" charset="-79"/>
              </a:rPr>
              <a:t>איסור לא תחנם </a:t>
            </a:r>
            <a:r>
              <a:rPr lang="he-IL" sz="2000" dirty="0">
                <a:solidFill>
                  <a:schemeClr val="tx1"/>
                </a:solidFill>
                <a:latin typeface="David" panose="020E0502060401010101" pitchFamily="34" charset="-79"/>
                <a:cs typeface="David" panose="020E0502060401010101" pitchFamily="34" charset="-79"/>
              </a:rPr>
              <a:t>במקומות שלא נתקדשו ע"י עולי </a:t>
            </a:r>
            <a:r>
              <a:rPr lang="he-IL" sz="2000" dirty="0" smtClean="0">
                <a:solidFill>
                  <a:schemeClr val="tx1"/>
                </a:solidFill>
                <a:latin typeface="David" panose="020E0502060401010101" pitchFamily="34" charset="-79"/>
                <a:cs typeface="David" panose="020E0502060401010101" pitchFamily="34" charset="-79"/>
              </a:rPr>
              <a:t>בבל</a:t>
            </a:r>
            <a:endParaRPr lang="en-US" sz="2000" dirty="0">
              <a:solidFill>
                <a:schemeClr val="tx1"/>
              </a:solidFill>
              <a:latin typeface="David" panose="020E0502060401010101" pitchFamily="34" charset="-79"/>
              <a:cs typeface="David" panose="020E0502060401010101" pitchFamily="34" charset="-79"/>
            </a:endParaRPr>
          </a:p>
          <a:p>
            <a:pPr marL="0" indent="0" algn="just">
              <a:lnSpc>
                <a:spcPct val="170000"/>
              </a:lnSpc>
              <a:buNone/>
            </a:pPr>
            <a:r>
              <a:rPr lang="he-IL" sz="2000" b="1" u="sng" dirty="0">
                <a:solidFill>
                  <a:schemeClr val="tx1"/>
                </a:solidFill>
                <a:latin typeface="David" panose="020E0502060401010101" pitchFamily="34" charset="-79"/>
                <a:cs typeface="David" panose="020E0502060401010101" pitchFamily="34" charset="-79"/>
              </a:rPr>
              <a:t>מ</a:t>
            </a:r>
            <a:r>
              <a:rPr lang="he-IL" sz="2000" b="1" u="sng" dirty="0" smtClean="0">
                <a:solidFill>
                  <a:schemeClr val="tx1"/>
                </a:solidFill>
                <a:latin typeface="David" panose="020E0502060401010101" pitchFamily="34" charset="-79"/>
                <a:cs typeface="David" panose="020E0502060401010101" pitchFamily="34" charset="-79"/>
              </a:rPr>
              <a:t>נחת </a:t>
            </a:r>
            <a:r>
              <a:rPr lang="he-IL" sz="2000" b="1" u="sng" dirty="0">
                <a:solidFill>
                  <a:schemeClr val="tx1"/>
                </a:solidFill>
                <a:latin typeface="David" panose="020E0502060401010101" pitchFamily="34" charset="-79"/>
                <a:cs typeface="David" panose="020E0502060401010101" pitchFamily="34" charset="-79"/>
              </a:rPr>
              <a:t>חינוך מצווה צד אות ד</a:t>
            </a:r>
            <a:endParaRPr lang="en-US" sz="2000" u="sng" dirty="0">
              <a:solidFill>
                <a:schemeClr val="tx1"/>
              </a:solidFill>
              <a:latin typeface="David" panose="020E0502060401010101" pitchFamily="34" charset="-79"/>
              <a:cs typeface="David" panose="020E0502060401010101" pitchFamily="34" charset="-79"/>
            </a:endParaRPr>
          </a:p>
          <a:p>
            <a:pPr algn="just">
              <a:lnSpc>
                <a:spcPct val="170000"/>
              </a:lnSpc>
              <a:buFont typeface="Wingdings" panose="05000000000000000000" pitchFamily="2" charset="2"/>
              <a:buChar char="q"/>
            </a:pPr>
            <a:r>
              <a:rPr lang="he-IL" sz="2000" dirty="0" err="1">
                <a:solidFill>
                  <a:schemeClr val="tx1"/>
                </a:solidFill>
                <a:latin typeface="David" panose="020E0502060401010101" pitchFamily="34" charset="-79"/>
                <a:cs typeface="David" panose="020E0502060401010101" pitchFamily="34" charset="-79"/>
              </a:rPr>
              <a:t>ודוקא</a:t>
            </a:r>
            <a:r>
              <a:rPr lang="he-IL" sz="2000" dirty="0">
                <a:solidFill>
                  <a:schemeClr val="tx1"/>
                </a:solidFill>
                <a:latin typeface="David" panose="020E0502060401010101" pitchFamily="34" charset="-79"/>
                <a:cs typeface="David" panose="020E0502060401010101" pitchFamily="34" charset="-79"/>
              </a:rPr>
              <a:t> מה שהוא ארץ ישראל המקודשת, או בכיבוש שני מה שכבש עזרא, כי מה שלא החזיקו </a:t>
            </a:r>
            <a:r>
              <a:rPr lang="he-IL" sz="2000" dirty="0" smtClean="0">
                <a:solidFill>
                  <a:schemeClr val="tx1"/>
                </a:solidFill>
                <a:latin typeface="David" panose="020E0502060401010101" pitchFamily="34" charset="-79"/>
                <a:cs typeface="David" panose="020E0502060401010101" pitchFamily="34" charset="-79"/>
              </a:rPr>
              <a:t>עולי גולה </a:t>
            </a:r>
            <a:r>
              <a:rPr lang="he-IL" sz="2000" dirty="0">
                <a:solidFill>
                  <a:schemeClr val="tx1"/>
                </a:solidFill>
                <a:latin typeface="David" panose="020E0502060401010101" pitchFamily="34" charset="-79"/>
                <a:cs typeface="David" panose="020E0502060401010101" pitchFamily="34" charset="-79"/>
              </a:rPr>
              <a:t>אינו </a:t>
            </a:r>
            <a:r>
              <a:rPr lang="he-IL" sz="2000" dirty="0" smtClean="0">
                <a:solidFill>
                  <a:schemeClr val="tx1"/>
                </a:solidFill>
                <a:latin typeface="David" panose="020E0502060401010101" pitchFamily="34" charset="-79"/>
                <a:cs typeface="David" panose="020E0502060401010101" pitchFamily="34" charset="-79"/>
              </a:rPr>
              <a:t>קדוש</a:t>
            </a:r>
            <a:endParaRPr lang="en-US" sz="2000" dirty="0">
              <a:solidFill>
                <a:schemeClr val="tx1"/>
              </a:solidFill>
              <a:latin typeface="David" panose="020E0502060401010101" pitchFamily="34" charset="-79"/>
              <a:cs typeface="David" panose="020E0502060401010101" pitchFamily="34" charset="-79"/>
            </a:endParaRPr>
          </a:p>
        </p:txBody>
      </p:sp>
      <p:sp>
        <p:nvSpPr>
          <p:cNvPr id="4" name="כותרת 1"/>
          <p:cNvSpPr txBox="1">
            <a:spLocks/>
          </p:cNvSpPr>
          <p:nvPr/>
        </p:nvSpPr>
        <p:spPr>
          <a:xfrm>
            <a:off x="277688" y="332656"/>
            <a:ext cx="8686800"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אין איסור </a:t>
            </a:r>
            <a:r>
              <a:rPr lang="he-IL" sz="4400" b="1" dirty="0" err="1"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ספיחין</a:t>
            </a: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בגבולות עולי מצרים</a:t>
            </a:r>
            <a:endParaRPr lang="he-IL" sz="44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142984"/>
            <a:ext cx="8229600" cy="5598384"/>
          </a:xfrm>
        </p:spPr>
        <p:txBody>
          <a:bodyPr>
            <a:normAutofit fontScale="92500" lnSpcReduction="20000"/>
          </a:bodyPr>
          <a:lstStyle/>
          <a:p>
            <a:pPr>
              <a:buNone/>
            </a:pPr>
            <a:endParaRPr lang="en-US" sz="900" b="1" dirty="0">
              <a:solidFill>
                <a:schemeClr val="tx1"/>
              </a:solidFill>
              <a:latin typeface="David" panose="020E0502060401010101" pitchFamily="34" charset="-79"/>
              <a:cs typeface="David" panose="020E0502060401010101" pitchFamily="34" charset="-79"/>
            </a:endParaRPr>
          </a:p>
          <a:p>
            <a:pPr marL="0" indent="0">
              <a:buNone/>
            </a:pPr>
            <a:r>
              <a:rPr lang="he-IL" sz="2000" b="1" dirty="0" smtClean="0">
                <a:solidFill>
                  <a:schemeClr val="tx1"/>
                </a:solidFill>
                <a:latin typeface="David" panose="020E0502060401010101" pitchFamily="34" charset="-79"/>
                <a:cs typeface="David" panose="020E0502060401010101" pitchFamily="34" charset="-79"/>
              </a:rPr>
              <a:t>שו"ת מנחת </a:t>
            </a:r>
            <a:r>
              <a:rPr lang="he-IL" sz="2000" b="1" dirty="0">
                <a:solidFill>
                  <a:schemeClr val="tx1"/>
                </a:solidFill>
                <a:latin typeface="David" panose="020E0502060401010101" pitchFamily="34" charset="-79"/>
                <a:cs typeface="David" panose="020E0502060401010101" pitchFamily="34" charset="-79"/>
              </a:rPr>
              <a:t>שלמה, </a:t>
            </a:r>
            <a:r>
              <a:rPr lang="he-IL" sz="2000" b="1" dirty="0" smtClean="0">
                <a:solidFill>
                  <a:schemeClr val="tx1"/>
                </a:solidFill>
                <a:latin typeface="David" panose="020E0502060401010101" pitchFamily="34" charset="-79"/>
                <a:cs typeface="David" panose="020E0502060401010101" pitchFamily="34" charset="-79"/>
              </a:rPr>
              <a:t>(</a:t>
            </a:r>
            <a:r>
              <a:rPr lang="he-IL" sz="2000" b="1" dirty="0" err="1" smtClean="0">
                <a:solidFill>
                  <a:schemeClr val="tx1"/>
                </a:solidFill>
                <a:latin typeface="David" panose="020E0502060401010101" pitchFamily="34" charset="-79"/>
                <a:cs typeface="David" panose="020E0502060401010101" pitchFamily="34" charset="-79"/>
              </a:rPr>
              <a:t>ח"ג</a:t>
            </a:r>
            <a:r>
              <a:rPr lang="he-IL" sz="2000" b="1" dirty="0" smtClean="0">
                <a:solidFill>
                  <a:schemeClr val="tx1"/>
                </a:solidFill>
                <a:latin typeface="David" panose="020E0502060401010101" pitchFamily="34" charset="-79"/>
                <a:cs typeface="David" panose="020E0502060401010101" pitchFamily="34" charset="-79"/>
              </a:rPr>
              <a:t> </a:t>
            </a:r>
            <a:r>
              <a:rPr lang="he-IL" sz="2000" b="1" dirty="0">
                <a:solidFill>
                  <a:schemeClr val="tx1"/>
                </a:solidFill>
                <a:latin typeface="David" panose="020E0502060401010101" pitchFamily="34" charset="-79"/>
                <a:cs typeface="David" panose="020E0502060401010101" pitchFamily="34" charset="-79"/>
              </a:rPr>
              <a:t>סי' קנח אות </a:t>
            </a:r>
            <a:r>
              <a:rPr lang="he-IL" sz="2000" b="1" dirty="0" smtClean="0">
                <a:solidFill>
                  <a:schemeClr val="tx1"/>
                </a:solidFill>
                <a:latin typeface="David" panose="020E0502060401010101" pitchFamily="34" charset="-79"/>
                <a:cs typeface="David" panose="020E0502060401010101" pitchFamily="34" charset="-79"/>
              </a:rPr>
              <a:t>ד)</a:t>
            </a:r>
            <a:endParaRPr lang="he-IL" sz="2000" dirty="0" smtClean="0">
              <a:solidFill>
                <a:schemeClr val="tx1"/>
              </a:solidFill>
              <a:latin typeface="David" panose="020E0502060401010101" pitchFamily="34" charset="-79"/>
              <a:cs typeface="David" panose="020E0502060401010101" pitchFamily="34" charset="-79"/>
            </a:endParaRPr>
          </a:p>
          <a:p>
            <a:pPr algn="just">
              <a:lnSpc>
                <a:spcPct val="150000"/>
              </a:lnSpc>
            </a:pPr>
            <a:r>
              <a:rPr lang="he-IL" sz="2000" dirty="0" smtClean="0">
                <a:solidFill>
                  <a:schemeClr val="tx1"/>
                </a:solidFill>
                <a:latin typeface="David" panose="020E0502060401010101" pitchFamily="34" charset="-79"/>
                <a:cs typeface="David" panose="020E0502060401010101" pitchFamily="34" charset="-79"/>
              </a:rPr>
              <a:t>היבולים </a:t>
            </a:r>
            <a:r>
              <a:rPr lang="he-IL" sz="2000" dirty="0">
                <a:solidFill>
                  <a:schemeClr val="tx1"/>
                </a:solidFill>
                <a:latin typeface="David" panose="020E0502060401010101" pitchFamily="34" charset="-79"/>
                <a:cs typeface="David" panose="020E0502060401010101" pitchFamily="34" charset="-79"/>
              </a:rPr>
              <a:t>של המקומות שהחזיקו בהם רק עולי מצרים ולא עולי בבל, אע"פ שיש סוברים בדעת </a:t>
            </a:r>
            <a:r>
              <a:rPr lang="he-IL" sz="2000" dirty="0" err="1">
                <a:solidFill>
                  <a:schemeClr val="tx1"/>
                </a:solidFill>
                <a:latin typeface="David" panose="020E0502060401010101" pitchFamily="34" charset="-79"/>
                <a:cs typeface="David" panose="020E0502060401010101" pitchFamily="34" charset="-79"/>
              </a:rPr>
              <a:t>הר"ש</a:t>
            </a:r>
            <a:r>
              <a:rPr lang="he-IL" sz="2000" dirty="0">
                <a:solidFill>
                  <a:schemeClr val="tx1"/>
                </a:solidFill>
                <a:latin typeface="David" panose="020E0502060401010101" pitchFamily="34" charset="-79"/>
                <a:cs typeface="David" panose="020E0502060401010101" pitchFamily="34" charset="-79"/>
              </a:rPr>
              <a:t> ריש פ"ו משביעית, </a:t>
            </a:r>
            <a:r>
              <a:rPr lang="he-IL" sz="2000" dirty="0" err="1">
                <a:solidFill>
                  <a:schemeClr val="tx1"/>
                </a:solidFill>
                <a:latin typeface="David" panose="020E0502060401010101" pitchFamily="34" charset="-79"/>
                <a:cs typeface="David" panose="020E0502060401010101" pitchFamily="34" charset="-79"/>
              </a:rPr>
              <a:t>דכמו</a:t>
            </a:r>
            <a:r>
              <a:rPr lang="he-IL" sz="2000" dirty="0">
                <a:solidFill>
                  <a:schemeClr val="tx1"/>
                </a:solidFill>
                <a:latin typeface="David" panose="020E0502060401010101" pitchFamily="34" charset="-79"/>
                <a:cs typeface="David" panose="020E0502060401010101" pitchFamily="34" charset="-79"/>
              </a:rPr>
              <a:t> שהוא סובר </a:t>
            </a:r>
            <a:r>
              <a:rPr lang="he-IL" sz="2000" dirty="0" err="1">
                <a:solidFill>
                  <a:schemeClr val="tx1"/>
                </a:solidFill>
                <a:latin typeface="David" panose="020E0502060401010101" pitchFamily="34" charset="-79"/>
                <a:cs typeface="David" panose="020E0502060401010101" pitchFamily="34" charset="-79"/>
              </a:rPr>
              <a:t>דפטירי</a:t>
            </a:r>
            <a:r>
              <a:rPr lang="he-IL" sz="2000" dirty="0">
                <a:solidFill>
                  <a:schemeClr val="tx1"/>
                </a:solidFill>
                <a:latin typeface="David" panose="020E0502060401010101" pitchFamily="34" charset="-79"/>
                <a:cs typeface="David" panose="020E0502060401010101" pitchFamily="34" charset="-79"/>
              </a:rPr>
              <a:t> מביעור כך לא נוהג כלל שום קדושת שביעית בפירותיהם, מ"מ אין הלכה כן, ואף גם לשטה זו נוהג שם דין תשמטנה </a:t>
            </a:r>
            <a:r>
              <a:rPr lang="he-IL" sz="2000" dirty="0" err="1">
                <a:solidFill>
                  <a:schemeClr val="tx1"/>
                </a:solidFill>
                <a:latin typeface="David" panose="020E0502060401010101" pitchFamily="34" charset="-79"/>
                <a:cs typeface="David" panose="020E0502060401010101" pitchFamily="34" charset="-79"/>
              </a:rPr>
              <a:t>ונטשתה</a:t>
            </a:r>
            <a:r>
              <a:rPr lang="he-IL" sz="2000" dirty="0">
                <a:solidFill>
                  <a:schemeClr val="tx1"/>
                </a:solidFill>
                <a:latin typeface="David" panose="020E0502060401010101" pitchFamily="34" charset="-79"/>
                <a:cs typeface="David" panose="020E0502060401010101" pitchFamily="34" charset="-79"/>
              </a:rPr>
              <a:t> של הפירות, וכ"ש </a:t>
            </a:r>
            <a:r>
              <a:rPr lang="he-IL" sz="2000" dirty="0" err="1">
                <a:solidFill>
                  <a:schemeClr val="tx1"/>
                </a:solidFill>
                <a:latin typeface="David" panose="020E0502060401010101" pitchFamily="34" charset="-79"/>
                <a:cs typeface="David" panose="020E0502060401010101" pitchFamily="34" charset="-79"/>
              </a:rPr>
              <a:t>דאסורים</a:t>
            </a:r>
            <a:r>
              <a:rPr lang="he-IL" sz="2000" dirty="0">
                <a:solidFill>
                  <a:schemeClr val="tx1"/>
                </a:solidFill>
                <a:latin typeface="David" panose="020E0502060401010101" pitchFamily="34" charset="-79"/>
                <a:cs typeface="David" panose="020E0502060401010101" pitchFamily="34" charset="-79"/>
              </a:rPr>
              <a:t> בעבודת הארץ, </a:t>
            </a:r>
            <a:r>
              <a:rPr lang="he-IL" sz="2000" b="1" dirty="0">
                <a:solidFill>
                  <a:schemeClr val="tx1"/>
                </a:solidFill>
                <a:latin typeface="David" panose="020E0502060401010101" pitchFamily="34" charset="-79"/>
                <a:cs typeface="David" panose="020E0502060401010101" pitchFamily="34" charset="-79"/>
              </a:rPr>
              <a:t>וממילא מובן שגם שם זקוקים להיתר המכירה</a:t>
            </a:r>
            <a:r>
              <a:rPr lang="he-IL" sz="2000" dirty="0">
                <a:solidFill>
                  <a:schemeClr val="tx1"/>
                </a:solidFill>
                <a:latin typeface="David" panose="020E0502060401010101" pitchFamily="34" charset="-79"/>
                <a:cs typeface="David" panose="020E0502060401010101" pitchFamily="34" charset="-79"/>
              </a:rPr>
              <a:t>, לא רק משום עבודת קרקע </a:t>
            </a:r>
            <a:r>
              <a:rPr lang="he-IL" sz="2000" dirty="0" err="1">
                <a:solidFill>
                  <a:schemeClr val="tx1"/>
                </a:solidFill>
                <a:latin typeface="David" panose="020E0502060401010101" pitchFamily="34" charset="-79"/>
                <a:cs typeface="David" panose="020E0502060401010101" pitchFamily="34" charset="-79"/>
              </a:rPr>
              <a:t>דאסור</a:t>
            </a:r>
            <a:r>
              <a:rPr lang="he-IL" sz="2000" dirty="0">
                <a:solidFill>
                  <a:schemeClr val="tx1"/>
                </a:solidFill>
                <a:latin typeface="David" panose="020E0502060401010101" pitchFamily="34" charset="-79"/>
                <a:cs typeface="David" panose="020E0502060401010101" pitchFamily="34" charset="-79"/>
              </a:rPr>
              <a:t> שם </a:t>
            </a:r>
            <a:r>
              <a:rPr lang="he-IL" sz="2000" dirty="0" err="1">
                <a:solidFill>
                  <a:schemeClr val="tx1"/>
                </a:solidFill>
                <a:latin typeface="David" panose="020E0502060401010101" pitchFamily="34" charset="-79"/>
                <a:cs typeface="David" panose="020E0502060401010101" pitchFamily="34" charset="-79"/>
              </a:rPr>
              <a:t>וכו' </a:t>
            </a:r>
            <a:r>
              <a:rPr lang="he-IL" sz="2000" dirty="0">
                <a:solidFill>
                  <a:schemeClr val="tx1"/>
                </a:solidFill>
                <a:latin typeface="David" panose="020E0502060401010101" pitchFamily="34" charset="-79"/>
                <a:cs typeface="David" panose="020E0502060401010101" pitchFamily="34" charset="-79"/>
              </a:rPr>
              <a:t>אלא גם משום קדושת הפירות ושמיטת הפירות. ומה ששאל אם במקומות הנ"ל מועיל ההיתר גם לדעת המתנגדים, הנימוקים של המתנגדים שייכים גם שם. </a:t>
            </a:r>
            <a:r>
              <a:rPr lang="he-IL" sz="2000" b="1" dirty="0">
                <a:solidFill>
                  <a:schemeClr val="tx1"/>
                </a:solidFill>
                <a:latin typeface="David" panose="020E0502060401010101" pitchFamily="34" charset="-79"/>
                <a:cs typeface="David" panose="020E0502060401010101" pitchFamily="34" charset="-79"/>
              </a:rPr>
              <a:t>אך אלה שלא רצו לסמוך על ההיתר מפני שסוברים דגם </a:t>
            </a:r>
            <a:r>
              <a:rPr lang="he-IL" sz="2000" b="1" dirty="0" err="1">
                <a:solidFill>
                  <a:schemeClr val="tx1"/>
                </a:solidFill>
                <a:latin typeface="David" panose="020E0502060401010101" pitchFamily="34" charset="-79"/>
                <a:cs typeface="David" panose="020E0502060401010101" pitchFamily="34" charset="-79"/>
              </a:rPr>
              <a:t>בזה"ז</a:t>
            </a:r>
            <a:r>
              <a:rPr lang="he-IL" sz="2000" b="1" dirty="0">
                <a:solidFill>
                  <a:schemeClr val="tx1"/>
                </a:solidFill>
                <a:latin typeface="David" panose="020E0502060401010101" pitchFamily="34" charset="-79"/>
                <a:cs typeface="David" panose="020E0502060401010101" pitchFamily="34" charset="-79"/>
              </a:rPr>
              <a:t> שביעית דאורייתא ולכן לא רצו לסמוך על הערמה </a:t>
            </a:r>
            <a:r>
              <a:rPr lang="he-IL" sz="2000" b="1" dirty="0" err="1">
                <a:solidFill>
                  <a:schemeClr val="tx1"/>
                </a:solidFill>
                <a:latin typeface="David" panose="020E0502060401010101" pitchFamily="34" charset="-79"/>
                <a:cs typeface="David" panose="020E0502060401010101" pitchFamily="34" charset="-79"/>
              </a:rPr>
              <a:t>בדאורייתא</a:t>
            </a:r>
            <a:r>
              <a:rPr lang="he-IL" sz="2000" b="1" dirty="0">
                <a:solidFill>
                  <a:schemeClr val="tx1"/>
                </a:solidFill>
                <a:latin typeface="David" panose="020E0502060401010101" pitchFamily="34" charset="-79"/>
                <a:cs typeface="David" panose="020E0502060401010101" pitchFamily="34" charset="-79"/>
              </a:rPr>
              <a:t>, הם יכולים שפיר לסמוך על ההיתר באותם המקומות אשר </a:t>
            </a:r>
            <a:r>
              <a:rPr lang="he-IL" sz="2000" b="1" dirty="0" err="1">
                <a:solidFill>
                  <a:schemeClr val="tx1"/>
                </a:solidFill>
                <a:latin typeface="David" panose="020E0502060401010101" pitchFamily="34" charset="-79"/>
                <a:cs typeface="David" panose="020E0502060401010101" pitchFamily="34" charset="-79"/>
              </a:rPr>
              <a:t>לכו"ע</a:t>
            </a:r>
            <a:r>
              <a:rPr lang="he-IL" sz="2000" b="1" dirty="0">
                <a:solidFill>
                  <a:schemeClr val="tx1"/>
                </a:solidFill>
                <a:latin typeface="David" panose="020E0502060401010101" pitchFamily="34" charset="-79"/>
                <a:cs typeface="David" panose="020E0502060401010101" pitchFamily="34" charset="-79"/>
              </a:rPr>
              <a:t> רק מדרבנן (גם במקומות המסופקים). </a:t>
            </a:r>
            <a:r>
              <a:rPr lang="he-IL" sz="2000" dirty="0">
                <a:solidFill>
                  <a:schemeClr val="tx1"/>
                </a:solidFill>
                <a:latin typeface="David" panose="020E0502060401010101" pitchFamily="34" charset="-79"/>
                <a:cs typeface="David" panose="020E0502060401010101" pitchFamily="34" charset="-79"/>
              </a:rPr>
              <a:t>כמו כן אין נוהג איסור </a:t>
            </a:r>
            <a:r>
              <a:rPr lang="he-IL" sz="2000" dirty="0" err="1">
                <a:solidFill>
                  <a:schemeClr val="tx1"/>
                </a:solidFill>
                <a:latin typeface="David" panose="020E0502060401010101" pitchFamily="34" charset="-79"/>
                <a:cs typeface="David" panose="020E0502060401010101" pitchFamily="34" charset="-79"/>
              </a:rPr>
              <a:t>ספיחין</a:t>
            </a:r>
            <a:r>
              <a:rPr lang="he-IL" sz="2000" dirty="0">
                <a:solidFill>
                  <a:schemeClr val="tx1"/>
                </a:solidFill>
                <a:latin typeface="David" panose="020E0502060401010101" pitchFamily="34" charset="-79"/>
                <a:cs typeface="David" panose="020E0502060401010101" pitchFamily="34" charset="-79"/>
              </a:rPr>
              <a:t> באותם המקומות ורבים סוברים דגם מה שנזרע בעבירה </a:t>
            </a:r>
            <a:r>
              <a:rPr lang="he-IL" sz="2000" dirty="0" err="1">
                <a:solidFill>
                  <a:schemeClr val="tx1"/>
                </a:solidFill>
                <a:latin typeface="David" panose="020E0502060401010101" pitchFamily="34" charset="-79"/>
                <a:cs typeface="David" panose="020E0502060401010101" pitchFamily="34" charset="-79"/>
              </a:rPr>
              <a:t>חשיב</a:t>
            </a:r>
            <a:r>
              <a:rPr lang="he-IL" sz="2000" dirty="0">
                <a:solidFill>
                  <a:schemeClr val="tx1"/>
                </a:solidFill>
                <a:latin typeface="David" panose="020E0502060401010101" pitchFamily="34" charset="-79"/>
                <a:cs typeface="David" panose="020E0502060401010101" pitchFamily="34" charset="-79"/>
              </a:rPr>
              <a:t> רק </a:t>
            </a:r>
            <a:r>
              <a:rPr lang="he-IL" sz="2000" dirty="0" err="1">
                <a:solidFill>
                  <a:schemeClr val="tx1"/>
                </a:solidFill>
                <a:latin typeface="David" panose="020E0502060401010101" pitchFamily="34" charset="-79"/>
                <a:cs typeface="David" panose="020E0502060401010101" pitchFamily="34" charset="-79"/>
              </a:rPr>
              <a:t>כספיחין</a:t>
            </a:r>
            <a:r>
              <a:rPr lang="he-IL" sz="2000" dirty="0">
                <a:solidFill>
                  <a:schemeClr val="tx1"/>
                </a:solidFill>
                <a:latin typeface="David" panose="020E0502060401010101" pitchFamily="34" charset="-79"/>
                <a:cs typeface="David" panose="020E0502060401010101" pitchFamily="34" charset="-79"/>
              </a:rPr>
              <a:t> ולכן חושבני שגם המתנגדים למכירה צריכים רק להחמיר ולנהוג קדושת שביעית בפירות הנלקחים משם. אבל התבואה והירקות </a:t>
            </a:r>
            <a:r>
              <a:rPr lang="he-IL" sz="2000" dirty="0" err="1">
                <a:solidFill>
                  <a:schemeClr val="tx1"/>
                </a:solidFill>
                <a:latin typeface="David" panose="020E0502060401010101" pitchFamily="34" charset="-79"/>
                <a:cs typeface="David" panose="020E0502060401010101" pitchFamily="34" charset="-79"/>
              </a:rPr>
              <a:t>מותרין</a:t>
            </a:r>
            <a:r>
              <a:rPr lang="he-IL" sz="2000" dirty="0">
                <a:solidFill>
                  <a:schemeClr val="tx1"/>
                </a:solidFill>
                <a:latin typeface="David" panose="020E0502060401010101" pitchFamily="34" charset="-79"/>
                <a:cs typeface="David" panose="020E0502060401010101" pitchFamily="34" charset="-79"/>
              </a:rPr>
              <a:t> שפיר באכילה ואין טעם לחשוב ולאסור גם שם משום </a:t>
            </a:r>
            <a:r>
              <a:rPr lang="he-IL" sz="2000" dirty="0" err="1">
                <a:solidFill>
                  <a:schemeClr val="tx1"/>
                </a:solidFill>
                <a:latin typeface="David" panose="020E0502060401010101" pitchFamily="34" charset="-79"/>
                <a:cs typeface="David" panose="020E0502060401010101" pitchFamily="34" charset="-79"/>
              </a:rPr>
              <a:t>ספיחין</a:t>
            </a:r>
            <a:r>
              <a:rPr lang="he-IL" sz="2000" dirty="0" smtClean="0">
                <a:solidFill>
                  <a:schemeClr val="tx1"/>
                </a:solidFill>
                <a:latin typeface="David" panose="020E0502060401010101" pitchFamily="34" charset="-79"/>
                <a:cs typeface="David" panose="020E0502060401010101" pitchFamily="34" charset="-79"/>
              </a:rPr>
              <a:t>.</a:t>
            </a:r>
            <a:endParaRPr lang="en-US" sz="1800" dirty="0">
              <a:solidFill>
                <a:schemeClr val="tx1"/>
              </a:solidFill>
              <a:latin typeface="David" panose="020E0502060401010101" pitchFamily="34" charset="-79"/>
              <a:cs typeface="David" panose="020E0502060401010101" pitchFamily="34" charset="-79"/>
            </a:endParaRPr>
          </a:p>
        </p:txBody>
      </p:sp>
      <p:sp>
        <p:nvSpPr>
          <p:cNvPr id="4" name="כותרת 1"/>
          <p:cNvSpPr txBox="1">
            <a:spLocks/>
          </p:cNvSpPr>
          <p:nvPr/>
        </p:nvSpPr>
        <p:spPr>
          <a:xfrm>
            <a:off x="251520" y="260648"/>
            <a:ext cx="8686800"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הכרעת </a:t>
            </a:r>
            <a:r>
              <a:rPr lang="he-IL" sz="4400" b="1" dirty="0" err="1"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הגרש"ז</a:t>
            </a: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r>
              <a:rPr lang="he-IL" sz="4400" b="1" dirty="0" err="1"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אויירבך</a:t>
            </a: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זצ"ל</a:t>
            </a:r>
            <a:endParaRPr lang="he-IL" sz="44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קבוצה 6"/>
          <p:cNvGrpSpPr>
            <a:grpSpLocks/>
          </p:cNvGrpSpPr>
          <p:nvPr/>
        </p:nvGrpSpPr>
        <p:grpSpPr bwMode="auto">
          <a:xfrm>
            <a:off x="0" y="0"/>
            <a:ext cx="3600450" cy="6858000"/>
            <a:chOff x="3348038" y="1268413"/>
            <a:chExt cx="2524125" cy="5078412"/>
          </a:xfrm>
        </p:grpSpPr>
        <p:pic>
          <p:nvPicPr>
            <p:cNvPr id="4" name="תמונה 3" descr="govmap.png"/>
            <p:cNvPicPr>
              <a:picLocks noChangeAspect="1"/>
            </p:cNvPicPr>
            <p:nvPr/>
          </p:nvPicPr>
          <p:blipFill>
            <a:blip r:embed="rId2"/>
            <a:srcRect b="3442"/>
            <a:stretch>
              <a:fillRect/>
            </a:stretch>
          </p:blipFill>
          <p:spPr bwMode="auto">
            <a:xfrm>
              <a:off x="3348038" y="1268413"/>
              <a:ext cx="2524125" cy="507841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אליפסה 5"/>
            <p:cNvSpPr/>
            <p:nvPr/>
          </p:nvSpPr>
          <p:spPr bwMode="auto">
            <a:xfrm flipH="1">
              <a:off x="4356352" y="5661475"/>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202759" name="TextBox 6"/>
            <p:cNvSpPr txBox="1">
              <a:spLocks noChangeArrowheads="1"/>
            </p:cNvSpPr>
            <p:nvPr/>
          </p:nvSpPr>
          <p:spPr bwMode="auto">
            <a:xfrm>
              <a:off x="3881131" y="5446347"/>
              <a:ext cx="560917" cy="192792"/>
            </a:xfrm>
            <a:prstGeom prst="rect">
              <a:avLst/>
            </a:prstGeom>
            <a:noFill/>
            <a:ln w="9525">
              <a:noFill/>
              <a:miter lim="800000"/>
              <a:headEnd/>
              <a:tailEnd/>
            </a:ln>
          </p:spPr>
          <p:txBody>
            <a:bodyPr wrap="none">
              <a:spAutoFit/>
            </a:bodyPr>
            <a:lstStyle/>
            <a:p>
              <a:pPr eaLnBrk="1" hangingPunct="1"/>
              <a:r>
                <a:rPr lang="he-IL" sz="1100">
                  <a:latin typeface="Calibri" pitchFamily="34" charset="0"/>
                  <a:cs typeface="Arial" pitchFamily="34" charset="0"/>
                </a:rPr>
                <a:t>קדש ברנע </a:t>
              </a:r>
            </a:p>
          </p:txBody>
        </p:sp>
        <p:cxnSp>
          <p:nvCxnSpPr>
            <p:cNvPr id="12" name="מחבר ישר 11"/>
            <p:cNvCxnSpPr/>
            <p:nvPr/>
          </p:nvCxnSpPr>
          <p:spPr bwMode="auto">
            <a:xfrm flipH="1">
              <a:off x="4356352" y="1484716"/>
              <a:ext cx="287136" cy="4249644"/>
            </a:xfrm>
            <a:prstGeom prst="line">
              <a:avLst/>
            </a:prstGeom>
          </p:spPr>
          <p:style>
            <a:lnRef idx="2">
              <a:schemeClr val="dk1"/>
            </a:lnRef>
            <a:fillRef idx="0">
              <a:schemeClr val="dk1"/>
            </a:fillRef>
            <a:effectRef idx="1">
              <a:schemeClr val="dk1"/>
            </a:effectRef>
            <a:fontRef idx="minor">
              <a:schemeClr val="tx1"/>
            </a:fontRef>
          </p:style>
        </p:cxnSp>
        <p:sp>
          <p:nvSpPr>
            <p:cNvPr id="202761" name="TextBox 15"/>
            <p:cNvSpPr txBox="1">
              <a:spLocks noChangeArrowheads="1"/>
            </p:cNvSpPr>
            <p:nvPr/>
          </p:nvSpPr>
          <p:spPr bwMode="auto">
            <a:xfrm>
              <a:off x="3758709" y="3356205"/>
              <a:ext cx="237054"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יבול</a:t>
              </a:r>
            </a:p>
          </p:txBody>
        </p:sp>
        <p:sp>
          <p:nvSpPr>
            <p:cNvPr id="202762" name="TextBox 16"/>
            <p:cNvSpPr txBox="1">
              <a:spLocks noChangeArrowheads="1"/>
            </p:cNvSpPr>
            <p:nvPr/>
          </p:nvSpPr>
          <p:spPr bwMode="auto">
            <a:xfrm>
              <a:off x="4203881" y="3142253"/>
              <a:ext cx="311620"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גבולות</a:t>
              </a:r>
            </a:p>
          </p:txBody>
        </p:sp>
        <p:sp>
          <p:nvSpPr>
            <p:cNvPr id="202763" name="TextBox 18"/>
            <p:cNvSpPr txBox="1">
              <a:spLocks noChangeArrowheads="1"/>
            </p:cNvSpPr>
            <p:nvPr/>
          </p:nvSpPr>
          <p:spPr bwMode="auto">
            <a:xfrm>
              <a:off x="3935665" y="4364834"/>
              <a:ext cx="276007"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ניצנה</a:t>
              </a:r>
            </a:p>
          </p:txBody>
        </p:sp>
        <p:sp>
          <p:nvSpPr>
            <p:cNvPr id="202764" name="TextBox 19"/>
            <p:cNvSpPr txBox="1">
              <a:spLocks noChangeArrowheads="1"/>
            </p:cNvSpPr>
            <p:nvPr/>
          </p:nvSpPr>
          <p:spPr bwMode="auto">
            <a:xfrm>
              <a:off x="4211672" y="2349927"/>
              <a:ext cx="382847" cy="158700"/>
            </a:xfrm>
            <a:prstGeom prst="rect">
              <a:avLst/>
            </a:prstGeom>
            <a:noFill/>
            <a:ln w="9525">
              <a:noFill/>
              <a:miter lim="800000"/>
              <a:headEnd/>
              <a:tailEnd/>
            </a:ln>
          </p:spPr>
          <p:txBody>
            <a:bodyPr>
              <a:spAutoFit/>
            </a:bodyPr>
            <a:lstStyle/>
            <a:p>
              <a:pPr eaLnBrk="1" hangingPunct="1"/>
              <a:r>
                <a:rPr lang="he-IL" sz="800" b="0">
                  <a:latin typeface="Calibri" pitchFamily="34" charset="0"/>
                  <a:cs typeface="Arial" pitchFamily="34" charset="0"/>
                </a:rPr>
                <a:t>בארי</a:t>
              </a:r>
            </a:p>
          </p:txBody>
        </p:sp>
        <p:sp>
          <p:nvSpPr>
            <p:cNvPr id="16" name="אליפסה 15"/>
            <p:cNvSpPr/>
            <p:nvPr/>
          </p:nvSpPr>
          <p:spPr bwMode="auto">
            <a:xfrm flipH="1">
              <a:off x="4381950" y="2369912"/>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7" name="אליפסה 16"/>
            <p:cNvSpPr/>
            <p:nvPr/>
          </p:nvSpPr>
          <p:spPr bwMode="auto">
            <a:xfrm flipH="1">
              <a:off x="4427580" y="3284496"/>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8" name="אליפסה 17"/>
            <p:cNvSpPr/>
            <p:nvPr/>
          </p:nvSpPr>
          <p:spPr bwMode="auto">
            <a:xfrm flipH="1">
              <a:off x="3805453" y="3523134"/>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9" name="אליפסה 18"/>
            <p:cNvSpPr/>
            <p:nvPr/>
          </p:nvSpPr>
          <p:spPr bwMode="auto">
            <a:xfrm flipH="1">
              <a:off x="4093701" y="4508252"/>
              <a:ext cx="46743"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5" name="צורה חופשית 4"/>
            <p:cNvSpPr/>
            <p:nvPr/>
          </p:nvSpPr>
          <p:spPr>
            <a:xfrm>
              <a:off x="3711966" y="2239424"/>
              <a:ext cx="826907" cy="1519997"/>
            </a:xfrm>
            <a:custGeom>
              <a:avLst/>
              <a:gdLst>
                <a:gd name="connsiteX0" fmla="*/ 825335 w 827573"/>
                <a:gd name="connsiteY0" fmla="*/ 22884 h 1519175"/>
                <a:gd name="connsiteX1" fmla="*/ 789709 w 827573"/>
                <a:gd name="connsiteY1" fmla="*/ 34760 h 1519175"/>
                <a:gd name="connsiteX2" fmla="*/ 712519 w 827573"/>
                <a:gd name="connsiteY2" fmla="*/ 46635 h 1519175"/>
                <a:gd name="connsiteX3" fmla="*/ 641267 w 827573"/>
                <a:gd name="connsiteY3" fmla="*/ 64448 h 1519175"/>
                <a:gd name="connsiteX4" fmla="*/ 611579 w 827573"/>
                <a:gd name="connsiteY4" fmla="*/ 70386 h 1519175"/>
                <a:gd name="connsiteX5" fmla="*/ 593766 w 827573"/>
                <a:gd name="connsiteY5" fmla="*/ 88199 h 1519175"/>
                <a:gd name="connsiteX6" fmla="*/ 587829 w 827573"/>
                <a:gd name="connsiteY6" fmla="*/ 106012 h 1519175"/>
                <a:gd name="connsiteX7" fmla="*/ 570016 w 827573"/>
                <a:gd name="connsiteY7" fmla="*/ 117887 h 1519175"/>
                <a:gd name="connsiteX8" fmla="*/ 540327 w 827573"/>
                <a:gd name="connsiteY8" fmla="*/ 165388 h 1519175"/>
                <a:gd name="connsiteX9" fmla="*/ 522514 w 827573"/>
                <a:gd name="connsiteY9" fmla="*/ 195077 h 1519175"/>
                <a:gd name="connsiteX10" fmla="*/ 480951 w 827573"/>
                <a:gd name="connsiteY10" fmla="*/ 236640 h 1519175"/>
                <a:gd name="connsiteX11" fmla="*/ 463138 w 827573"/>
                <a:gd name="connsiteY11" fmla="*/ 254453 h 1519175"/>
                <a:gd name="connsiteX12" fmla="*/ 439387 w 827573"/>
                <a:gd name="connsiteY12" fmla="*/ 266329 h 1519175"/>
                <a:gd name="connsiteX13" fmla="*/ 409699 w 827573"/>
                <a:gd name="connsiteY13" fmla="*/ 290079 h 1519175"/>
                <a:gd name="connsiteX14" fmla="*/ 385948 w 827573"/>
                <a:gd name="connsiteY14" fmla="*/ 313830 h 1519175"/>
                <a:gd name="connsiteX15" fmla="*/ 368135 w 827573"/>
                <a:gd name="connsiteY15" fmla="*/ 349456 h 1519175"/>
                <a:gd name="connsiteX16" fmla="*/ 362197 w 827573"/>
                <a:gd name="connsiteY16" fmla="*/ 468209 h 1519175"/>
                <a:gd name="connsiteX17" fmla="*/ 356260 w 827573"/>
                <a:gd name="connsiteY17" fmla="*/ 491960 h 1519175"/>
                <a:gd name="connsiteX18" fmla="*/ 344384 w 827573"/>
                <a:gd name="connsiteY18" fmla="*/ 509773 h 1519175"/>
                <a:gd name="connsiteX19" fmla="*/ 326571 w 827573"/>
                <a:gd name="connsiteY19" fmla="*/ 753217 h 1519175"/>
                <a:gd name="connsiteX20" fmla="*/ 308758 w 827573"/>
                <a:gd name="connsiteY20" fmla="*/ 771030 h 1519175"/>
                <a:gd name="connsiteX21" fmla="*/ 273132 w 827573"/>
                <a:gd name="connsiteY21" fmla="*/ 782905 h 1519175"/>
                <a:gd name="connsiteX22" fmla="*/ 243444 w 827573"/>
                <a:gd name="connsiteY22" fmla="*/ 806656 h 1519175"/>
                <a:gd name="connsiteX23" fmla="*/ 231569 w 827573"/>
                <a:gd name="connsiteY23" fmla="*/ 824469 h 1519175"/>
                <a:gd name="connsiteX24" fmla="*/ 201880 w 827573"/>
                <a:gd name="connsiteY24" fmla="*/ 854157 h 1519175"/>
                <a:gd name="connsiteX25" fmla="*/ 154379 w 827573"/>
                <a:gd name="connsiteY25" fmla="*/ 913534 h 1519175"/>
                <a:gd name="connsiteX26" fmla="*/ 142504 w 827573"/>
                <a:gd name="connsiteY26" fmla="*/ 931347 h 1519175"/>
                <a:gd name="connsiteX27" fmla="*/ 124691 w 827573"/>
                <a:gd name="connsiteY27" fmla="*/ 949160 h 1519175"/>
                <a:gd name="connsiteX28" fmla="*/ 112816 w 827573"/>
                <a:gd name="connsiteY28" fmla="*/ 966973 h 1519175"/>
                <a:gd name="connsiteX29" fmla="*/ 77190 w 827573"/>
                <a:gd name="connsiteY29" fmla="*/ 978848 h 1519175"/>
                <a:gd name="connsiteX30" fmla="*/ 71252 w 827573"/>
                <a:gd name="connsiteY30" fmla="*/ 996661 h 1519175"/>
                <a:gd name="connsiteX31" fmla="*/ 53439 w 827573"/>
                <a:gd name="connsiteY31" fmla="*/ 1002599 h 1519175"/>
                <a:gd name="connsiteX32" fmla="*/ 35626 w 827573"/>
                <a:gd name="connsiteY32" fmla="*/ 1020412 h 1519175"/>
                <a:gd name="connsiteX33" fmla="*/ 11875 w 827573"/>
                <a:gd name="connsiteY33" fmla="*/ 1050100 h 1519175"/>
                <a:gd name="connsiteX34" fmla="*/ 0 w 827573"/>
                <a:gd name="connsiteY34" fmla="*/ 1091664 h 1519175"/>
                <a:gd name="connsiteX35" fmla="*/ 5938 w 827573"/>
                <a:gd name="connsiteY35" fmla="*/ 1156978 h 1519175"/>
                <a:gd name="connsiteX36" fmla="*/ 17813 w 827573"/>
                <a:gd name="connsiteY36" fmla="*/ 1180729 h 1519175"/>
                <a:gd name="connsiteX37" fmla="*/ 35626 w 827573"/>
                <a:gd name="connsiteY37" fmla="*/ 1228230 h 1519175"/>
                <a:gd name="connsiteX38" fmla="*/ 41564 w 827573"/>
                <a:gd name="connsiteY38" fmla="*/ 1275731 h 1519175"/>
                <a:gd name="connsiteX39" fmla="*/ 59377 w 827573"/>
                <a:gd name="connsiteY39" fmla="*/ 1418235 h 1519175"/>
                <a:gd name="connsiteX40" fmla="*/ 83127 w 827573"/>
                <a:gd name="connsiteY40" fmla="*/ 1489487 h 1519175"/>
                <a:gd name="connsiteX41" fmla="*/ 89065 w 827573"/>
                <a:gd name="connsiteY41" fmla="*/ 1507300 h 1519175"/>
                <a:gd name="connsiteX42" fmla="*/ 106878 w 827573"/>
                <a:gd name="connsiteY42" fmla="*/ 1519175 h 1519175"/>
                <a:gd name="connsiteX43" fmla="*/ 219693 w 827573"/>
                <a:gd name="connsiteY43" fmla="*/ 1513238 h 1519175"/>
                <a:gd name="connsiteX44" fmla="*/ 237506 w 827573"/>
                <a:gd name="connsiteY44" fmla="*/ 1501362 h 1519175"/>
                <a:gd name="connsiteX45" fmla="*/ 255319 w 827573"/>
                <a:gd name="connsiteY45" fmla="*/ 1495425 h 1519175"/>
                <a:gd name="connsiteX46" fmla="*/ 285008 w 827573"/>
                <a:gd name="connsiteY46" fmla="*/ 1477612 h 1519175"/>
                <a:gd name="connsiteX47" fmla="*/ 344384 w 827573"/>
                <a:gd name="connsiteY47" fmla="*/ 1459799 h 1519175"/>
                <a:gd name="connsiteX48" fmla="*/ 362197 w 827573"/>
                <a:gd name="connsiteY48" fmla="*/ 1453861 h 1519175"/>
                <a:gd name="connsiteX49" fmla="*/ 391886 w 827573"/>
                <a:gd name="connsiteY49" fmla="*/ 1436048 h 1519175"/>
                <a:gd name="connsiteX50" fmla="*/ 403761 w 827573"/>
                <a:gd name="connsiteY50" fmla="*/ 1418235 h 1519175"/>
                <a:gd name="connsiteX51" fmla="*/ 421574 w 827573"/>
                <a:gd name="connsiteY51" fmla="*/ 1412297 h 1519175"/>
                <a:gd name="connsiteX52" fmla="*/ 445325 w 827573"/>
                <a:gd name="connsiteY52" fmla="*/ 1400422 h 1519175"/>
                <a:gd name="connsiteX53" fmla="*/ 492826 w 827573"/>
                <a:gd name="connsiteY53" fmla="*/ 1388547 h 1519175"/>
                <a:gd name="connsiteX54" fmla="*/ 534390 w 827573"/>
                <a:gd name="connsiteY54" fmla="*/ 1358858 h 1519175"/>
                <a:gd name="connsiteX55" fmla="*/ 546265 w 827573"/>
                <a:gd name="connsiteY55" fmla="*/ 1341045 h 1519175"/>
                <a:gd name="connsiteX56" fmla="*/ 593766 w 827573"/>
                <a:gd name="connsiteY56" fmla="*/ 1311357 h 1519175"/>
                <a:gd name="connsiteX57" fmla="*/ 605642 w 827573"/>
                <a:gd name="connsiteY57" fmla="*/ 1299482 h 1519175"/>
                <a:gd name="connsiteX58" fmla="*/ 623455 w 827573"/>
                <a:gd name="connsiteY58" fmla="*/ 1293544 h 1519175"/>
                <a:gd name="connsiteX59" fmla="*/ 647205 w 827573"/>
                <a:gd name="connsiteY59" fmla="*/ 1281669 h 1519175"/>
                <a:gd name="connsiteX60" fmla="*/ 676893 w 827573"/>
                <a:gd name="connsiteY60" fmla="*/ 1240105 h 1519175"/>
                <a:gd name="connsiteX61" fmla="*/ 700644 w 827573"/>
                <a:gd name="connsiteY61" fmla="*/ 1210417 h 1519175"/>
                <a:gd name="connsiteX62" fmla="*/ 706582 w 827573"/>
                <a:gd name="connsiteY62" fmla="*/ 1192604 h 1519175"/>
                <a:gd name="connsiteX63" fmla="*/ 742208 w 827573"/>
                <a:gd name="connsiteY63" fmla="*/ 1168853 h 1519175"/>
                <a:gd name="connsiteX64" fmla="*/ 765958 w 827573"/>
                <a:gd name="connsiteY64" fmla="*/ 1127290 h 1519175"/>
                <a:gd name="connsiteX65" fmla="*/ 777834 w 827573"/>
                <a:gd name="connsiteY65" fmla="*/ 1073851 h 1519175"/>
                <a:gd name="connsiteX66" fmla="*/ 789709 w 827573"/>
                <a:gd name="connsiteY66" fmla="*/ 1050100 h 1519175"/>
                <a:gd name="connsiteX67" fmla="*/ 795647 w 827573"/>
                <a:gd name="connsiteY67" fmla="*/ 1026349 h 1519175"/>
                <a:gd name="connsiteX68" fmla="*/ 789709 w 827573"/>
                <a:gd name="connsiteY68" fmla="*/ 883845 h 1519175"/>
                <a:gd name="connsiteX69" fmla="*/ 801584 w 827573"/>
                <a:gd name="connsiteY69" fmla="*/ 794780 h 1519175"/>
                <a:gd name="connsiteX70" fmla="*/ 813460 w 827573"/>
                <a:gd name="connsiteY70" fmla="*/ 765092 h 1519175"/>
                <a:gd name="connsiteX71" fmla="*/ 807522 w 827573"/>
                <a:gd name="connsiteY71" fmla="*/ 699778 h 1519175"/>
                <a:gd name="connsiteX72" fmla="*/ 819397 w 827573"/>
                <a:gd name="connsiteY72" fmla="*/ 396957 h 1519175"/>
                <a:gd name="connsiteX73" fmla="*/ 825335 w 827573"/>
                <a:gd name="connsiteY73" fmla="*/ 373206 h 1519175"/>
                <a:gd name="connsiteX74" fmla="*/ 825335 w 827573"/>
                <a:gd name="connsiteY74" fmla="*/ 22884 h 15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27573" h="1519175">
                  <a:moveTo>
                    <a:pt x="825335" y="22884"/>
                  </a:moveTo>
                  <a:cubicBezTo>
                    <a:pt x="819397" y="-33523"/>
                    <a:pt x="801853" y="31724"/>
                    <a:pt x="789709" y="34760"/>
                  </a:cubicBezTo>
                  <a:cubicBezTo>
                    <a:pt x="765794" y="40739"/>
                    <a:pt x="736339" y="41620"/>
                    <a:pt x="712519" y="46635"/>
                  </a:cubicBezTo>
                  <a:cubicBezTo>
                    <a:pt x="688563" y="51679"/>
                    <a:pt x="665273" y="59646"/>
                    <a:pt x="641267" y="64448"/>
                  </a:cubicBezTo>
                  <a:lnTo>
                    <a:pt x="611579" y="70386"/>
                  </a:lnTo>
                  <a:cubicBezTo>
                    <a:pt x="605641" y="76324"/>
                    <a:pt x="598424" y="81212"/>
                    <a:pt x="593766" y="88199"/>
                  </a:cubicBezTo>
                  <a:cubicBezTo>
                    <a:pt x="590294" y="93407"/>
                    <a:pt x="591739" y="101125"/>
                    <a:pt x="587829" y="106012"/>
                  </a:cubicBezTo>
                  <a:cubicBezTo>
                    <a:pt x="583371" y="111584"/>
                    <a:pt x="575954" y="113929"/>
                    <a:pt x="570016" y="117887"/>
                  </a:cubicBezTo>
                  <a:cubicBezTo>
                    <a:pt x="555883" y="160283"/>
                    <a:pt x="568556" y="146570"/>
                    <a:pt x="540327" y="165388"/>
                  </a:cubicBezTo>
                  <a:cubicBezTo>
                    <a:pt x="528975" y="199447"/>
                    <a:pt x="542076" y="168995"/>
                    <a:pt x="522514" y="195077"/>
                  </a:cubicBezTo>
                  <a:cubicBezTo>
                    <a:pt x="490755" y="237423"/>
                    <a:pt x="514294" y="225527"/>
                    <a:pt x="480951" y="236640"/>
                  </a:cubicBezTo>
                  <a:cubicBezTo>
                    <a:pt x="475013" y="242578"/>
                    <a:pt x="469971" y="249572"/>
                    <a:pt x="463138" y="254453"/>
                  </a:cubicBezTo>
                  <a:cubicBezTo>
                    <a:pt x="455935" y="259598"/>
                    <a:pt x="446187" y="260662"/>
                    <a:pt x="439387" y="266329"/>
                  </a:cubicBezTo>
                  <a:cubicBezTo>
                    <a:pt x="403577" y="296170"/>
                    <a:pt x="452229" y="275901"/>
                    <a:pt x="409699" y="290079"/>
                  </a:cubicBezTo>
                  <a:cubicBezTo>
                    <a:pt x="401782" y="297996"/>
                    <a:pt x="389489" y="303208"/>
                    <a:pt x="385948" y="313830"/>
                  </a:cubicBezTo>
                  <a:cubicBezTo>
                    <a:pt x="377753" y="338413"/>
                    <a:pt x="383482" y="326435"/>
                    <a:pt x="368135" y="349456"/>
                  </a:cubicBezTo>
                  <a:cubicBezTo>
                    <a:pt x="366156" y="389040"/>
                    <a:pt x="365488" y="428712"/>
                    <a:pt x="362197" y="468209"/>
                  </a:cubicBezTo>
                  <a:cubicBezTo>
                    <a:pt x="361519" y="476341"/>
                    <a:pt x="359475" y="484459"/>
                    <a:pt x="356260" y="491960"/>
                  </a:cubicBezTo>
                  <a:cubicBezTo>
                    <a:pt x="353449" y="498519"/>
                    <a:pt x="348343" y="503835"/>
                    <a:pt x="344384" y="509773"/>
                  </a:cubicBezTo>
                  <a:cubicBezTo>
                    <a:pt x="306134" y="624527"/>
                    <a:pt x="357563" y="458794"/>
                    <a:pt x="326571" y="753217"/>
                  </a:cubicBezTo>
                  <a:cubicBezTo>
                    <a:pt x="325692" y="761568"/>
                    <a:pt x="316098" y="766952"/>
                    <a:pt x="308758" y="771030"/>
                  </a:cubicBezTo>
                  <a:cubicBezTo>
                    <a:pt x="297816" y="777109"/>
                    <a:pt x="273132" y="782905"/>
                    <a:pt x="273132" y="782905"/>
                  </a:cubicBezTo>
                  <a:cubicBezTo>
                    <a:pt x="239100" y="833954"/>
                    <a:pt x="284415" y="773878"/>
                    <a:pt x="243444" y="806656"/>
                  </a:cubicBezTo>
                  <a:cubicBezTo>
                    <a:pt x="237872" y="811114"/>
                    <a:pt x="236268" y="819099"/>
                    <a:pt x="231569" y="824469"/>
                  </a:cubicBezTo>
                  <a:cubicBezTo>
                    <a:pt x="222353" y="835001"/>
                    <a:pt x="209643" y="842512"/>
                    <a:pt x="201880" y="854157"/>
                  </a:cubicBezTo>
                  <a:cubicBezTo>
                    <a:pt x="150350" y="931454"/>
                    <a:pt x="205143" y="854309"/>
                    <a:pt x="154379" y="913534"/>
                  </a:cubicBezTo>
                  <a:cubicBezTo>
                    <a:pt x="149735" y="918952"/>
                    <a:pt x="147072" y="925865"/>
                    <a:pt x="142504" y="931347"/>
                  </a:cubicBezTo>
                  <a:cubicBezTo>
                    <a:pt x="137128" y="937798"/>
                    <a:pt x="130067" y="942709"/>
                    <a:pt x="124691" y="949160"/>
                  </a:cubicBezTo>
                  <a:cubicBezTo>
                    <a:pt x="120123" y="954642"/>
                    <a:pt x="118867" y="963191"/>
                    <a:pt x="112816" y="966973"/>
                  </a:cubicBezTo>
                  <a:cubicBezTo>
                    <a:pt x="102201" y="973607"/>
                    <a:pt x="77190" y="978848"/>
                    <a:pt x="77190" y="978848"/>
                  </a:cubicBezTo>
                  <a:cubicBezTo>
                    <a:pt x="75211" y="984786"/>
                    <a:pt x="75678" y="992235"/>
                    <a:pt x="71252" y="996661"/>
                  </a:cubicBezTo>
                  <a:cubicBezTo>
                    <a:pt x="66826" y="1001087"/>
                    <a:pt x="58647" y="999127"/>
                    <a:pt x="53439" y="1002599"/>
                  </a:cubicBezTo>
                  <a:cubicBezTo>
                    <a:pt x="46452" y="1007257"/>
                    <a:pt x="41564" y="1014474"/>
                    <a:pt x="35626" y="1020412"/>
                  </a:cubicBezTo>
                  <a:cubicBezTo>
                    <a:pt x="20700" y="1065188"/>
                    <a:pt x="42571" y="1011730"/>
                    <a:pt x="11875" y="1050100"/>
                  </a:cubicBezTo>
                  <a:cubicBezTo>
                    <a:pt x="8779" y="1053970"/>
                    <a:pt x="387" y="1090116"/>
                    <a:pt x="0" y="1091664"/>
                  </a:cubicBezTo>
                  <a:cubicBezTo>
                    <a:pt x="1979" y="1113435"/>
                    <a:pt x="1651" y="1135541"/>
                    <a:pt x="5938" y="1156978"/>
                  </a:cubicBezTo>
                  <a:cubicBezTo>
                    <a:pt x="7674" y="1165658"/>
                    <a:pt x="14705" y="1172441"/>
                    <a:pt x="17813" y="1180729"/>
                  </a:cubicBezTo>
                  <a:cubicBezTo>
                    <a:pt x="42066" y="1245405"/>
                    <a:pt x="2564" y="1162103"/>
                    <a:pt x="35626" y="1228230"/>
                  </a:cubicBezTo>
                  <a:cubicBezTo>
                    <a:pt x="37605" y="1244064"/>
                    <a:pt x="40466" y="1259812"/>
                    <a:pt x="41564" y="1275731"/>
                  </a:cubicBezTo>
                  <a:cubicBezTo>
                    <a:pt x="50979" y="1412259"/>
                    <a:pt x="23880" y="1364993"/>
                    <a:pt x="59377" y="1418235"/>
                  </a:cubicBezTo>
                  <a:cubicBezTo>
                    <a:pt x="80468" y="1502600"/>
                    <a:pt x="60119" y="1435802"/>
                    <a:pt x="83127" y="1489487"/>
                  </a:cubicBezTo>
                  <a:cubicBezTo>
                    <a:pt x="85592" y="1495240"/>
                    <a:pt x="85155" y="1502413"/>
                    <a:pt x="89065" y="1507300"/>
                  </a:cubicBezTo>
                  <a:cubicBezTo>
                    <a:pt x="93523" y="1512872"/>
                    <a:pt x="100940" y="1515217"/>
                    <a:pt x="106878" y="1519175"/>
                  </a:cubicBezTo>
                  <a:cubicBezTo>
                    <a:pt x="144483" y="1517196"/>
                    <a:pt x="182381" y="1518326"/>
                    <a:pt x="219693" y="1513238"/>
                  </a:cubicBezTo>
                  <a:cubicBezTo>
                    <a:pt x="226764" y="1512274"/>
                    <a:pt x="231123" y="1504553"/>
                    <a:pt x="237506" y="1501362"/>
                  </a:cubicBezTo>
                  <a:cubicBezTo>
                    <a:pt x="243104" y="1498563"/>
                    <a:pt x="249381" y="1497404"/>
                    <a:pt x="255319" y="1495425"/>
                  </a:cubicBezTo>
                  <a:cubicBezTo>
                    <a:pt x="275070" y="1475674"/>
                    <a:pt x="258028" y="1489175"/>
                    <a:pt x="285008" y="1477612"/>
                  </a:cubicBezTo>
                  <a:cubicBezTo>
                    <a:pt x="328944" y="1458782"/>
                    <a:pt x="287218" y="1469326"/>
                    <a:pt x="344384" y="1459799"/>
                  </a:cubicBezTo>
                  <a:cubicBezTo>
                    <a:pt x="350322" y="1457820"/>
                    <a:pt x="356830" y="1457081"/>
                    <a:pt x="362197" y="1453861"/>
                  </a:cubicBezTo>
                  <a:cubicBezTo>
                    <a:pt x="402950" y="1429410"/>
                    <a:pt x="341425" y="1452869"/>
                    <a:pt x="391886" y="1436048"/>
                  </a:cubicBezTo>
                  <a:cubicBezTo>
                    <a:pt x="395844" y="1430110"/>
                    <a:pt x="398189" y="1422693"/>
                    <a:pt x="403761" y="1418235"/>
                  </a:cubicBezTo>
                  <a:cubicBezTo>
                    <a:pt x="408648" y="1414325"/>
                    <a:pt x="415821" y="1414762"/>
                    <a:pt x="421574" y="1412297"/>
                  </a:cubicBezTo>
                  <a:cubicBezTo>
                    <a:pt x="429710" y="1408810"/>
                    <a:pt x="437189" y="1403909"/>
                    <a:pt x="445325" y="1400422"/>
                  </a:cubicBezTo>
                  <a:cubicBezTo>
                    <a:pt x="461304" y="1393574"/>
                    <a:pt x="475395" y="1392033"/>
                    <a:pt x="492826" y="1388547"/>
                  </a:cubicBezTo>
                  <a:cubicBezTo>
                    <a:pt x="521003" y="1360370"/>
                    <a:pt x="505955" y="1368337"/>
                    <a:pt x="534390" y="1358858"/>
                  </a:cubicBezTo>
                  <a:cubicBezTo>
                    <a:pt x="538348" y="1352920"/>
                    <a:pt x="541219" y="1346091"/>
                    <a:pt x="546265" y="1341045"/>
                  </a:cubicBezTo>
                  <a:cubicBezTo>
                    <a:pt x="572196" y="1315114"/>
                    <a:pt x="565548" y="1330168"/>
                    <a:pt x="593766" y="1311357"/>
                  </a:cubicBezTo>
                  <a:cubicBezTo>
                    <a:pt x="598424" y="1308252"/>
                    <a:pt x="600842" y="1302362"/>
                    <a:pt x="605642" y="1299482"/>
                  </a:cubicBezTo>
                  <a:cubicBezTo>
                    <a:pt x="611009" y="1296262"/>
                    <a:pt x="617702" y="1296010"/>
                    <a:pt x="623455" y="1293544"/>
                  </a:cubicBezTo>
                  <a:cubicBezTo>
                    <a:pt x="631590" y="1290057"/>
                    <a:pt x="639288" y="1285627"/>
                    <a:pt x="647205" y="1281669"/>
                  </a:cubicBezTo>
                  <a:cubicBezTo>
                    <a:pt x="661059" y="1240105"/>
                    <a:pt x="647205" y="1250002"/>
                    <a:pt x="676893" y="1240105"/>
                  </a:cubicBezTo>
                  <a:cubicBezTo>
                    <a:pt x="691818" y="1195331"/>
                    <a:pt x="669949" y="1248784"/>
                    <a:pt x="700644" y="1210417"/>
                  </a:cubicBezTo>
                  <a:cubicBezTo>
                    <a:pt x="704554" y="1205530"/>
                    <a:pt x="703110" y="1197812"/>
                    <a:pt x="706582" y="1192604"/>
                  </a:cubicBezTo>
                  <a:cubicBezTo>
                    <a:pt x="719290" y="1173542"/>
                    <a:pt x="723533" y="1175078"/>
                    <a:pt x="742208" y="1168853"/>
                  </a:cubicBezTo>
                  <a:cubicBezTo>
                    <a:pt x="752051" y="1154088"/>
                    <a:pt x="759501" y="1144508"/>
                    <a:pt x="765958" y="1127290"/>
                  </a:cubicBezTo>
                  <a:cubicBezTo>
                    <a:pt x="777373" y="1096849"/>
                    <a:pt x="766549" y="1107707"/>
                    <a:pt x="777834" y="1073851"/>
                  </a:cubicBezTo>
                  <a:cubicBezTo>
                    <a:pt x="780633" y="1065454"/>
                    <a:pt x="786601" y="1058388"/>
                    <a:pt x="789709" y="1050100"/>
                  </a:cubicBezTo>
                  <a:cubicBezTo>
                    <a:pt x="792574" y="1042459"/>
                    <a:pt x="793668" y="1034266"/>
                    <a:pt x="795647" y="1026349"/>
                  </a:cubicBezTo>
                  <a:cubicBezTo>
                    <a:pt x="766520" y="968100"/>
                    <a:pt x="781202" y="1007186"/>
                    <a:pt x="789709" y="883845"/>
                  </a:cubicBezTo>
                  <a:cubicBezTo>
                    <a:pt x="790437" y="873283"/>
                    <a:pt x="797093" y="811246"/>
                    <a:pt x="801584" y="794780"/>
                  </a:cubicBezTo>
                  <a:cubicBezTo>
                    <a:pt x="804388" y="784497"/>
                    <a:pt x="809501" y="774988"/>
                    <a:pt x="813460" y="765092"/>
                  </a:cubicBezTo>
                  <a:cubicBezTo>
                    <a:pt x="832232" y="671224"/>
                    <a:pt x="809713" y="809359"/>
                    <a:pt x="807522" y="699778"/>
                  </a:cubicBezTo>
                  <a:cubicBezTo>
                    <a:pt x="806255" y="636408"/>
                    <a:pt x="802351" y="490712"/>
                    <a:pt x="819397" y="396957"/>
                  </a:cubicBezTo>
                  <a:cubicBezTo>
                    <a:pt x="820857" y="388928"/>
                    <a:pt x="823356" y="381123"/>
                    <a:pt x="825335" y="373206"/>
                  </a:cubicBezTo>
                  <a:cubicBezTo>
                    <a:pt x="823284" y="260392"/>
                    <a:pt x="831273" y="79291"/>
                    <a:pt x="825335" y="22884"/>
                  </a:cubicBez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he-IL" sz="1800" b="0"/>
            </a:p>
          </p:txBody>
        </p:sp>
      </p:grpSp>
      <p:pic>
        <p:nvPicPr>
          <p:cNvPr id="202770" name="Picture 18" descr="11"/>
          <p:cNvPicPr>
            <a:picLocks noChangeAspect="1" noChangeArrowheads="1"/>
          </p:cNvPicPr>
          <p:nvPr/>
        </p:nvPicPr>
        <p:blipFill>
          <a:blip r:embed="rId3"/>
          <a:srcRect/>
          <a:stretch>
            <a:fillRect/>
          </a:stretch>
        </p:blipFill>
        <p:spPr bwMode="auto">
          <a:xfrm>
            <a:off x="3743770" y="1"/>
            <a:ext cx="5400229" cy="2019168"/>
          </a:xfrm>
          <a:prstGeom prst="rect">
            <a:avLst/>
          </a:prstGeom>
          <a:noFill/>
        </p:spPr>
      </p:pic>
      <p:pic>
        <p:nvPicPr>
          <p:cNvPr id="202771" name="Picture 19" descr="22"/>
          <p:cNvPicPr>
            <a:picLocks noChangeAspect="1" noChangeArrowheads="1"/>
          </p:cNvPicPr>
          <p:nvPr/>
        </p:nvPicPr>
        <p:blipFill>
          <a:blip r:embed="rId4"/>
          <a:srcRect/>
          <a:stretch>
            <a:fillRect/>
          </a:stretch>
        </p:blipFill>
        <p:spPr bwMode="auto">
          <a:xfrm>
            <a:off x="3640926" y="2726135"/>
            <a:ext cx="5508054" cy="4131866"/>
          </a:xfrm>
          <a:prstGeom prst="rect">
            <a:avLst/>
          </a:prstGeom>
          <a:noFill/>
        </p:spPr>
      </p:pic>
      <p:sp>
        <p:nvSpPr>
          <p:cNvPr id="20" name="כותרת 1"/>
          <p:cNvSpPr txBox="1">
            <a:spLocks/>
          </p:cNvSpPr>
          <p:nvPr/>
        </p:nvSpPr>
        <p:spPr>
          <a:xfrm>
            <a:off x="4283968" y="1942728"/>
            <a:ext cx="4400946" cy="838200"/>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4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נגב מערבי וחממה</a:t>
            </a:r>
            <a:endParaRPr lang="he-IL" sz="44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6" name="Picture 16" descr="היתר"/>
          <p:cNvPicPr>
            <a:picLocks noChangeAspect="1" noChangeArrowheads="1"/>
          </p:cNvPicPr>
          <p:nvPr/>
        </p:nvPicPr>
        <p:blipFill>
          <a:blip r:embed="rId2"/>
          <a:srcRect/>
          <a:stretch>
            <a:fillRect/>
          </a:stretch>
        </p:blipFill>
        <p:spPr bwMode="auto">
          <a:xfrm>
            <a:off x="3600450" y="1"/>
            <a:ext cx="5550372" cy="4181474"/>
          </a:xfrm>
          <a:prstGeom prst="rect">
            <a:avLst/>
          </a:prstGeom>
          <a:noFill/>
        </p:spPr>
      </p:pic>
      <p:grpSp>
        <p:nvGrpSpPr>
          <p:cNvPr id="2" name="קבוצה 6"/>
          <p:cNvGrpSpPr>
            <a:grpSpLocks/>
          </p:cNvGrpSpPr>
          <p:nvPr/>
        </p:nvGrpSpPr>
        <p:grpSpPr bwMode="auto">
          <a:xfrm>
            <a:off x="0" y="0"/>
            <a:ext cx="3600450" cy="6858000"/>
            <a:chOff x="3348038" y="1268413"/>
            <a:chExt cx="2524125" cy="5078412"/>
          </a:xfrm>
        </p:grpSpPr>
        <p:pic>
          <p:nvPicPr>
            <p:cNvPr id="4" name="תמונה 3" descr="govmap.png"/>
            <p:cNvPicPr>
              <a:picLocks noChangeAspect="1"/>
            </p:cNvPicPr>
            <p:nvPr/>
          </p:nvPicPr>
          <p:blipFill>
            <a:blip r:embed="rId3"/>
            <a:srcRect b="3442"/>
            <a:stretch>
              <a:fillRect/>
            </a:stretch>
          </p:blipFill>
          <p:spPr bwMode="auto">
            <a:xfrm>
              <a:off x="3348038" y="1268413"/>
              <a:ext cx="2524125" cy="507841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אליפסה 5"/>
            <p:cNvSpPr/>
            <p:nvPr/>
          </p:nvSpPr>
          <p:spPr bwMode="auto">
            <a:xfrm flipH="1">
              <a:off x="4356352" y="5661475"/>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94565" name="TextBox 6"/>
            <p:cNvSpPr txBox="1">
              <a:spLocks noChangeArrowheads="1"/>
            </p:cNvSpPr>
            <p:nvPr/>
          </p:nvSpPr>
          <p:spPr bwMode="auto">
            <a:xfrm>
              <a:off x="3881131" y="5446347"/>
              <a:ext cx="560917" cy="192792"/>
            </a:xfrm>
            <a:prstGeom prst="rect">
              <a:avLst/>
            </a:prstGeom>
            <a:noFill/>
            <a:ln w="9525">
              <a:noFill/>
              <a:miter lim="800000"/>
              <a:headEnd/>
              <a:tailEnd/>
            </a:ln>
          </p:spPr>
          <p:txBody>
            <a:bodyPr wrap="none">
              <a:spAutoFit/>
            </a:bodyPr>
            <a:lstStyle/>
            <a:p>
              <a:pPr eaLnBrk="1" hangingPunct="1"/>
              <a:r>
                <a:rPr lang="he-IL" sz="1100">
                  <a:latin typeface="Calibri" pitchFamily="34" charset="0"/>
                  <a:cs typeface="Arial" pitchFamily="34" charset="0"/>
                </a:rPr>
                <a:t>קדש ברנע </a:t>
              </a:r>
            </a:p>
          </p:txBody>
        </p:sp>
        <p:cxnSp>
          <p:nvCxnSpPr>
            <p:cNvPr id="12" name="מחבר ישר 11"/>
            <p:cNvCxnSpPr/>
            <p:nvPr/>
          </p:nvCxnSpPr>
          <p:spPr bwMode="auto">
            <a:xfrm flipH="1">
              <a:off x="4356352" y="1484716"/>
              <a:ext cx="287136" cy="4249644"/>
            </a:xfrm>
            <a:prstGeom prst="line">
              <a:avLst/>
            </a:prstGeom>
          </p:spPr>
          <p:style>
            <a:lnRef idx="2">
              <a:schemeClr val="dk1"/>
            </a:lnRef>
            <a:fillRef idx="0">
              <a:schemeClr val="dk1"/>
            </a:fillRef>
            <a:effectRef idx="1">
              <a:schemeClr val="dk1"/>
            </a:effectRef>
            <a:fontRef idx="minor">
              <a:schemeClr val="tx1"/>
            </a:fontRef>
          </p:style>
        </p:cxnSp>
        <p:sp>
          <p:nvSpPr>
            <p:cNvPr id="194567" name="TextBox 15"/>
            <p:cNvSpPr txBox="1">
              <a:spLocks noChangeArrowheads="1"/>
            </p:cNvSpPr>
            <p:nvPr/>
          </p:nvSpPr>
          <p:spPr bwMode="auto">
            <a:xfrm>
              <a:off x="3758709" y="3356205"/>
              <a:ext cx="237054"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יבול</a:t>
              </a:r>
            </a:p>
          </p:txBody>
        </p:sp>
        <p:sp>
          <p:nvSpPr>
            <p:cNvPr id="194568" name="TextBox 16"/>
            <p:cNvSpPr txBox="1">
              <a:spLocks noChangeArrowheads="1"/>
            </p:cNvSpPr>
            <p:nvPr/>
          </p:nvSpPr>
          <p:spPr bwMode="auto">
            <a:xfrm>
              <a:off x="4203881" y="3142253"/>
              <a:ext cx="311620"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גבולות</a:t>
              </a:r>
            </a:p>
          </p:txBody>
        </p:sp>
        <p:sp>
          <p:nvSpPr>
            <p:cNvPr id="194569" name="TextBox 18"/>
            <p:cNvSpPr txBox="1">
              <a:spLocks noChangeArrowheads="1"/>
            </p:cNvSpPr>
            <p:nvPr/>
          </p:nvSpPr>
          <p:spPr bwMode="auto">
            <a:xfrm>
              <a:off x="3935665" y="4364834"/>
              <a:ext cx="276007" cy="158700"/>
            </a:xfrm>
            <a:prstGeom prst="rect">
              <a:avLst/>
            </a:prstGeom>
            <a:noFill/>
            <a:ln w="9525">
              <a:noFill/>
              <a:miter lim="800000"/>
              <a:headEnd/>
              <a:tailEnd/>
            </a:ln>
          </p:spPr>
          <p:txBody>
            <a:bodyPr wrap="none">
              <a:spAutoFit/>
            </a:bodyPr>
            <a:lstStyle/>
            <a:p>
              <a:pPr eaLnBrk="1" hangingPunct="1"/>
              <a:r>
                <a:rPr lang="he-IL" sz="800" b="0">
                  <a:latin typeface="Calibri" pitchFamily="34" charset="0"/>
                  <a:cs typeface="Arial" pitchFamily="34" charset="0"/>
                </a:rPr>
                <a:t>ניצנה</a:t>
              </a:r>
            </a:p>
          </p:txBody>
        </p:sp>
        <p:sp>
          <p:nvSpPr>
            <p:cNvPr id="194570" name="TextBox 19"/>
            <p:cNvSpPr txBox="1">
              <a:spLocks noChangeArrowheads="1"/>
            </p:cNvSpPr>
            <p:nvPr/>
          </p:nvSpPr>
          <p:spPr bwMode="auto">
            <a:xfrm>
              <a:off x="4211672" y="2349927"/>
              <a:ext cx="382847" cy="158700"/>
            </a:xfrm>
            <a:prstGeom prst="rect">
              <a:avLst/>
            </a:prstGeom>
            <a:noFill/>
            <a:ln w="9525">
              <a:noFill/>
              <a:miter lim="800000"/>
              <a:headEnd/>
              <a:tailEnd/>
            </a:ln>
          </p:spPr>
          <p:txBody>
            <a:bodyPr>
              <a:spAutoFit/>
            </a:bodyPr>
            <a:lstStyle/>
            <a:p>
              <a:pPr eaLnBrk="1" hangingPunct="1"/>
              <a:r>
                <a:rPr lang="he-IL" sz="800" b="0">
                  <a:latin typeface="Calibri" pitchFamily="34" charset="0"/>
                  <a:cs typeface="Arial" pitchFamily="34" charset="0"/>
                </a:rPr>
                <a:t>בארי</a:t>
              </a:r>
            </a:p>
          </p:txBody>
        </p:sp>
        <p:sp>
          <p:nvSpPr>
            <p:cNvPr id="16" name="אליפסה 15"/>
            <p:cNvSpPr/>
            <p:nvPr/>
          </p:nvSpPr>
          <p:spPr bwMode="auto">
            <a:xfrm flipH="1">
              <a:off x="4381950" y="2369912"/>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7" name="אליפסה 16"/>
            <p:cNvSpPr/>
            <p:nvPr/>
          </p:nvSpPr>
          <p:spPr bwMode="auto">
            <a:xfrm flipH="1">
              <a:off x="4427580" y="3284496"/>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8" name="אליפסה 17"/>
            <p:cNvSpPr/>
            <p:nvPr/>
          </p:nvSpPr>
          <p:spPr bwMode="auto">
            <a:xfrm flipH="1">
              <a:off x="3805453" y="3523134"/>
              <a:ext cx="45630"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19" name="אליפסה 18"/>
            <p:cNvSpPr/>
            <p:nvPr/>
          </p:nvSpPr>
          <p:spPr bwMode="auto">
            <a:xfrm flipH="1">
              <a:off x="4093701" y="4508252"/>
              <a:ext cx="46743" cy="505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sz="1000" b="0" dirty="0"/>
            </a:p>
          </p:txBody>
        </p:sp>
        <p:sp>
          <p:nvSpPr>
            <p:cNvPr id="5" name="צורה חופשית 4"/>
            <p:cNvSpPr/>
            <p:nvPr/>
          </p:nvSpPr>
          <p:spPr>
            <a:xfrm>
              <a:off x="3711966" y="2239424"/>
              <a:ext cx="826907" cy="1519997"/>
            </a:xfrm>
            <a:custGeom>
              <a:avLst/>
              <a:gdLst>
                <a:gd name="connsiteX0" fmla="*/ 825335 w 827573"/>
                <a:gd name="connsiteY0" fmla="*/ 22884 h 1519175"/>
                <a:gd name="connsiteX1" fmla="*/ 789709 w 827573"/>
                <a:gd name="connsiteY1" fmla="*/ 34760 h 1519175"/>
                <a:gd name="connsiteX2" fmla="*/ 712519 w 827573"/>
                <a:gd name="connsiteY2" fmla="*/ 46635 h 1519175"/>
                <a:gd name="connsiteX3" fmla="*/ 641267 w 827573"/>
                <a:gd name="connsiteY3" fmla="*/ 64448 h 1519175"/>
                <a:gd name="connsiteX4" fmla="*/ 611579 w 827573"/>
                <a:gd name="connsiteY4" fmla="*/ 70386 h 1519175"/>
                <a:gd name="connsiteX5" fmla="*/ 593766 w 827573"/>
                <a:gd name="connsiteY5" fmla="*/ 88199 h 1519175"/>
                <a:gd name="connsiteX6" fmla="*/ 587829 w 827573"/>
                <a:gd name="connsiteY6" fmla="*/ 106012 h 1519175"/>
                <a:gd name="connsiteX7" fmla="*/ 570016 w 827573"/>
                <a:gd name="connsiteY7" fmla="*/ 117887 h 1519175"/>
                <a:gd name="connsiteX8" fmla="*/ 540327 w 827573"/>
                <a:gd name="connsiteY8" fmla="*/ 165388 h 1519175"/>
                <a:gd name="connsiteX9" fmla="*/ 522514 w 827573"/>
                <a:gd name="connsiteY9" fmla="*/ 195077 h 1519175"/>
                <a:gd name="connsiteX10" fmla="*/ 480951 w 827573"/>
                <a:gd name="connsiteY10" fmla="*/ 236640 h 1519175"/>
                <a:gd name="connsiteX11" fmla="*/ 463138 w 827573"/>
                <a:gd name="connsiteY11" fmla="*/ 254453 h 1519175"/>
                <a:gd name="connsiteX12" fmla="*/ 439387 w 827573"/>
                <a:gd name="connsiteY12" fmla="*/ 266329 h 1519175"/>
                <a:gd name="connsiteX13" fmla="*/ 409699 w 827573"/>
                <a:gd name="connsiteY13" fmla="*/ 290079 h 1519175"/>
                <a:gd name="connsiteX14" fmla="*/ 385948 w 827573"/>
                <a:gd name="connsiteY14" fmla="*/ 313830 h 1519175"/>
                <a:gd name="connsiteX15" fmla="*/ 368135 w 827573"/>
                <a:gd name="connsiteY15" fmla="*/ 349456 h 1519175"/>
                <a:gd name="connsiteX16" fmla="*/ 362197 w 827573"/>
                <a:gd name="connsiteY16" fmla="*/ 468209 h 1519175"/>
                <a:gd name="connsiteX17" fmla="*/ 356260 w 827573"/>
                <a:gd name="connsiteY17" fmla="*/ 491960 h 1519175"/>
                <a:gd name="connsiteX18" fmla="*/ 344384 w 827573"/>
                <a:gd name="connsiteY18" fmla="*/ 509773 h 1519175"/>
                <a:gd name="connsiteX19" fmla="*/ 326571 w 827573"/>
                <a:gd name="connsiteY19" fmla="*/ 753217 h 1519175"/>
                <a:gd name="connsiteX20" fmla="*/ 308758 w 827573"/>
                <a:gd name="connsiteY20" fmla="*/ 771030 h 1519175"/>
                <a:gd name="connsiteX21" fmla="*/ 273132 w 827573"/>
                <a:gd name="connsiteY21" fmla="*/ 782905 h 1519175"/>
                <a:gd name="connsiteX22" fmla="*/ 243444 w 827573"/>
                <a:gd name="connsiteY22" fmla="*/ 806656 h 1519175"/>
                <a:gd name="connsiteX23" fmla="*/ 231569 w 827573"/>
                <a:gd name="connsiteY23" fmla="*/ 824469 h 1519175"/>
                <a:gd name="connsiteX24" fmla="*/ 201880 w 827573"/>
                <a:gd name="connsiteY24" fmla="*/ 854157 h 1519175"/>
                <a:gd name="connsiteX25" fmla="*/ 154379 w 827573"/>
                <a:gd name="connsiteY25" fmla="*/ 913534 h 1519175"/>
                <a:gd name="connsiteX26" fmla="*/ 142504 w 827573"/>
                <a:gd name="connsiteY26" fmla="*/ 931347 h 1519175"/>
                <a:gd name="connsiteX27" fmla="*/ 124691 w 827573"/>
                <a:gd name="connsiteY27" fmla="*/ 949160 h 1519175"/>
                <a:gd name="connsiteX28" fmla="*/ 112816 w 827573"/>
                <a:gd name="connsiteY28" fmla="*/ 966973 h 1519175"/>
                <a:gd name="connsiteX29" fmla="*/ 77190 w 827573"/>
                <a:gd name="connsiteY29" fmla="*/ 978848 h 1519175"/>
                <a:gd name="connsiteX30" fmla="*/ 71252 w 827573"/>
                <a:gd name="connsiteY30" fmla="*/ 996661 h 1519175"/>
                <a:gd name="connsiteX31" fmla="*/ 53439 w 827573"/>
                <a:gd name="connsiteY31" fmla="*/ 1002599 h 1519175"/>
                <a:gd name="connsiteX32" fmla="*/ 35626 w 827573"/>
                <a:gd name="connsiteY32" fmla="*/ 1020412 h 1519175"/>
                <a:gd name="connsiteX33" fmla="*/ 11875 w 827573"/>
                <a:gd name="connsiteY33" fmla="*/ 1050100 h 1519175"/>
                <a:gd name="connsiteX34" fmla="*/ 0 w 827573"/>
                <a:gd name="connsiteY34" fmla="*/ 1091664 h 1519175"/>
                <a:gd name="connsiteX35" fmla="*/ 5938 w 827573"/>
                <a:gd name="connsiteY35" fmla="*/ 1156978 h 1519175"/>
                <a:gd name="connsiteX36" fmla="*/ 17813 w 827573"/>
                <a:gd name="connsiteY36" fmla="*/ 1180729 h 1519175"/>
                <a:gd name="connsiteX37" fmla="*/ 35626 w 827573"/>
                <a:gd name="connsiteY37" fmla="*/ 1228230 h 1519175"/>
                <a:gd name="connsiteX38" fmla="*/ 41564 w 827573"/>
                <a:gd name="connsiteY38" fmla="*/ 1275731 h 1519175"/>
                <a:gd name="connsiteX39" fmla="*/ 59377 w 827573"/>
                <a:gd name="connsiteY39" fmla="*/ 1418235 h 1519175"/>
                <a:gd name="connsiteX40" fmla="*/ 83127 w 827573"/>
                <a:gd name="connsiteY40" fmla="*/ 1489487 h 1519175"/>
                <a:gd name="connsiteX41" fmla="*/ 89065 w 827573"/>
                <a:gd name="connsiteY41" fmla="*/ 1507300 h 1519175"/>
                <a:gd name="connsiteX42" fmla="*/ 106878 w 827573"/>
                <a:gd name="connsiteY42" fmla="*/ 1519175 h 1519175"/>
                <a:gd name="connsiteX43" fmla="*/ 219693 w 827573"/>
                <a:gd name="connsiteY43" fmla="*/ 1513238 h 1519175"/>
                <a:gd name="connsiteX44" fmla="*/ 237506 w 827573"/>
                <a:gd name="connsiteY44" fmla="*/ 1501362 h 1519175"/>
                <a:gd name="connsiteX45" fmla="*/ 255319 w 827573"/>
                <a:gd name="connsiteY45" fmla="*/ 1495425 h 1519175"/>
                <a:gd name="connsiteX46" fmla="*/ 285008 w 827573"/>
                <a:gd name="connsiteY46" fmla="*/ 1477612 h 1519175"/>
                <a:gd name="connsiteX47" fmla="*/ 344384 w 827573"/>
                <a:gd name="connsiteY47" fmla="*/ 1459799 h 1519175"/>
                <a:gd name="connsiteX48" fmla="*/ 362197 w 827573"/>
                <a:gd name="connsiteY48" fmla="*/ 1453861 h 1519175"/>
                <a:gd name="connsiteX49" fmla="*/ 391886 w 827573"/>
                <a:gd name="connsiteY49" fmla="*/ 1436048 h 1519175"/>
                <a:gd name="connsiteX50" fmla="*/ 403761 w 827573"/>
                <a:gd name="connsiteY50" fmla="*/ 1418235 h 1519175"/>
                <a:gd name="connsiteX51" fmla="*/ 421574 w 827573"/>
                <a:gd name="connsiteY51" fmla="*/ 1412297 h 1519175"/>
                <a:gd name="connsiteX52" fmla="*/ 445325 w 827573"/>
                <a:gd name="connsiteY52" fmla="*/ 1400422 h 1519175"/>
                <a:gd name="connsiteX53" fmla="*/ 492826 w 827573"/>
                <a:gd name="connsiteY53" fmla="*/ 1388547 h 1519175"/>
                <a:gd name="connsiteX54" fmla="*/ 534390 w 827573"/>
                <a:gd name="connsiteY54" fmla="*/ 1358858 h 1519175"/>
                <a:gd name="connsiteX55" fmla="*/ 546265 w 827573"/>
                <a:gd name="connsiteY55" fmla="*/ 1341045 h 1519175"/>
                <a:gd name="connsiteX56" fmla="*/ 593766 w 827573"/>
                <a:gd name="connsiteY56" fmla="*/ 1311357 h 1519175"/>
                <a:gd name="connsiteX57" fmla="*/ 605642 w 827573"/>
                <a:gd name="connsiteY57" fmla="*/ 1299482 h 1519175"/>
                <a:gd name="connsiteX58" fmla="*/ 623455 w 827573"/>
                <a:gd name="connsiteY58" fmla="*/ 1293544 h 1519175"/>
                <a:gd name="connsiteX59" fmla="*/ 647205 w 827573"/>
                <a:gd name="connsiteY59" fmla="*/ 1281669 h 1519175"/>
                <a:gd name="connsiteX60" fmla="*/ 676893 w 827573"/>
                <a:gd name="connsiteY60" fmla="*/ 1240105 h 1519175"/>
                <a:gd name="connsiteX61" fmla="*/ 700644 w 827573"/>
                <a:gd name="connsiteY61" fmla="*/ 1210417 h 1519175"/>
                <a:gd name="connsiteX62" fmla="*/ 706582 w 827573"/>
                <a:gd name="connsiteY62" fmla="*/ 1192604 h 1519175"/>
                <a:gd name="connsiteX63" fmla="*/ 742208 w 827573"/>
                <a:gd name="connsiteY63" fmla="*/ 1168853 h 1519175"/>
                <a:gd name="connsiteX64" fmla="*/ 765958 w 827573"/>
                <a:gd name="connsiteY64" fmla="*/ 1127290 h 1519175"/>
                <a:gd name="connsiteX65" fmla="*/ 777834 w 827573"/>
                <a:gd name="connsiteY65" fmla="*/ 1073851 h 1519175"/>
                <a:gd name="connsiteX66" fmla="*/ 789709 w 827573"/>
                <a:gd name="connsiteY66" fmla="*/ 1050100 h 1519175"/>
                <a:gd name="connsiteX67" fmla="*/ 795647 w 827573"/>
                <a:gd name="connsiteY67" fmla="*/ 1026349 h 1519175"/>
                <a:gd name="connsiteX68" fmla="*/ 789709 w 827573"/>
                <a:gd name="connsiteY68" fmla="*/ 883845 h 1519175"/>
                <a:gd name="connsiteX69" fmla="*/ 801584 w 827573"/>
                <a:gd name="connsiteY69" fmla="*/ 794780 h 1519175"/>
                <a:gd name="connsiteX70" fmla="*/ 813460 w 827573"/>
                <a:gd name="connsiteY70" fmla="*/ 765092 h 1519175"/>
                <a:gd name="connsiteX71" fmla="*/ 807522 w 827573"/>
                <a:gd name="connsiteY71" fmla="*/ 699778 h 1519175"/>
                <a:gd name="connsiteX72" fmla="*/ 819397 w 827573"/>
                <a:gd name="connsiteY72" fmla="*/ 396957 h 1519175"/>
                <a:gd name="connsiteX73" fmla="*/ 825335 w 827573"/>
                <a:gd name="connsiteY73" fmla="*/ 373206 h 1519175"/>
                <a:gd name="connsiteX74" fmla="*/ 825335 w 827573"/>
                <a:gd name="connsiteY74" fmla="*/ 22884 h 15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27573" h="1519175">
                  <a:moveTo>
                    <a:pt x="825335" y="22884"/>
                  </a:moveTo>
                  <a:cubicBezTo>
                    <a:pt x="819397" y="-33523"/>
                    <a:pt x="801853" y="31724"/>
                    <a:pt x="789709" y="34760"/>
                  </a:cubicBezTo>
                  <a:cubicBezTo>
                    <a:pt x="765794" y="40739"/>
                    <a:pt x="736339" y="41620"/>
                    <a:pt x="712519" y="46635"/>
                  </a:cubicBezTo>
                  <a:cubicBezTo>
                    <a:pt x="688563" y="51679"/>
                    <a:pt x="665273" y="59646"/>
                    <a:pt x="641267" y="64448"/>
                  </a:cubicBezTo>
                  <a:lnTo>
                    <a:pt x="611579" y="70386"/>
                  </a:lnTo>
                  <a:cubicBezTo>
                    <a:pt x="605641" y="76324"/>
                    <a:pt x="598424" y="81212"/>
                    <a:pt x="593766" y="88199"/>
                  </a:cubicBezTo>
                  <a:cubicBezTo>
                    <a:pt x="590294" y="93407"/>
                    <a:pt x="591739" y="101125"/>
                    <a:pt x="587829" y="106012"/>
                  </a:cubicBezTo>
                  <a:cubicBezTo>
                    <a:pt x="583371" y="111584"/>
                    <a:pt x="575954" y="113929"/>
                    <a:pt x="570016" y="117887"/>
                  </a:cubicBezTo>
                  <a:cubicBezTo>
                    <a:pt x="555883" y="160283"/>
                    <a:pt x="568556" y="146570"/>
                    <a:pt x="540327" y="165388"/>
                  </a:cubicBezTo>
                  <a:cubicBezTo>
                    <a:pt x="528975" y="199447"/>
                    <a:pt x="542076" y="168995"/>
                    <a:pt x="522514" y="195077"/>
                  </a:cubicBezTo>
                  <a:cubicBezTo>
                    <a:pt x="490755" y="237423"/>
                    <a:pt x="514294" y="225527"/>
                    <a:pt x="480951" y="236640"/>
                  </a:cubicBezTo>
                  <a:cubicBezTo>
                    <a:pt x="475013" y="242578"/>
                    <a:pt x="469971" y="249572"/>
                    <a:pt x="463138" y="254453"/>
                  </a:cubicBezTo>
                  <a:cubicBezTo>
                    <a:pt x="455935" y="259598"/>
                    <a:pt x="446187" y="260662"/>
                    <a:pt x="439387" y="266329"/>
                  </a:cubicBezTo>
                  <a:cubicBezTo>
                    <a:pt x="403577" y="296170"/>
                    <a:pt x="452229" y="275901"/>
                    <a:pt x="409699" y="290079"/>
                  </a:cubicBezTo>
                  <a:cubicBezTo>
                    <a:pt x="401782" y="297996"/>
                    <a:pt x="389489" y="303208"/>
                    <a:pt x="385948" y="313830"/>
                  </a:cubicBezTo>
                  <a:cubicBezTo>
                    <a:pt x="377753" y="338413"/>
                    <a:pt x="383482" y="326435"/>
                    <a:pt x="368135" y="349456"/>
                  </a:cubicBezTo>
                  <a:cubicBezTo>
                    <a:pt x="366156" y="389040"/>
                    <a:pt x="365488" y="428712"/>
                    <a:pt x="362197" y="468209"/>
                  </a:cubicBezTo>
                  <a:cubicBezTo>
                    <a:pt x="361519" y="476341"/>
                    <a:pt x="359475" y="484459"/>
                    <a:pt x="356260" y="491960"/>
                  </a:cubicBezTo>
                  <a:cubicBezTo>
                    <a:pt x="353449" y="498519"/>
                    <a:pt x="348343" y="503835"/>
                    <a:pt x="344384" y="509773"/>
                  </a:cubicBezTo>
                  <a:cubicBezTo>
                    <a:pt x="306134" y="624527"/>
                    <a:pt x="357563" y="458794"/>
                    <a:pt x="326571" y="753217"/>
                  </a:cubicBezTo>
                  <a:cubicBezTo>
                    <a:pt x="325692" y="761568"/>
                    <a:pt x="316098" y="766952"/>
                    <a:pt x="308758" y="771030"/>
                  </a:cubicBezTo>
                  <a:cubicBezTo>
                    <a:pt x="297816" y="777109"/>
                    <a:pt x="273132" y="782905"/>
                    <a:pt x="273132" y="782905"/>
                  </a:cubicBezTo>
                  <a:cubicBezTo>
                    <a:pt x="239100" y="833954"/>
                    <a:pt x="284415" y="773878"/>
                    <a:pt x="243444" y="806656"/>
                  </a:cubicBezTo>
                  <a:cubicBezTo>
                    <a:pt x="237872" y="811114"/>
                    <a:pt x="236268" y="819099"/>
                    <a:pt x="231569" y="824469"/>
                  </a:cubicBezTo>
                  <a:cubicBezTo>
                    <a:pt x="222353" y="835001"/>
                    <a:pt x="209643" y="842512"/>
                    <a:pt x="201880" y="854157"/>
                  </a:cubicBezTo>
                  <a:cubicBezTo>
                    <a:pt x="150350" y="931454"/>
                    <a:pt x="205143" y="854309"/>
                    <a:pt x="154379" y="913534"/>
                  </a:cubicBezTo>
                  <a:cubicBezTo>
                    <a:pt x="149735" y="918952"/>
                    <a:pt x="147072" y="925865"/>
                    <a:pt x="142504" y="931347"/>
                  </a:cubicBezTo>
                  <a:cubicBezTo>
                    <a:pt x="137128" y="937798"/>
                    <a:pt x="130067" y="942709"/>
                    <a:pt x="124691" y="949160"/>
                  </a:cubicBezTo>
                  <a:cubicBezTo>
                    <a:pt x="120123" y="954642"/>
                    <a:pt x="118867" y="963191"/>
                    <a:pt x="112816" y="966973"/>
                  </a:cubicBezTo>
                  <a:cubicBezTo>
                    <a:pt x="102201" y="973607"/>
                    <a:pt x="77190" y="978848"/>
                    <a:pt x="77190" y="978848"/>
                  </a:cubicBezTo>
                  <a:cubicBezTo>
                    <a:pt x="75211" y="984786"/>
                    <a:pt x="75678" y="992235"/>
                    <a:pt x="71252" y="996661"/>
                  </a:cubicBezTo>
                  <a:cubicBezTo>
                    <a:pt x="66826" y="1001087"/>
                    <a:pt x="58647" y="999127"/>
                    <a:pt x="53439" y="1002599"/>
                  </a:cubicBezTo>
                  <a:cubicBezTo>
                    <a:pt x="46452" y="1007257"/>
                    <a:pt x="41564" y="1014474"/>
                    <a:pt x="35626" y="1020412"/>
                  </a:cubicBezTo>
                  <a:cubicBezTo>
                    <a:pt x="20700" y="1065188"/>
                    <a:pt x="42571" y="1011730"/>
                    <a:pt x="11875" y="1050100"/>
                  </a:cubicBezTo>
                  <a:cubicBezTo>
                    <a:pt x="8779" y="1053970"/>
                    <a:pt x="387" y="1090116"/>
                    <a:pt x="0" y="1091664"/>
                  </a:cubicBezTo>
                  <a:cubicBezTo>
                    <a:pt x="1979" y="1113435"/>
                    <a:pt x="1651" y="1135541"/>
                    <a:pt x="5938" y="1156978"/>
                  </a:cubicBezTo>
                  <a:cubicBezTo>
                    <a:pt x="7674" y="1165658"/>
                    <a:pt x="14705" y="1172441"/>
                    <a:pt x="17813" y="1180729"/>
                  </a:cubicBezTo>
                  <a:cubicBezTo>
                    <a:pt x="42066" y="1245405"/>
                    <a:pt x="2564" y="1162103"/>
                    <a:pt x="35626" y="1228230"/>
                  </a:cubicBezTo>
                  <a:cubicBezTo>
                    <a:pt x="37605" y="1244064"/>
                    <a:pt x="40466" y="1259812"/>
                    <a:pt x="41564" y="1275731"/>
                  </a:cubicBezTo>
                  <a:cubicBezTo>
                    <a:pt x="50979" y="1412259"/>
                    <a:pt x="23880" y="1364993"/>
                    <a:pt x="59377" y="1418235"/>
                  </a:cubicBezTo>
                  <a:cubicBezTo>
                    <a:pt x="80468" y="1502600"/>
                    <a:pt x="60119" y="1435802"/>
                    <a:pt x="83127" y="1489487"/>
                  </a:cubicBezTo>
                  <a:cubicBezTo>
                    <a:pt x="85592" y="1495240"/>
                    <a:pt x="85155" y="1502413"/>
                    <a:pt x="89065" y="1507300"/>
                  </a:cubicBezTo>
                  <a:cubicBezTo>
                    <a:pt x="93523" y="1512872"/>
                    <a:pt x="100940" y="1515217"/>
                    <a:pt x="106878" y="1519175"/>
                  </a:cubicBezTo>
                  <a:cubicBezTo>
                    <a:pt x="144483" y="1517196"/>
                    <a:pt x="182381" y="1518326"/>
                    <a:pt x="219693" y="1513238"/>
                  </a:cubicBezTo>
                  <a:cubicBezTo>
                    <a:pt x="226764" y="1512274"/>
                    <a:pt x="231123" y="1504553"/>
                    <a:pt x="237506" y="1501362"/>
                  </a:cubicBezTo>
                  <a:cubicBezTo>
                    <a:pt x="243104" y="1498563"/>
                    <a:pt x="249381" y="1497404"/>
                    <a:pt x="255319" y="1495425"/>
                  </a:cubicBezTo>
                  <a:cubicBezTo>
                    <a:pt x="275070" y="1475674"/>
                    <a:pt x="258028" y="1489175"/>
                    <a:pt x="285008" y="1477612"/>
                  </a:cubicBezTo>
                  <a:cubicBezTo>
                    <a:pt x="328944" y="1458782"/>
                    <a:pt x="287218" y="1469326"/>
                    <a:pt x="344384" y="1459799"/>
                  </a:cubicBezTo>
                  <a:cubicBezTo>
                    <a:pt x="350322" y="1457820"/>
                    <a:pt x="356830" y="1457081"/>
                    <a:pt x="362197" y="1453861"/>
                  </a:cubicBezTo>
                  <a:cubicBezTo>
                    <a:pt x="402950" y="1429410"/>
                    <a:pt x="341425" y="1452869"/>
                    <a:pt x="391886" y="1436048"/>
                  </a:cubicBezTo>
                  <a:cubicBezTo>
                    <a:pt x="395844" y="1430110"/>
                    <a:pt x="398189" y="1422693"/>
                    <a:pt x="403761" y="1418235"/>
                  </a:cubicBezTo>
                  <a:cubicBezTo>
                    <a:pt x="408648" y="1414325"/>
                    <a:pt x="415821" y="1414762"/>
                    <a:pt x="421574" y="1412297"/>
                  </a:cubicBezTo>
                  <a:cubicBezTo>
                    <a:pt x="429710" y="1408810"/>
                    <a:pt x="437189" y="1403909"/>
                    <a:pt x="445325" y="1400422"/>
                  </a:cubicBezTo>
                  <a:cubicBezTo>
                    <a:pt x="461304" y="1393574"/>
                    <a:pt x="475395" y="1392033"/>
                    <a:pt x="492826" y="1388547"/>
                  </a:cubicBezTo>
                  <a:cubicBezTo>
                    <a:pt x="521003" y="1360370"/>
                    <a:pt x="505955" y="1368337"/>
                    <a:pt x="534390" y="1358858"/>
                  </a:cubicBezTo>
                  <a:cubicBezTo>
                    <a:pt x="538348" y="1352920"/>
                    <a:pt x="541219" y="1346091"/>
                    <a:pt x="546265" y="1341045"/>
                  </a:cubicBezTo>
                  <a:cubicBezTo>
                    <a:pt x="572196" y="1315114"/>
                    <a:pt x="565548" y="1330168"/>
                    <a:pt x="593766" y="1311357"/>
                  </a:cubicBezTo>
                  <a:cubicBezTo>
                    <a:pt x="598424" y="1308252"/>
                    <a:pt x="600842" y="1302362"/>
                    <a:pt x="605642" y="1299482"/>
                  </a:cubicBezTo>
                  <a:cubicBezTo>
                    <a:pt x="611009" y="1296262"/>
                    <a:pt x="617702" y="1296010"/>
                    <a:pt x="623455" y="1293544"/>
                  </a:cubicBezTo>
                  <a:cubicBezTo>
                    <a:pt x="631590" y="1290057"/>
                    <a:pt x="639288" y="1285627"/>
                    <a:pt x="647205" y="1281669"/>
                  </a:cubicBezTo>
                  <a:cubicBezTo>
                    <a:pt x="661059" y="1240105"/>
                    <a:pt x="647205" y="1250002"/>
                    <a:pt x="676893" y="1240105"/>
                  </a:cubicBezTo>
                  <a:cubicBezTo>
                    <a:pt x="691818" y="1195331"/>
                    <a:pt x="669949" y="1248784"/>
                    <a:pt x="700644" y="1210417"/>
                  </a:cubicBezTo>
                  <a:cubicBezTo>
                    <a:pt x="704554" y="1205530"/>
                    <a:pt x="703110" y="1197812"/>
                    <a:pt x="706582" y="1192604"/>
                  </a:cubicBezTo>
                  <a:cubicBezTo>
                    <a:pt x="719290" y="1173542"/>
                    <a:pt x="723533" y="1175078"/>
                    <a:pt x="742208" y="1168853"/>
                  </a:cubicBezTo>
                  <a:cubicBezTo>
                    <a:pt x="752051" y="1154088"/>
                    <a:pt x="759501" y="1144508"/>
                    <a:pt x="765958" y="1127290"/>
                  </a:cubicBezTo>
                  <a:cubicBezTo>
                    <a:pt x="777373" y="1096849"/>
                    <a:pt x="766549" y="1107707"/>
                    <a:pt x="777834" y="1073851"/>
                  </a:cubicBezTo>
                  <a:cubicBezTo>
                    <a:pt x="780633" y="1065454"/>
                    <a:pt x="786601" y="1058388"/>
                    <a:pt x="789709" y="1050100"/>
                  </a:cubicBezTo>
                  <a:cubicBezTo>
                    <a:pt x="792574" y="1042459"/>
                    <a:pt x="793668" y="1034266"/>
                    <a:pt x="795647" y="1026349"/>
                  </a:cubicBezTo>
                  <a:cubicBezTo>
                    <a:pt x="766520" y="968100"/>
                    <a:pt x="781202" y="1007186"/>
                    <a:pt x="789709" y="883845"/>
                  </a:cubicBezTo>
                  <a:cubicBezTo>
                    <a:pt x="790437" y="873283"/>
                    <a:pt x="797093" y="811246"/>
                    <a:pt x="801584" y="794780"/>
                  </a:cubicBezTo>
                  <a:cubicBezTo>
                    <a:pt x="804388" y="784497"/>
                    <a:pt x="809501" y="774988"/>
                    <a:pt x="813460" y="765092"/>
                  </a:cubicBezTo>
                  <a:cubicBezTo>
                    <a:pt x="832232" y="671224"/>
                    <a:pt x="809713" y="809359"/>
                    <a:pt x="807522" y="699778"/>
                  </a:cubicBezTo>
                  <a:cubicBezTo>
                    <a:pt x="806255" y="636408"/>
                    <a:pt x="802351" y="490712"/>
                    <a:pt x="819397" y="396957"/>
                  </a:cubicBezTo>
                  <a:cubicBezTo>
                    <a:pt x="820857" y="388928"/>
                    <a:pt x="823356" y="381123"/>
                    <a:pt x="825335" y="373206"/>
                  </a:cubicBezTo>
                  <a:cubicBezTo>
                    <a:pt x="823284" y="260392"/>
                    <a:pt x="831273" y="79291"/>
                    <a:pt x="825335" y="22884"/>
                  </a:cubicBez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he-IL" sz="1800" b="0"/>
            </a:p>
          </p:txBody>
        </p:sp>
      </p:grpSp>
      <p:sp>
        <p:nvSpPr>
          <p:cNvPr id="20" name="כותרת 1"/>
          <p:cNvSpPr txBox="1">
            <a:spLocks/>
          </p:cNvSpPr>
          <p:nvPr/>
        </p:nvSpPr>
        <p:spPr>
          <a:xfrm>
            <a:off x="3995936" y="4422270"/>
            <a:ext cx="4905002" cy="1743034"/>
          </a:xfrm>
          <a:prstGeom prst="rect">
            <a:avLst/>
          </a:prstGeom>
        </p:spPr>
        <p:txBody>
          <a:bodyP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8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נגב </a:t>
            </a:r>
            <a:r>
              <a:rPr lang="he-IL" sz="48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המערבי</a:t>
            </a:r>
            <a:r>
              <a:rPr lang="he-IL" sz="48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p>
          <a:p>
            <a:pPr algn="ctr"/>
            <a:r>
              <a:rPr lang="he-IL" sz="48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t>
            </a:r>
          </a:p>
          <a:p>
            <a:pPr algn="ctr"/>
            <a:r>
              <a:rPr lang="he-IL" sz="48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היתר המכירה</a:t>
            </a:r>
            <a:endParaRPr lang="he-IL" sz="48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45671" cy="6858000"/>
          </a:xfrm>
          <a:prstGeom prst="rect">
            <a:avLst/>
          </a:prstGeom>
        </p:spPr>
      </p:pic>
      <p:sp>
        <p:nvSpPr>
          <p:cNvPr id="3" name="מלבן 2"/>
          <p:cNvSpPr/>
          <p:nvPr/>
        </p:nvSpPr>
        <p:spPr>
          <a:xfrm>
            <a:off x="4745670" y="0"/>
            <a:ext cx="4398329" cy="1754326"/>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גבול עולי </a:t>
            </a:r>
            <a:r>
              <a:rPr lang="he-IL" sz="5400" b="1" u="sng"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בבל</a:t>
            </a:r>
          </a:p>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לדיני השמיטה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4" name="Rectangle 7"/>
          <p:cNvSpPr>
            <a:spLocks noChangeArrowheads="1"/>
          </p:cNvSpPr>
          <p:nvPr/>
        </p:nvSpPr>
        <p:spPr bwMode="auto">
          <a:xfrm>
            <a:off x="5652120" y="3356992"/>
            <a:ext cx="2485256"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a:solidFill>
                  <a:schemeClr val="tx1"/>
                </a:solidFill>
                <a:latin typeface="David" panose="020E0502060401010101" pitchFamily="34" charset="-79"/>
                <a:cs typeface="David" panose="020E0502060401010101" pitchFamily="34" charset="-79"/>
              </a:rPr>
              <a:t>יש </a:t>
            </a:r>
            <a:r>
              <a:rPr lang="he-IL" altLang="he-IL" sz="2800" dirty="0" smtClean="0">
                <a:solidFill>
                  <a:schemeClr val="tx1"/>
                </a:solidFill>
                <a:latin typeface="David" panose="020E0502060401010101" pitchFamily="34" charset="-79"/>
                <a:cs typeface="David" panose="020E0502060401010101" pitchFamily="34" charset="-79"/>
              </a:rPr>
              <a:t>קדושה</a:t>
            </a:r>
          </a:p>
          <a:p>
            <a:pPr algn="ctr"/>
            <a:r>
              <a:rPr lang="he-IL" altLang="he-IL" sz="2800" dirty="0" smtClean="0">
                <a:solidFill>
                  <a:schemeClr val="tx1"/>
                </a:solidFill>
                <a:latin typeface="David" panose="020E0502060401010101" pitchFamily="34" charset="-79"/>
                <a:cs typeface="David" panose="020E0502060401010101" pitchFamily="34" charset="-79"/>
              </a:rPr>
              <a:t>ביבולים</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5" name="Rectangle 7"/>
          <p:cNvSpPr>
            <a:spLocks noChangeArrowheads="1"/>
          </p:cNvSpPr>
          <p:nvPr/>
        </p:nvSpPr>
        <p:spPr bwMode="auto">
          <a:xfrm>
            <a:off x="5724128" y="2204864"/>
            <a:ext cx="2413248"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המלאכות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6" name="Rectangle 7"/>
          <p:cNvSpPr>
            <a:spLocks noChangeArrowheads="1"/>
          </p:cNvSpPr>
          <p:nvPr/>
        </p:nvSpPr>
        <p:spPr bwMode="auto">
          <a:xfrm>
            <a:off x="5652120" y="4581128"/>
            <a:ext cx="2485256"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err="1" smtClean="0">
                <a:solidFill>
                  <a:schemeClr val="tx1"/>
                </a:solidFill>
                <a:latin typeface="David" panose="020E0502060401010101" pitchFamily="34" charset="-79"/>
                <a:cs typeface="David" panose="020E0502060401010101" pitchFamily="34" charset="-79"/>
              </a:rPr>
              <a:t>הספיחין</a:t>
            </a:r>
            <a:r>
              <a:rPr lang="he-IL" altLang="he-IL" sz="2800" dirty="0" smtClean="0">
                <a:solidFill>
                  <a:schemeClr val="tx1"/>
                </a:solidFill>
                <a:latin typeface="David" panose="020E0502060401010101" pitchFamily="34" charset="-79"/>
                <a:cs typeface="David" panose="020E0502060401010101" pitchFamily="34" charset="-79"/>
              </a:rPr>
              <a:t> אסורים</a:t>
            </a:r>
          </a:p>
          <a:p>
            <a:pPr algn="ctr"/>
            <a:r>
              <a:rPr lang="he-IL" altLang="he-IL" sz="2800" dirty="0" smtClean="0">
                <a:solidFill>
                  <a:schemeClr val="tx1"/>
                </a:solidFill>
                <a:latin typeface="David" panose="020E0502060401010101" pitchFamily="34" charset="-79"/>
                <a:cs typeface="David" panose="020E0502060401010101" pitchFamily="34" charset="-79"/>
              </a:rPr>
              <a:t> באכילה</a:t>
            </a:r>
            <a:endParaRPr lang="en-US" altLang="he-IL" sz="28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9973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4757110" y="0"/>
            <a:ext cx="4386890" cy="1754326"/>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גבול עולי </a:t>
            </a:r>
            <a:r>
              <a:rPr lang="he-IL" sz="5400" b="1" u="sng"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מצרים</a:t>
            </a:r>
          </a:p>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לדיני השמיטה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4" name="Rectangle 7"/>
          <p:cNvSpPr>
            <a:spLocks noChangeArrowheads="1"/>
          </p:cNvSpPr>
          <p:nvPr/>
        </p:nvSpPr>
        <p:spPr bwMode="auto">
          <a:xfrm>
            <a:off x="5652120" y="3356992"/>
            <a:ext cx="2485256" cy="891480"/>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ספק קדושה</a:t>
            </a:r>
          </a:p>
          <a:p>
            <a:pPr algn="ctr"/>
            <a:r>
              <a:rPr lang="he-IL" altLang="he-IL" sz="2800" dirty="0" smtClean="0">
                <a:solidFill>
                  <a:schemeClr val="tx1"/>
                </a:solidFill>
                <a:latin typeface="David" panose="020E0502060401010101" pitchFamily="34" charset="-79"/>
                <a:cs typeface="David" panose="020E0502060401010101" pitchFamily="34" charset="-79"/>
              </a:rPr>
              <a:t>ביבולים</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5" name="Rectangle 7"/>
          <p:cNvSpPr>
            <a:spLocks noChangeArrowheads="1"/>
          </p:cNvSpPr>
          <p:nvPr/>
        </p:nvSpPr>
        <p:spPr bwMode="auto">
          <a:xfrm>
            <a:off x="5724128" y="2204864"/>
            <a:ext cx="2413248"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המלאכות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6" name="Rectangle 7"/>
          <p:cNvSpPr>
            <a:spLocks noChangeArrowheads="1"/>
          </p:cNvSpPr>
          <p:nvPr/>
        </p:nvSpPr>
        <p:spPr bwMode="auto">
          <a:xfrm>
            <a:off x="5652120" y="4581128"/>
            <a:ext cx="2485256" cy="89148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err="1" smtClean="0">
                <a:solidFill>
                  <a:schemeClr val="tx1"/>
                </a:solidFill>
                <a:latin typeface="David" panose="020E0502060401010101" pitchFamily="34" charset="-79"/>
                <a:cs typeface="David" panose="020E0502060401010101" pitchFamily="34" charset="-79"/>
              </a:rPr>
              <a:t>הספיחין</a:t>
            </a:r>
            <a:r>
              <a:rPr lang="he-IL" altLang="he-IL" sz="2800" dirty="0" smtClean="0">
                <a:solidFill>
                  <a:schemeClr val="tx1"/>
                </a:solidFill>
                <a:latin typeface="David" panose="020E0502060401010101" pitchFamily="34" charset="-79"/>
                <a:cs typeface="David" panose="020E0502060401010101" pitchFamily="34" charset="-79"/>
              </a:rPr>
              <a:t> מותרים</a:t>
            </a:r>
          </a:p>
          <a:p>
            <a:pPr algn="ctr"/>
            <a:r>
              <a:rPr lang="he-IL" altLang="he-IL" sz="2800" dirty="0" smtClean="0">
                <a:solidFill>
                  <a:schemeClr val="tx1"/>
                </a:solidFill>
                <a:latin typeface="David" panose="020E0502060401010101" pitchFamily="34" charset="-79"/>
                <a:cs typeface="David" panose="020E0502060401010101" pitchFamily="34" charset="-79"/>
              </a:rPr>
              <a:t> באכילה</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9" name="מלבן 8"/>
          <p:cNvSpPr/>
          <p:nvPr/>
        </p:nvSpPr>
        <p:spPr>
          <a:xfrm>
            <a:off x="4741344" y="5934670"/>
            <a:ext cx="4396452" cy="923330"/>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שיטה מצמצמת</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8" name="תמונה 7" descr="עולי מצרים מצמצם ועולי בבל.jpg"/>
          <p:cNvPicPr>
            <a:picLocks noChangeAspect="1"/>
          </p:cNvPicPr>
          <p:nvPr/>
        </p:nvPicPr>
        <p:blipFill>
          <a:blip r:embed="rId2" cstate="print"/>
          <a:stretch>
            <a:fillRect/>
          </a:stretch>
        </p:blipFill>
        <p:spPr>
          <a:xfrm>
            <a:off x="0" y="0"/>
            <a:ext cx="4745671" cy="6858000"/>
          </a:xfrm>
          <a:prstGeom prst="rect">
            <a:avLst/>
          </a:prstGeom>
        </p:spPr>
      </p:pic>
    </p:spTree>
    <p:extLst>
      <p:ext uri="{BB962C8B-B14F-4D97-AF65-F5344CB8AC3E}">
        <p14:creationId xmlns:p14="http://schemas.microsoft.com/office/powerpoint/2010/main" val="35940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ou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ou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4716016" y="0"/>
            <a:ext cx="4427984" cy="1754326"/>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גבול עולי </a:t>
            </a:r>
            <a:r>
              <a:rPr lang="he-IL" sz="5400" b="1" u="sng"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מצרים</a:t>
            </a:r>
          </a:p>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לדיני השמיטה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4" name="Rectangle 7"/>
          <p:cNvSpPr>
            <a:spLocks noChangeArrowheads="1"/>
          </p:cNvSpPr>
          <p:nvPr/>
        </p:nvSpPr>
        <p:spPr bwMode="auto">
          <a:xfrm>
            <a:off x="5652120" y="3356992"/>
            <a:ext cx="2485256" cy="891480"/>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ספק קדושה</a:t>
            </a:r>
          </a:p>
          <a:p>
            <a:pPr algn="ctr"/>
            <a:r>
              <a:rPr lang="he-IL" altLang="he-IL" sz="2800" dirty="0" smtClean="0">
                <a:solidFill>
                  <a:schemeClr val="tx1"/>
                </a:solidFill>
                <a:latin typeface="David" panose="020E0502060401010101" pitchFamily="34" charset="-79"/>
                <a:cs typeface="David" panose="020E0502060401010101" pitchFamily="34" charset="-79"/>
              </a:rPr>
              <a:t>ביבולים</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5" name="Rectangle 7"/>
          <p:cNvSpPr>
            <a:spLocks noChangeArrowheads="1"/>
          </p:cNvSpPr>
          <p:nvPr/>
        </p:nvSpPr>
        <p:spPr bwMode="auto">
          <a:xfrm>
            <a:off x="5724128" y="2204864"/>
            <a:ext cx="2413248"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המלאכות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6" name="Rectangle 7"/>
          <p:cNvSpPr>
            <a:spLocks noChangeArrowheads="1"/>
          </p:cNvSpPr>
          <p:nvPr/>
        </p:nvSpPr>
        <p:spPr bwMode="auto">
          <a:xfrm>
            <a:off x="5652120" y="4581128"/>
            <a:ext cx="2485256" cy="89148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err="1" smtClean="0">
                <a:solidFill>
                  <a:schemeClr val="tx1"/>
                </a:solidFill>
                <a:latin typeface="David" panose="020E0502060401010101" pitchFamily="34" charset="-79"/>
                <a:cs typeface="David" panose="020E0502060401010101" pitchFamily="34" charset="-79"/>
              </a:rPr>
              <a:t>הספיחין</a:t>
            </a:r>
            <a:r>
              <a:rPr lang="he-IL" altLang="he-IL" sz="2800" dirty="0" smtClean="0">
                <a:solidFill>
                  <a:schemeClr val="tx1"/>
                </a:solidFill>
                <a:latin typeface="David" panose="020E0502060401010101" pitchFamily="34" charset="-79"/>
                <a:cs typeface="David" panose="020E0502060401010101" pitchFamily="34" charset="-79"/>
              </a:rPr>
              <a:t> מותרים</a:t>
            </a:r>
          </a:p>
          <a:p>
            <a:pPr algn="ctr"/>
            <a:r>
              <a:rPr lang="he-IL" altLang="he-IL" sz="2800" dirty="0" smtClean="0">
                <a:solidFill>
                  <a:schemeClr val="tx1"/>
                </a:solidFill>
                <a:latin typeface="David" panose="020E0502060401010101" pitchFamily="34" charset="-79"/>
                <a:cs typeface="David" panose="020E0502060401010101" pitchFamily="34" charset="-79"/>
              </a:rPr>
              <a:t> באכילה</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9" name="מלבן 8"/>
          <p:cNvSpPr/>
          <p:nvPr/>
        </p:nvSpPr>
        <p:spPr>
          <a:xfrm>
            <a:off x="4741344" y="5934670"/>
            <a:ext cx="4427984" cy="923330"/>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שיטה מצמצמת</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8" name="תמונה 7" descr="עולי מצרים מצמצם ועולי בבל.jpg"/>
          <p:cNvPicPr>
            <a:picLocks noChangeAspect="1"/>
          </p:cNvPicPr>
          <p:nvPr/>
        </p:nvPicPr>
        <p:blipFill>
          <a:blip r:embed="rId2" cstate="print"/>
          <a:stretch>
            <a:fillRect/>
          </a:stretch>
        </p:blipFill>
        <p:spPr>
          <a:xfrm>
            <a:off x="0" y="0"/>
            <a:ext cx="4745671" cy="6858000"/>
          </a:xfrm>
          <a:prstGeom prst="rect">
            <a:avLst/>
          </a:prstGeom>
        </p:spPr>
      </p:pic>
    </p:spTree>
    <p:extLst>
      <p:ext uri="{BB962C8B-B14F-4D97-AF65-F5344CB8AC3E}">
        <p14:creationId xmlns:p14="http://schemas.microsoft.com/office/powerpoint/2010/main" val="209317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4716016" y="0"/>
            <a:ext cx="4427984" cy="1754326"/>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גבול עולי </a:t>
            </a:r>
            <a:r>
              <a:rPr lang="he-IL" sz="5400" b="1" u="sng"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מצרים</a:t>
            </a:r>
          </a:p>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לדיני השמיטה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5" name="Rectangle 7"/>
          <p:cNvSpPr>
            <a:spLocks noChangeArrowheads="1"/>
          </p:cNvSpPr>
          <p:nvPr/>
        </p:nvSpPr>
        <p:spPr bwMode="auto">
          <a:xfrm>
            <a:off x="5652120" y="3356992"/>
            <a:ext cx="2485256" cy="891480"/>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ספק קדושה</a:t>
            </a:r>
          </a:p>
          <a:p>
            <a:pPr algn="ctr"/>
            <a:r>
              <a:rPr lang="he-IL" altLang="he-IL" sz="2800" dirty="0" smtClean="0">
                <a:solidFill>
                  <a:schemeClr val="tx1"/>
                </a:solidFill>
                <a:latin typeface="David" panose="020E0502060401010101" pitchFamily="34" charset="-79"/>
                <a:cs typeface="David" panose="020E0502060401010101" pitchFamily="34" charset="-79"/>
              </a:rPr>
              <a:t>ביבולים</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6" name="Rectangle 7"/>
          <p:cNvSpPr>
            <a:spLocks noChangeArrowheads="1"/>
          </p:cNvSpPr>
          <p:nvPr/>
        </p:nvSpPr>
        <p:spPr bwMode="auto">
          <a:xfrm>
            <a:off x="5724128" y="2204864"/>
            <a:ext cx="2413248" cy="891480"/>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המלאכות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7" name="Rectangle 7"/>
          <p:cNvSpPr>
            <a:spLocks noChangeArrowheads="1"/>
          </p:cNvSpPr>
          <p:nvPr/>
        </p:nvSpPr>
        <p:spPr bwMode="auto">
          <a:xfrm>
            <a:off x="5652120" y="4581128"/>
            <a:ext cx="2485256" cy="89148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err="1" smtClean="0">
                <a:solidFill>
                  <a:schemeClr val="tx1"/>
                </a:solidFill>
                <a:latin typeface="David" panose="020E0502060401010101" pitchFamily="34" charset="-79"/>
                <a:cs typeface="David" panose="020E0502060401010101" pitchFamily="34" charset="-79"/>
              </a:rPr>
              <a:t>הספיחין</a:t>
            </a:r>
            <a:r>
              <a:rPr lang="he-IL" altLang="he-IL" sz="2800" dirty="0" smtClean="0">
                <a:solidFill>
                  <a:schemeClr val="tx1"/>
                </a:solidFill>
                <a:latin typeface="David" panose="020E0502060401010101" pitchFamily="34" charset="-79"/>
                <a:cs typeface="David" panose="020E0502060401010101" pitchFamily="34" charset="-79"/>
              </a:rPr>
              <a:t> מותרים</a:t>
            </a:r>
          </a:p>
          <a:p>
            <a:pPr algn="ctr"/>
            <a:r>
              <a:rPr lang="he-IL" altLang="he-IL" sz="2800" dirty="0" smtClean="0">
                <a:solidFill>
                  <a:schemeClr val="tx1"/>
                </a:solidFill>
                <a:latin typeface="David" panose="020E0502060401010101" pitchFamily="34" charset="-79"/>
                <a:cs typeface="David" panose="020E0502060401010101" pitchFamily="34" charset="-79"/>
              </a:rPr>
              <a:t> באכילה</a:t>
            </a:r>
            <a:endParaRPr lang="en-US" altLang="he-IL" sz="2800" dirty="0">
              <a:solidFill>
                <a:schemeClr val="tx1"/>
              </a:solidFill>
              <a:latin typeface="David" panose="020E0502060401010101" pitchFamily="34" charset="-79"/>
              <a:cs typeface="David" panose="020E0502060401010101" pitchFamily="34" charset="-79"/>
            </a:endParaRPr>
          </a:p>
        </p:txBody>
      </p:sp>
      <p:pic>
        <p:nvPicPr>
          <p:cNvPr id="9" name="תמונה 8" descr="עולי מצרים מרחיב ועולי בבל.jpg"/>
          <p:cNvPicPr>
            <a:picLocks noChangeAspect="1"/>
          </p:cNvPicPr>
          <p:nvPr/>
        </p:nvPicPr>
        <p:blipFill>
          <a:blip r:embed="rId2" cstate="print"/>
          <a:stretch>
            <a:fillRect/>
          </a:stretch>
        </p:blipFill>
        <p:spPr>
          <a:xfrm>
            <a:off x="0" y="0"/>
            <a:ext cx="4745671" cy="6858000"/>
          </a:xfrm>
          <a:prstGeom prst="rect">
            <a:avLst/>
          </a:prstGeom>
        </p:spPr>
      </p:pic>
      <p:sp>
        <p:nvSpPr>
          <p:cNvPr id="8" name="מלבן 7"/>
          <p:cNvSpPr/>
          <p:nvPr/>
        </p:nvSpPr>
        <p:spPr>
          <a:xfrm>
            <a:off x="4745670" y="5934670"/>
            <a:ext cx="4398329" cy="923330"/>
          </a:xfrm>
          <a:prstGeom prst="rect">
            <a:avLst/>
          </a:prstGeom>
          <a:solidFill>
            <a:srgbClr val="CCFFFF"/>
          </a:solidFill>
          <a:ln>
            <a:solidFill>
              <a:srgbClr val="00CC66"/>
            </a:solidFill>
          </a:ln>
        </p:spPr>
        <p:txBody>
          <a:bodyPr wrap="square">
            <a:spAutoFit/>
          </a:bodyPr>
          <a:lstStyle/>
          <a:p>
            <a:pPr algn="ctr"/>
            <a:r>
              <a:rPr 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שיטה מרחיבה</a:t>
            </a:r>
            <a:endParaRPr 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27728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שמיטה חיוב וודאי3.jpg"/>
          <p:cNvPicPr>
            <a:picLocks noChangeAspect="1"/>
          </p:cNvPicPr>
          <p:nvPr/>
        </p:nvPicPr>
        <p:blipFill>
          <a:blip r:embed="rId2" cstate="print"/>
          <a:stretch>
            <a:fillRect/>
          </a:stretch>
        </p:blipFill>
        <p:spPr>
          <a:xfrm>
            <a:off x="3237004" y="0"/>
            <a:ext cx="2669991" cy="6858000"/>
          </a:xfrm>
          <a:prstGeom prst="rect">
            <a:avLst/>
          </a:prstGeom>
        </p:spPr>
      </p:pic>
      <p:sp>
        <p:nvSpPr>
          <p:cNvPr id="10" name="חץ למטה 9"/>
          <p:cNvSpPr/>
          <p:nvPr/>
        </p:nvSpPr>
        <p:spPr>
          <a:xfrm rot="4564162">
            <a:off x="5584188" y="2267125"/>
            <a:ext cx="484632" cy="178329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למטה 8"/>
          <p:cNvSpPr/>
          <p:nvPr/>
        </p:nvSpPr>
        <p:spPr>
          <a:xfrm rot="7012773">
            <a:off x="5594590" y="1356419"/>
            <a:ext cx="484632" cy="178329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7"/>
          <p:cNvSpPr>
            <a:spLocks noChangeArrowheads="1"/>
          </p:cNvSpPr>
          <p:nvPr/>
        </p:nvSpPr>
        <p:spPr bwMode="auto">
          <a:xfrm>
            <a:off x="6228184" y="2276872"/>
            <a:ext cx="2413248" cy="891480"/>
          </a:xfrm>
          <a:prstGeom prst="rect">
            <a:avLst/>
          </a:prstGeom>
          <a:solidFill>
            <a:srgbClr val="FF00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חיוב שמיטה</a:t>
            </a:r>
          </a:p>
          <a:p>
            <a:pPr algn="ctr"/>
            <a:r>
              <a:rPr lang="he-IL" altLang="he-IL" sz="2800" dirty="0" smtClean="0">
                <a:solidFill>
                  <a:schemeClr val="tx1"/>
                </a:solidFill>
                <a:latin typeface="David" panose="020E0502060401010101" pitchFamily="34" charset="-79"/>
                <a:cs typeface="David" panose="020E0502060401010101" pitchFamily="34" charset="-79"/>
              </a:rPr>
              <a:t>ודאי</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11" name="חץ למטה 10"/>
          <p:cNvSpPr/>
          <p:nvPr/>
        </p:nvSpPr>
        <p:spPr>
          <a:xfrm rot="13792875">
            <a:off x="2575389" y="3513233"/>
            <a:ext cx="484632" cy="1783290"/>
          </a:xfrm>
          <a:prstGeom prst="downArrow">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למטה 11"/>
          <p:cNvSpPr/>
          <p:nvPr/>
        </p:nvSpPr>
        <p:spPr>
          <a:xfrm rot="15331353">
            <a:off x="3232712" y="4465051"/>
            <a:ext cx="484632" cy="1783290"/>
          </a:xfrm>
          <a:prstGeom prst="downArrow">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7"/>
          <p:cNvSpPr>
            <a:spLocks noChangeArrowheads="1"/>
          </p:cNvSpPr>
          <p:nvPr/>
        </p:nvSpPr>
        <p:spPr bwMode="auto">
          <a:xfrm>
            <a:off x="395536" y="4797152"/>
            <a:ext cx="2485256" cy="891480"/>
          </a:xfrm>
          <a:prstGeom prst="rect">
            <a:avLst/>
          </a:prstGeom>
          <a:solidFill>
            <a:srgbClr val="FFC0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חיוב שמיטה </a:t>
            </a:r>
          </a:p>
          <a:p>
            <a:pPr algn="ctr"/>
            <a:r>
              <a:rPr lang="he-IL" altLang="he-IL" sz="2800" dirty="0" smtClean="0">
                <a:solidFill>
                  <a:schemeClr val="tx1"/>
                </a:solidFill>
                <a:latin typeface="David" panose="020E0502060401010101" pitchFamily="34" charset="-79"/>
                <a:cs typeface="David" panose="020E0502060401010101" pitchFamily="34" charset="-79"/>
              </a:rPr>
              <a:t>בספק</a:t>
            </a:r>
            <a:endParaRPr lang="en-US" altLang="he-IL" sz="2800" dirty="0">
              <a:solidFill>
                <a:schemeClr val="tx1"/>
              </a:solidFill>
              <a:latin typeface="David" panose="020E0502060401010101" pitchFamily="34" charset="-79"/>
              <a:cs typeface="David" panose="020E0502060401010101" pitchFamily="34" charset="-79"/>
            </a:endParaRPr>
          </a:p>
        </p:txBody>
      </p:sp>
      <p:sp>
        <p:nvSpPr>
          <p:cNvPr id="14" name="מלבן 13"/>
          <p:cNvSpPr/>
          <p:nvPr/>
        </p:nvSpPr>
        <p:spPr>
          <a:xfrm>
            <a:off x="0" y="0"/>
            <a:ext cx="9144000" cy="830997"/>
          </a:xfrm>
          <a:prstGeom prst="rect">
            <a:avLst/>
          </a:prstGeom>
          <a:solidFill>
            <a:srgbClr val="CCFFFF"/>
          </a:solidFill>
          <a:ln>
            <a:solidFill>
              <a:schemeClr val="bg2">
                <a:lumMod val="25000"/>
              </a:schemeClr>
            </a:solidFill>
          </a:ln>
        </p:spPr>
        <p:txBody>
          <a:bodyPr wrap="square">
            <a:spAutoFit/>
          </a:bodyPr>
          <a:lstStyle/>
          <a:p>
            <a:pPr marL="742950" indent="-742950" algn="ctr"/>
            <a:r>
              <a:rPr lang="he-IL" altLang="he-IL" sz="48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חיוב שמיטה בערבה ובנגב בספק</a:t>
            </a:r>
            <a:endParaRPr lang="en-US" altLang="he-IL" sz="4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1538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22"/>
          <p:cNvSpPr/>
          <p:nvPr/>
        </p:nvSpPr>
        <p:spPr>
          <a:xfrm>
            <a:off x="395420" y="-35951"/>
            <a:ext cx="8507457" cy="1015663"/>
          </a:xfrm>
          <a:prstGeom prst="rect">
            <a:avLst/>
          </a:prstGeom>
        </p:spPr>
        <p:txBody>
          <a:bodyPr wrap="none">
            <a:spAutoFit/>
          </a:bodyPr>
          <a:lstStyle/>
          <a:p>
            <a:pPr algn="ctr">
              <a:defRPr/>
            </a:pP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מלאכות</a:t>
            </a:r>
            <a:r>
              <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rPr>
              <a:t> </a:t>
            </a:r>
            <a:r>
              <a:rPr lang="he-IL" sz="6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mj-cs"/>
              </a:rPr>
              <a:t>אסורות מהתורה</a:t>
            </a:r>
            <a:r>
              <a:rPr lang="he-IL" sz="6000" dirty="0">
                <a:ln w="12700">
                  <a:solidFill>
                    <a:schemeClr val="tx2">
                      <a:satMod val="155000"/>
                    </a:schemeClr>
                  </a:solidFill>
                  <a:prstDash val="solid"/>
                </a:ln>
                <a:effectLst>
                  <a:outerShdw blurRad="41275" dist="20320" dir="1800000" algn="tl" rotWithShape="0">
                    <a:srgbClr val="000000">
                      <a:alpha val="40000"/>
                    </a:srgbClr>
                  </a:outerShdw>
                </a:effectLst>
                <a:cs typeface="Miriam" pitchFamily="34" charset="-79"/>
              </a:rPr>
              <a:t> </a:t>
            </a: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בשביעית</a:t>
            </a:r>
            <a:endPar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endParaRPr>
          </a:p>
        </p:txBody>
      </p:sp>
      <p:pic>
        <p:nvPicPr>
          <p:cNvPr id="4" name="זמירה.wmv">
            <a:hlinkClick r:id="" action="ppaction://media"/>
          </p:cNvPr>
          <p:cNvPicPr>
            <a:picLocks noRot="1" noChangeAspect="1"/>
          </p:cNvPicPr>
          <p:nvPr>
            <a:videoFile r:link="rId1"/>
          </p:nvPr>
        </p:nvPicPr>
        <p:blipFill>
          <a:blip r:embed="rId3"/>
          <a:srcRect/>
          <a:stretch>
            <a:fillRect/>
          </a:stretch>
        </p:blipFill>
        <p:spPr bwMode="auto">
          <a:xfrm>
            <a:off x="684213" y="981075"/>
            <a:ext cx="7993062" cy="52562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4427476" cy="923330"/>
          </a:xfrm>
          <a:prstGeom prst="rect">
            <a:avLst/>
          </a:prstGeom>
          <a:solidFill>
            <a:srgbClr val="CCFFFF"/>
          </a:solidFill>
          <a:ln>
            <a:solidFill>
              <a:schemeClr val="bg2">
                <a:lumMod val="25000"/>
              </a:schemeClr>
            </a:solidFill>
          </a:ln>
        </p:spPr>
        <p:txBody>
          <a:bodyPr wrap="square">
            <a:spAutoFit/>
          </a:bodyPr>
          <a:lstStyle/>
          <a:p>
            <a:pPr marL="742950" indent="-742950" algn="ctr"/>
            <a:r>
              <a:rPr lang="he-IL" alt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הנגב המערבי</a:t>
            </a:r>
            <a:endParaRPr lang="en-US" alt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6" name="מלבן 5"/>
          <p:cNvSpPr/>
          <p:nvPr/>
        </p:nvSpPr>
        <p:spPr>
          <a:xfrm>
            <a:off x="-36512" y="3998674"/>
            <a:ext cx="4463988" cy="1446550"/>
          </a:xfrm>
          <a:prstGeom prst="rect">
            <a:avLst/>
          </a:prstGeom>
          <a:solidFill>
            <a:srgbClr val="CCFFFF"/>
          </a:solidFill>
          <a:ln>
            <a:solidFill>
              <a:srgbClr val="00CC66"/>
            </a:solidFill>
          </a:ln>
        </p:spPr>
        <p:txBody>
          <a:bodyPr wrap="square">
            <a:spAutoFit/>
          </a:bodyPr>
          <a:lstStyle/>
          <a:p>
            <a:pPr algn="ctr"/>
            <a:r>
              <a:rPr lang="he-IL" altLang="he-IL"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David" panose="020E0502060401010101" pitchFamily="34" charset="-79"/>
                <a:cs typeface="David" panose="020E0502060401010101" pitchFamily="34" charset="-79"/>
              </a:rPr>
              <a:t> </a:t>
            </a:r>
            <a:r>
              <a:rPr lang="he-IL" altLang="he-IL" sz="44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David" panose="020E0502060401010101" pitchFamily="34" charset="-79"/>
                <a:cs typeface="David" panose="020E0502060401010101" pitchFamily="34" charset="-79"/>
              </a:rPr>
              <a:t>לאחר המכירה היבולים רגילים</a:t>
            </a:r>
            <a:endParaRPr lang="he-IL" sz="44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8" name="מלבן 7"/>
          <p:cNvSpPr/>
          <p:nvPr/>
        </p:nvSpPr>
        <p:spPr>
          <a:xfrm>
            <a:off x="0" y="1817529"/>
            <a:ext cx="4427984" cy="1323439"/>
          </a:xfrm>
          <a:prstGeom prst="rect">
            <a:avLst/>
          </a:prstGeom>
          <a:solidFill>
            <a:srgbClr val="CCFFFF"/>
          </a:solidFill>
          <a:ln>
            <a:solidFill>
              <a:srgbClr val="00CC66"/>
            </a:solidFill>
          </a:ln>
        </p:spPr>
        <p:txBody>
          <a:bodyPr wrap="square" lIns="91440" tIns="45720" rIns="91440" bIns="45720">
            <a:spAutoFit/>
          </a:bodyPr>
          <a:lstStyle/>
          <a:p>
            <a:pPr marL="742950" indent="-742950" algn="ctr"/>
            <a:r>
              <a:rPr lang="he-IL" altLang="he-IL"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  ההסתמכות על היתר</a:t>
            </a:r>
          </a:p>
          <a:p>
            <a:pPr marL="742950" indent="-742950" algn="ctr"/>
            <a:r>
              <a:rPr lang="he-IL" altLang="he-IL"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המכירה  קלה יותר.</a:t>
            </a:r>
          </a:p>
        </p:txBody>
      </p:sp>
      <p:pic>
        <p:nvPicPr>
          <p:cNvPr id="3" name="תמונה 2" descr="שמיטה חיוב וודאי2.jpg"/>
          <p:cNvPicPr>
            <a:picLocks noChangeAspect="1"/>
          </p:cNvPicPr>
          <p:nvPr/>
        </p:nvPicPr>
        <p:blipFill>
          <a:blip r:embed="rId2" cstate="print"/>
          <a:srcRect t="41126" r="50000" b="30569"/>
          <a:stretch>
            <a:fillRect/>
          </a:stretch>
        </p:blipFill>
        <p:spPr>
          <a:xfrm>
            <a:off x="4427476" y="0"/>
            <a:ext cx="4716524" cy="6858000"/>
          </a:xfrm>
          <a:prstGeom prst="rect">
            <a:avLst/>
          </a:prstGeom>
        </p:spPr>
      </p:pic>
    </p:spTree>
    <p:extLst>
      <p:ext uri="{BB962C8B-B14F-4D97-AF65-F5344CB8AC3E}">
        <p14:creationId xmlns:p14="http://schemas.microsoft.com/office/powerpoint/2010/main" val="21538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4211960" cy="923330"/>
          </a:xfrm>
          <a:prstGeom prst="rect">
            <a:avLst/>
          </a:prstGeom>
          <a:solidFill>
            <a:srgbClr val="CCFFFF"/>
          </a:solidFill>
          <a:ln>
            <a:solidFill>
              <a:schemeClr val="bg2">
                <a:lumMod val="25000"/>
              </a:schemeClr>
            </a:solidFill>
          </a:ln>
        </p:spPr>
        <p:txBody>
          <a:bodyPr wrap="square">
            <a:spAutoFit/>
          </a:bodyPr>
          <a:lstStyle/>
          <a:p>
            <a:pPr marL="742950" indent="-742950" algn="ctr"/>
            <a:r>
              <a:rPr lang="he-IL" altLang="he-IL" sz="54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הערבה</a:t>
            </a:r>
            <a:endParaRPr lang="en-US" altLang="he-IL" sz="5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6" name="מלבן 5"/>
          <p:cNvSpPr/>
          <p:nvPr/>
        </p:nvSpPr>
        <p:spPr>
          <a:xfrm>
            <a:off x="-36512" y="3998674"/>
            <a:ext cx="4248472" cy="1446550"/>
          </a:xfrm>
          <a:prstGeom prst="rect">
            <a:avLst/>
          </a:prstGeom>
          <a:solidFill>
            <a:srgbClr val="CCFFFF"/>
          </a:solidFill>
          <a:ln>
            <a:solidFill>
              <a:srgbClr val="00CC66"/>
            </a:solidFill>
          </a:ln>
        </p:spPr>
        <p:txBody>
          <a:bodyPr wrap="square">
            <a:spAutoFit/>
          </a:bodyPr>
          <a:lstStyle/>
          <a:p>
            <a:pPr algn="ctr"/>
            <a:r>
              <a:rPr lang="he-IL" altLang="he-IL"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David" panose="020E0502060401010101" pitchFamily="34" charset="-79"/>
                <a:cs typeface="David" panose="020E0502060401010101" pitchFamily="34" charset="-79"/>
              </a:rPr>
              <a:t> </a:t>
            </a:r>
            <a:r>
              <a:rPr lang="he-IL" altLang="he-IL" sz="44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David" panose="020E0502060401010101" pitchFamily="34" charset="-79"/>
                <a:cs typeface="David" panose="020E0502060401010101" pitchFamily="34" charset="-79"/>
              </a:rPr>
              <a:t>לאחר המכירה היבולים רגילים</a:t>
            </a:r>
            <a:endParaRPr lang="he-IL" sz="44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8" name="מלבן 7"/>
          <p:cNvSpPr/>
          <p:nvPr/>
        </p:nvSpPr>
        <p:spPr>
          <a:xfrm>
            <a:off x="0" y="1817529"/>
            <a:ext cx="4427984" cy="1323439"/>
          </a:xfrm>
          <a:prstGeom prst="rect">
            <a:avLst/>
          </a:prstGeom>
          <a:solidFill>
            <a:srgbClr val="CCFFFF"/>
          </a:solidFill>
          <a:ln>
            <a:solidFill>
              <a:srgbClr val="00CC66"/>
            </a:solidFill>
          </a:ln>
        </p:spPr>
        <p:txBody>
          <a:bodyPr wrap="square" lIns="91440" tIns="45720" rIns="91440" bIns="45720">
            <a:spAutoFit/>
          </a:bodyPr>
          <a:lstStyle/>
          <a:p>
            <a:pPr marL="742950" indent="-742950" algn="ctr"/>
            <a:r>
              <a:rPr lang="he-IL" altLang="he-IL"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  ההסתמכות על היתר</a:t>
            </a:r>
          </a:p>
          <a:p>
            <a:pPr marL="742950" indent="-742950" algn="ctr"/>
            <a:r>
              <a:rPr lang="he-IL" altLang="he-IL"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David" panose="020E0502060401010101" pitchFamily="34" charset="-79"/>
                <a:cs typeface="David" panose="020E0502060401010101" pitchFamily="34" charset="-79"/>
              </a:rPr>
              <a:t>המכירה  קלה יותר.</a:t>
            </a:r>
          </a:p>
        </p:txBody>
      </p:sp>
      <p:pic>
        <p:nvPicPr>
          <p:cNvPr id="7" name="תמונה 6" descr="שמיטה חיוב וודאי2.jpg"/>
          <p:cNvPicPr>
            <a:picLocks noChangeAspect="1"/>
          </p:cNvPicPr>
          <p:nvPr/>
        </p:nvPicPr>
        <p:blipFill>
          <a:blip r:embed="rId2" cstate="print"/>
          <a:srcRect t="61376" r="28653"/>
          <a:stretch>
            <a:fillRect/>
          </a:stretch>
        </p:blipFill>
        <p:spPr>
          <a:xfrm>
            <a:off x="4211960" y="0"/>
            <a:ext cx="4932040" cy="6858000"/>
          </a:xfrm>
          <a:prstGeom prst="rect">
            <a:avLst/>
          </a:prstGeom>
        </p:spPr>
      </p:pic>
    </p:spTree>
    <p:extLst>
      <p:ext uri="{BB962C8B-B14F-4D97-AF65-F5344CB8AC3E}">
        <p14:creationId xmlns:p14="http://schemas.microsoft.com/office/powerpoint/2010/main" val="10338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457200" y="1524000"/>
            <a:ext cx="4572000" cy="4181475"/>
            <a:chOff x="288" y="960"/>
            <a:chExt cx="2880" cy="2634"/>
          </a:xfrm>
        </p:grpSpPr>
        <p:graphicFrame>
          <p:nvGraphicFramePr>
            <p:cNvPr id="21507" name="Object 3"/>
            <p:cNvGraphicFramePr>
              <a:graphicFrameLocks noChangeAspect="1"/>
            </p:cNvGraphicFramePr>
            <p:nvPr/>
          </p:nvGraphicFramePr>
          <p:xfrm>
            <a:off x="288" y="960"/>
            <a:ext cx="2880" cy="2634"/>
          </p:xfrm>
          <a:graphic>
            <a:graphicData uri="http://schemas.openxmlformats.org/presentationml/2006/ole">
              <mc:AlternateContent xmlns:mc="http://schemas.openxmlformats.org/markup-compatibility/2006">
                <mc:Choice xmlns:v="urn:schemas-microsoft-com:vml" Requires="v">
                  <p:oleObj spid="_x0000_s261131" name="Bitmap Image" r:id="rId4" imgW="4571429" imgH="4180952" progId="PBrush">
                    <p:embed/>
                  </p:oleObj>
                </mc:Choice>
                <mc:Fallback>
                  <p:oleObj name="Bitmap Image" r:id="rId4" imgW="4571429" imgH="4180952"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960"/>
                          <a:ext cx="2880" cy="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9"/>
            <p:cNvGrpSpPr>
              <a:grpSpLocks/>
            </p:cNvGrpSpPr>
            <p:nvPr/>
          </p:nvGrpSpPr>
          <p:grpSpPr bwMode="auto">
            <a:xfrm>
              <a:off x="1872" y="1680"/>
              <a:ext cx="918" cy="692"/>
              <a:chOff x="3034" y="1526"/>
              <a:chExt cx="918" cy="692"/>
            </a:xfrm>
          </p:grpSpPr>
          <p:sp>
            <p:nvSpPr>
              <p:cNvPr id="21508" name="Text Box 4"/>
              <p:cNvSpPr txBox="1">
                <a:spLocks noChangeArrowheads="1"/>
              </p:cNvSpPr>
              <p:nvPr/>
            </p:nvSpPr>
            <p:spPr bwMode="auto">
              <a:xfrm>
                <a:off x="3100" y="1526"/>
                <a:ext cx="51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חצבה</a:t>
                </a:r>
                <a:endParaRPr lang="en-US" altLang="he-IL" sz="2400" b="0"/>
              </a:p>
            </p:txBody>
          </p:sp>
          <p:sp>
            <p:nvSpPr>
              <p:cNvPr id="21509" name="Text Box 5"/>
              <p:cNvSpPr txBox="1">
                <a:spLocks noChangeArrowheads="1"/>
              </p:cNvSpPr>
              <p:nvPr/>
            </p:nvSpPr>
            <p:spPr bwMode="auto">
              <a:xfrm>
                <a:off x="3408" y="1728"/>
                <a:ext cx="5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e-IL" altLang="he-IL" sz="1600" dirty="0"/>
                  <a:t>עין</a:t>
                </a:r>
                <a:r>
                  <a:rPr lang="en-US" altLang="he-IL" sz="1600" dirty="0"/>
                  <a:t> </a:t>
                </a:r>
                <a:r>
                  <a:rPr lang="he-IL" altLang="he-IL" sz="1600" dirty="0"/>
                  <a:t>יהב</a:t>
                </a:r>
                <a:endParaRPr lang="en-US" altLang="he-IL" sz="1600" b="0" dirty="0"/>
              </a:p>
            </p:txBody>
          </p:sp>
          <p:sp>
            <p:nvSpPr>
              <p:cNvPr id="21510" name="Text Box 6"/>
              <p:cNvSpPr txBox="1">
                <a:spLocks noChangeArrowheads="1"/>
              </p:cNvSpPr>
              <p:nvPr/>
            </p:nvSpPr>
            <p:spPr bwMode="auto">
              <a:xfrm>
                <a:off x="3078" y="1766"/>
                <a:ext cx="4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ספיר</a:t>
                </a:r>
                <a:endParaRPr lang="en-US" altLang="he-IL" sz="1600"/>
              </a:p>
            </p:txBody>
          </p:sp>
          <p:sp>
            <p:nvSpPr>
              <p:cNvPr id="21513" name="Text Box 9"/>
              <p:cNvSpPr txBox="1">
                <a:spLocks noChangeArrowheads="1"/>
              </p:cNvSpPr>
              <p:nvPr/>
            </p:nvSpPr>
            <p:spPr bwMode="auto">
              <a:xfrm>
                <a:off x="3043" y="1862"/>
                <a:ext cx="42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צופר</a:t>
                </a:r>
                <a:endParaRPr lang="en-US" altLang="he-IL" sz="1600"/>
              </a:p>
            </p:txBody>
          </p:sp>
          <p:sp>
            <p:nvSpPr>
              <p:cNvPr id="21514" name="Text Box 10"/>
              <p:cNvSpPr txBox="1">
                <a:spLocks noChangeArrowheads="1"/>
              </p:cNvSpPr>
              <p:nvPr/>
            </p:nvSpPr>
            <p:spPr bwMode="auto">
              <a:xfrm>
                <a:off x="3034" y="2006"/>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פראן</a:t>
                </a:r>
                <a:endParaRPr lang="en-US" altLang="he-IL" sz="1600"/>
              </a:p>
            </p:txBody>
          </p:sp>
        </p:grpSp>
        <p:sp>
          <p:nvSpPr>
            <p:cNvPr id="21515" name="Text Box 11"/>
            <p:cNvSpPr txBox="1">
              <a:spLocks noChangeArrowheads="1"/>
            </p:cNvSpPr>
            <p:nvPr/>
          </p:nvSpPr>
          <p:spPr bwMode="auto">
            <a:xfrm>
              <a:off x="1860" y="2630"/>
              <a:ext cx="3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יהל</a:t>
              </a:r>
              <a:endParaRPr lang="en-US" altLang="he-IL" sz="1600"/>
            </a:p>
          </p:txBody>
        </p:sp>
        <p:sp>
          <p:nvSpPr>
            <p:cNvPr id="21517" name="Text Box 13"/>
            <p:cNvSpPr txBox="1">
              <a:spLocks noChangeArrowheads="1"/>
            </p:cNvSpPr>
            <p:nvPr/>
          </p:nvSpPr>
          <p:spPr bwMode="auto">
            <a:xfrm>
              <a:off x="2112" y="2784"/>
              <a:ext cx="3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לוטן</a:t>
              </a:r>
              <a:endParaRPr lang="en-US" altLang="he-IL" sz="1600"/>
            </a:p>
          </p:txBody>
        </p:sp>
        <p:sp>
          <p:nvSpPr>
            <p:cNvPr id="21518" name="Text Box 14"/>
            <p:cNvSpPr txBox="1">
              <a:spLocks noChangeArrowheads="1"/>
            </p:cNvSpPr>
            <p:nvPr/>
          </p:nvSpPr>
          <p:spPr bwMode="auto">
            <a:xfrm>
              <a:off x="1656" y="2822"/>
              <a:ext cx="5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קטורה</a:t>
              </a:r>
              <a:endParaRPr lang="en-US" altLang="he-IL" sz="1600"/>
            </a:p>
          </p:txBody>
        </p:sp>
        <p:sp>
          <p:nvSpPr>
            <p:cNvPr id="21519" name="Text Box 15"/>
            <p:cNvSpPr txBox="1">
              <a:spLocks noChangeArrowheads="1"/>
            </p:cNvSpPr>
            <p:nvPr/>
          </p:nvSpPr>
          <p:spPr bwMode="auto">
            <a:xfrm>
              <a:off x="1634" y="3350"/>
              <a:ext cx="4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1600"/>
                <a:t>אילת</a:t>
              </a:r>
              <a:endParaRPr lang="en-US" altLang="he-IL" sz="1600"/>
            </a:p>
          </p:txBody>
        </p:sp>
      </p:grpSp>
      <p:sp>
        <p:nvSpPr>
          <p:cNvPr id="21520" name="Line 16"/>
          <p:cNvSpPr>
            <a:spLocks noChangeShapeType="1"/>
          </p:cNvSpPr>
          <p:nvPr/>
        </p:nvSpPr>
        <p:spPr bwMode="auto">
          <a:xfrm>
            <a:off x="2133600" y="5638800"/>
            <a:ext cx="48150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521" name="Line 17"/>
          <p:cNvSpPr>
            <a:spLocks noChangeShapeType="1"/>
          </p:cNvSpPr>
          <p:nvPr/>
        </p:nvSpPr>
        <p:spPr bwMode="auto">
          <a:xfrm flipV="1">
            <a:off x="1676400" y="4473030"/>
            <a:ext cx="5244752" cy="227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4" name="Group 22"/>
          <p:cNvGrpSpPr>
            <a:grpSpLocks/>
          </p:cNvGrpSpPr>
          <p:nvPr/>
        </p:nvGrpSpPr>
        <p:grpSpPr bwMode="auto">
          <a:xfrm>
            <a:off x="1523999" y="3048000"/>
            <a:ext cx="5397153" cy="381000"/>
            <a:chOff x="1296" y="1872"/>
            <a:chExt cx="3216" cy="240"/>
          </a:xfrm>
        </p:grpSpPr>
        <p:sp>
          <p:nvSpPr>
            <p:cNvPr id="21522" name="Line 18"/>
            <p:cNvSpPr>
              <a:spLocks noChangeShapeType="1"/>
            </p:cNvSpPr>
            <p:nvPr/>
          </p:nvSpPr>
          <p:spPr bwMode="auto">
            <a:xfrm>
              <a:off x="1296" y="2112"/>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524" name="Line 20"/>
            <p:cNvSpPr>
              <a:spLocks noChangeShapeType="1"/>
            </p:cNvSpPr>
            <p:nvPr/>
          </p:nvSpPr>
          <p:spPr bwMode="auto">
            <a:xfrm flipH="1">
              <a:off x="2544" y="1872"/>
              <a:ext cx="19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1525" name="Line 21"/>
            <p:cNvSpPr>
              <a:spLocks noChangeShapeType="1"/>
            </p:cNvSpPr>
            <p:nvPr/>
          </p:nvSpPr>
          <p:spPr bwMode="auto">
            <a:xfrm flipV="1">
              <a:off x="1920" y="1872"/>
              <a:ext cx="62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grpSp>
        <p:nvGrpSpPr>
          <p:cNvPr id="5" name="Group 31"/>
          <p:cNvGrpSpPr>
            <a:grpSpLocks/>
          </p:cNvGrpSpPr>
          <p:nvPr/>
        </p:nvGrpSpPr>
        <p:grpSpPr bwMode="auto">
          <a:xfrm>
            <a:off x="6948682" y="2492896"/>
            <a:ext cx="1843086" cy="766763"/>
            <a:chOff x="4477" y="1440"/>
            <a:chExt cx="1161" cy="483"/>
          </a:xfrm>
        </p:grpSpPr>
        <p:sp>
          <p:nvSpPr>
            <p:cNvPr id="21527" name="Text Box 23"/>
            <p:cNvSpPr txBox="1">
              <a:spLocks noChangeArrowheads="1"/>
            </p:cNvSpPr>
            <p:nvPr/>
          </p:nvSpPr>
          <p:spPr bwMode="auto">
            <a:xfrm>
              <a:off x="5066" y="1440"/>
              <a:ext cx="5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000" u="sng" dirty="0" smtClean="0">
                  <a:latin typeface="David" panose="020E0502060401010101" pitchFamily="34" charset="-79"/>
                  <a:cs typeface="David" panose="020E0502060401010101" pitchFamily="34" charset="-79"/>
                </a:rPr>
                <a:t>גישה א'</a:t>
              </a:r>
              <a:endParaRPr lang="en-US" altLang="he-IL" sz="2800" dirty="0">
                <a:latin typeface="David" panose="020E0502060401010101" pitchFamily="34" charset="-79"/>
                <a:cs typeface="David" panose="020E0502060401010101" pitchFamily="34" charset="-79"/>
              </a:endParaRPr>
            </a:p>
          </p:txBody>
        </p:sp>
        <p:sp>
          <p:nvSpPr>
            <p:cNvPr id="21528" name="Text Box 24"/>
            <p:cNvSpPr txBox="1">
              <a:spLocks noChangeArrowheads="1"/>
            </p:cNvSpPr>
            <p:nvPr/>
          </p:nvSpPr>
          <p:spPr bwMode="auto">
            <a:xfrm>
              <a:off x="4477" y="1632"/>
              <a:ext cx="85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400" dirty="0">
                  <a:latin typeface="David" panose="020E0502060401010101" pitchFamily="34" charset="-79"/>
                  <a:cs typeface="David" panose="020E0502060401010101" pitchFamily="34" charset="-79"/>
                </a:rPr>
                <a:t>נחל נקרות</a:t>
              </a:r>
              <a:endParaRPr lang="en-US" altLang="he-IL" sz="2800" dirty="0">
                <a:latin typeface="David" panose="020E0502060401010101" pitchFamily="34" charset="-79"/>
                <a:cs typeface="David" panose="020E0502060401010101" pitchFamily="34" charset="-79"/>
              </a:endParaRPr>
            </a:p>
          </p:txBody>
        </p:sp>
      </p:grpSp>
      <p:grpSp>
        <p:nvGrpSpPr>
          <p:cNvPr id="6" name="Group 32"/>
          <p:cNvGrpSpPr>
            <a:grpSpLocks/>
          </p:cNvGrpSpPr>
          <p:nvPr/>
        </p:nvGrpSpPr>
        <p:grpSpPr bwMode="auto">
          <a:xfrm>
            <a:off x="6865120" y="3861048"/>
            <a:ext cx="1898651" cy="842963"/>
            <a:chOff x="4361" y="2352"/>
            <a:chExt cx="1196" cy="531"/>
          </a:xfrm>
        </p:grpSpPr>
        <p:sp>
          <p:nvSpPr>
            <p:cNvPr id="21529" name="Text Box 25"/>
            <p:cNvSpPr txBox="1">
              <a:spLocks noChangeArrowheads="1"/>
            </p:cNvSpPr>
            <p:nvPr/>
          </p:nvSpPr>
          <p:spPr bwMode="auto">
            <a:xfrm>
              <a:off x="5003" y="2352"/>
              <a:ext cx="55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000" u="sng" dirty="0" smtClean="0">
                  <a:latin typeface="David" panose="020E0502060401010101" pitchFamily="34" charset="-79"/>
                  <a:cs typeface="David" panose="020E0502060401010101" pitchFamily="34" charset="-79"/>
                </a:rPr>
                <a:t>גישה ב'</a:t>
              </a:r>
              <a:endParaRPr lang="en-US" altLang="he-IL" sz="2400" u="sng" dirty="0">
                <a:latin typeface="David" panose="020E0502060401010101" pitchFamily="34" charset="-79"/>
                <a:cs typeface="David" panose="020E0502060401010101" pitchFamily="34" charset="-79"/>
              </a:endParaRPr>
            </a:p>
          </p:txBody>
        </p:sp>
        <p:grpSp>
          <p:nvGrpSpPr>
            <p:cNvPr id="7" name="Group 28"/>
            <p:cNvGrpSpPr>
              <a:grpSpLocks/>
            </p:cNvGrpSpPr>
            <p:nvPr/>
          </p:nvGrpSpPr>
          <p:grpSpPr bwMode="auto">
            <a:xfrm>
              <a:off x="4361" y="2577"/>
              <a:ext cx="967" cy="306"/>
              <a:chOff x="4793" y="2529"/>
              <a:chExt cx="967" cy="306"/>
            </a:xfrm>
          </p:grpSpPr>
          <p:sp>
            <p:nvSpPr>
              <p:cNvPr id="21530" name="Text Box 26"/>
              <p:cNvSpPr txBox="1">
                <a:spLocks noChangeArrowheads="1"/>
              </p:cNvSpPr>
              <p:nvPr/>
            </p:nvSpPr>
            <p:spPr bwMode="auto">
              <a:xfrm>
                <a:off x="4793" y="2544"/>
                <a:ext cx="96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400" dirty="0">
                    <a:latin typeface="David" panose="020E0502060401010101" pitchFamily="34" charset="-79"/>
                    <a:cs typeface="David" panose="020E0502060401010101" pitchFamily="34" charset="-79"/>
                  </a:rPr>
                  <a:t>קו רוחב  30</a:t>
                </a:r>
                <a:r>
                  <a:rPr lang="en-US" altLang="he-IL" sz="2400" dirty="0">
                    <a:latin typeface="David" panose="020E0502060401010101" pitchFamily="34" charset="-79"/>
                    <a:cs typeface="David" panose="020E0502060401010101" pitchFamily="34" charset="-79"/>
                  </a:rPr>
                  <a:t> </a:t>
                </a:r>
              </a:p>
            </p:txBody>
          </p:sp>
          <p:sp>
            <p:nvSpPr>
              <p:cNvPr id="21531" name="Text Box 27"/>
              <p:cNvSpPr txBox="1">
                <a:spLocks noChangeArrowheads="1"/>
              </p:cNvSpPr>
              <p:nvPr/>
            </p:nvSpPr>
            <p:spPr bwMode="auto">
              <a:xfrm>
                <a:off x="4912" y="2529"/>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1200" dirty="0"/>
                  <a:t>0</a:t>
                </a:r>
                <a:endParaRPr lang="en-US" altLang="he-IL" sz="2400" dirty="0"/>
              </a:p>
            </p:txBody>
          </p:sp>
        </p:grpSp>
      </p:grpSp>
      <p:grpSp>
        <p:nvGrpSpPr>
          <p:cNvPr id="8" name="Group 33"/>
          <p:cNvGrpSpPr>
            <a:grpSpLocks/>
          </p:cNvGrpSpPr>
          <p:nvPr/>
        </p:nvGrpSpPr>
        <p:grpSpPr bwMode="auto">
          <a:xfrm>
            <a:off x="7065963" y="4953003"/>
            <a:ext cx="1697037" cy="766763"/>
            <a:chOff x="4451" y="3120"/>
            <a:chExt cx="1069" cy="483"/>
          </a:xfrm>
        </p:grpSpPr>
        <p:sp>
          <p:nvSpPr>
            <p:cNvPr id="21533" name="Text Box 29"/>
            <p:cNvSpPr txBox="1">
              <a:spLocks noChangeArrowheads="1"/>
            </p:cNvSpPr>
            <p:nvPr/>
          </p:nvSpPr>
          <p:spPr bwMode="auto">
            <a:xfrm>
              <a:off x="4989" y="3120"/>
              <a:ext cx="5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000" u="sng" dirty="0" smtClean="0">
                  <a:latin typeface="David" panose="020E0502060401010101" pitchFamily="34" charset="-79"/>
                  <a:cs typeface="David" panose="020E0502060401010101" pitchFamily="34" charset="-79"/>
                </a:rPr>
                <a:t>גישה ג'</a:t>
              </a:r>
              <a:endParaRPr lang="en-US" altLang="he-IL" sz="2400" u="sng" dirty="0">
                <a:latin typeface="David" panose="020E0502060401010101" pitchFamily="34" charset="-79"/>
                <a:cs typeface="David" panose="020E0502060401010101" pitchFamily="34" charset="-79"/>
              </a:endParaRPr>
            </a:p>
          </p:txBody>
        </p:sp>
        <p:sp>
          <p:nvSpPr>
            <p:cNvPr id="21534" name="Text Box 30"/>
            <p:cNvSpPr txBox="1">
              <a:spLocks noChangeArrowheads="1"/>
            </p:cNvSpPr>
            <p:nvPr/>
          </p:nvSpPr>
          <p:spPr bwMode="auto">
            <a:xfrm>
              <a:off x="4451" y="3312"/>
              <a:ext cx="7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2400" dirty="0">
                  <a:latin typeface="David" panose="020E0502060401010101" pitchFamily="34" charset="-79"/>
                  <a:cs typeface="David" panose="020E0502060401010101" pitchFamily="34" charset="-79"/>
                </a:rPr>
                <a:t>חוף אילת</a:t>
              </a:r>
              <a:endParaRPr lang="en-US" altLang="he-IL" sz="2400" dirty="0">
                <a:latin typeface="David" panose="020E0502060401010101" pitchFamily="34" charset="-79"/>
                <a:cs typeface="David" panose="020E0502060401010101" pitchFamily="34" charset="-79"/>
              </a:endParaRPr>
            </a:p>
          </p:txBody>
        </p:sp>
      </p:grpSp>
      <p:sp>
        <p:nvSpPr>
          <p:cNvPr id="21539" name="Text Box 35"/>
          <p:cNvSpPr txBox="1">
            <a:spLocks noChangeArrowheads="1"/>
          </p:cNvSpPr>
          <p:nvPr/>
        </p:nvSpPr>
        <p:spPr bwMode="auto">
          <a:xfrm>
            <a:off x="1555582" y="223155"/>
            <a:ext cx="5747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4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הגבול הדרומי של עולי מצרים</a:t>
            </a:r>
            <a:endParaRPr lang="en-US" altLang="he-IL" sz="48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21"/>
                                        </p:tgtEl>
                                        <p:attrNameLst>
                                          <p:attrName>style.visibility</p:attrName>
                                        </p:attrNameLst>
                                      </p:cBhvr>
                                      <p:to>
                                        <p:strVal val="visible"/>
                                      </p:to>
                                    </p:set>
                                    <p:animEffect transition="in" filter="box(out)">
                                      <p:cBhvr>
                                        <p:cTn id="22" dur="500"/>
                                        <p:tgtEl>
                                          <p:spTgt spid="215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1520"/>
                                        </p:tgtEl>
                                        <p:attrNameLst>
                                          <p:attrName>style.visibility</p:attrName>
                                        </p:attrNameLst>
                                      </p:cBhvr>
                                      <p:to>
                                        <p:strVal val="visible"/>
                                      </p:to>
                                    </p:set>
                                    <p:animEffect transition="in" filter="box(out)">
                                      <p:cBhvr>
                                        <p:cTn id="32"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animBg="1"/>
      <p:bldP spid="215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שמיטה חיוב וודאי2.jpg"/>
          <p:cNvPicPr>
            <a:picLocks noChangeAspect="1"/>
          </p:cNvPicPr>
          <p:nvPr/>
        </p:nvPicPr>
        <p:blipFill>
          <a:blip r:embed="rId2" cstate="print"/>
          <a:srcRect t="61376" r="28653"/>
          <a:stretch>
            <a:fillRect/>
          </a:stretch>
        </p:blipFill>
        <p:spPr>
          <a:xfrm>
            <a:off x="4576253" y="674794"/>
            <a:ext cx="4572000" cy="6173197"/>
          </a:xfrm>
          <a:prstGeom prst="rect">
            <a:avLst/>
          </a:prstGeom>
        </p:spPr>
      </p:pic>
      <p:pic>
        <p:nvPicPr>
          <p:cNvPr id="3" name="תמונה 2" descr="שמיטה חיוב וודאי2.jpg"/>
          <p:cNvPicPr>
            <a:picLocks noChangeAspect="1"/>
          </p:cNvPicPr>
          <p:nvPr/>
        </p:nvPicPr>
        <p:blipFill>
          <a:blip r:embed="rId2" cstate="print"/>
          <a:srcRect t="41126" r="50000" b="30569"/>
          <a:stretch>
            <a:fillRect/>
          </a:stretch>
        </p:blipFill>
        <p:spPr>
          <a:xfrm>
            <a:off x="-30342" y="0"/>
            <a:ext cx="4716524" cy="6858000"/>
          </a:xfrm>
          <a:prstGeom prst="rect">
            <a:avLst/>
          </a:prstGeom>
        </p:spPr>
      </p:pic>
      <p:sp>
        <p:nvSpPr>
          <p:cNvPr id="4" name="מלבן 3"/>
          <p:cNvSpPr/>
          <p:nvPr/>
        </p:nvSpPr>
        <p:spPr>
          <a:xfrm>
            <a:off x="0" y="0"/>
            <a:ext cx="9144000" cy="684803"/>
          </a:xfrm>
          <a:prstGeom prst="rect">
            <a:avLst/>
          </a:prstGeom>
          <a:solidFill>
            <a:srgbClr val="CCFFFF"/>
          </a:solidFill>
          <a:ln>
            <a:solidFill>
              <a:schemeClr val="bg2">
                <a:lumMod val="25000"/>
              </a:schemeClr>
            </a:solidFill>
          </a:ln>
        </p:spPr>
        <p:txBody>
          <a:bodyPr wrap="square">
            <a:spAutoFit/>
          </a:bodyPr>
          <a:lstStyle/>
          <a:p>
            <a:pPr marL="742950" indent="-742950" algn="ctr">
              <a:lnSpc>
                <a:spcPct val="150000"/>
              </a:lnSpc>
            </a:pPr>
            <a:r>
              <a:rPr lang="he-IL" altLang="he-IL" sz="28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יבולי הערבה והנגב המערבי לאחר היתר המכירה - פירות רגילים</a:t>
            </a:r>
            <a:endParaRPr lang="en-US" altLang="he-IL" sz="28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710287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9" name="Oval 3"/>
          <p:cNvSpPr>
            <a:spLocks noChangeArrowheads="1"/>
          </p:cNvSpPr>
          <p:nvPr/>
        </p:nvSpPr>
        <p:spPr bwMode="auto">
          <a:xfrm>
            <a:off x="990600" y="1052736"/>
            <a:ext cx="2286000" cy="1066800"/>
          </a:xfrm>
          <a:prstGeom prst="ellipse">
            <a:avLst/>
          </a:prstGeom>
          <a:solidFill>
            <a:srgbClr val="CCFFFF"/>
          </a:solidFill>
          <a:ln>
            <a:solidFill>
              <a:schemeClr val="tx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he-IL" altLang="he-IL" sz="2800" dirty="0">
                <a:latin typeface="David" panose="020E0502060401010101" pitchFamily="34" charset="-79"/>
                <a:cs typeface="David" panose="020E0502060401010101" pitchFamily="34" charset="-79"/>
              </a:rPr>
              <a:t>מחוץ לתחום</a:t>
            </a:r>
            <a:endParaRPr lang="en-US" altLang="he-IL" sz="2800" dirty="0">
              <a:latin typeface="David" panose="020E0502060401010101" pitchFamily="34" charset="-79"/>
              <a:cs typeface="David" panose="020E0502060401010101" pitchFamily="34" charset="-79"/>
            </a:endParaRPr>
          </a:p>
          <a:p>
            <a:pPr algn="ctr"/>
            <a:r>
              <a:rPr lang="he-IL" altLang="he-IL" sz="2800" dirty="0">
                <a:latin typeface="David" panose="020E0502060401010101" pitchFamily="34" charset="-79"/>
                <a:cs typeface="David" panose="020E0502060401010101" pitchFamily="34" charset="-79"/>
              </a:rPr>
              <a:t>עולי מצרים</a:t>
            </a:r>
            <a:endParaRPr lang="en-US" altLang="he-IL" sz="2800" dirty="0">
              <a:latin typeface="David" panose="020E0502060401010101" pitchFamily="34" charset="-79"/>
              <a:cs typeface="David" panose="020E0502060401010101" pitchFamily="34" charset="-79"/>
            </a:endParaRPr>
          </a:p>
        </p:txBody>
      </p:sp>
      <p:sp>
        <p:nvSpPr>
          <p:cNvPr id="29700" name="Oval 4"/>
          <p:cNvSpPr>
            <a:spLocks noChangeArrowheads="1"/>
          </p:cNvSpPr>
          <p:nvPr/>
        </p:nvSpPr>
        <p:spPr bwMode="auto">
          <a:xfrm>
            <a:off x="5943600" y="1052736"/>
            <a:ext cx="2362200" cy="1066800"/>
          </a:xfrm>
          <a:prstGeom prst="ellipse">
            <a:avLst/>
          </a:prstGeom>
          <a:solidFill>
            <a:srgbClr val="CCFFFF"/>
          </a:solidFill>
          <a:ln>
            <a:solidFill>
              <a:schemeClr val="tx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he-IL" altLang="he-IL" sz="2800" dirty="0">
                <a:solidFill>
                  <a:schemeClr val="tx1"/>
                </a:solidFill>
                <a:latin typeface="David" panose="020E0502060401010101" pitchFamily="34" charset="-79"/>
                <a:cs typeface="David" panose="020E0502060401010101" pitchFamily="34" charset="-79"/>
              </a:rPr>
              <a:t>בתוך תחום</a:t>
            </a:r>
            <a:endParaRPr lang="en-US" altLang="he-IL" sz="2800" dirty="0">
              <a:solidFill>
                <a:schemeClr val="tx1"/>
              </a:solidFill>
              <a:latin typeface="David" panose="020E0502060401010101" pitchFamily="34" charset="-79"/>
              <a:cs typeface="David" panose="020E0502060401010101" pitchFamily="34" charset="-79"/>
            </a:endParaRPr>
          </a:p>
          <a:p>
            <a:pPr algn="ctr"/>
            <a:r>
              <a:rPr lang="he-IL" altLang="he-IL" sz="2800" dirty="0">
                <a:solidFill>
                  <a:schemeClr val="tx1"/>
                </a:solidFill>
                <a:latin typeface="David" panose="020E0502060401010101" pitchFamily="34" charset="-79"/>
                <a:cs typeface="David" panose="020E0502060401010101" pitchFamily="34" charset="-79"/>
              </a:rPr>
              <a:t>עולי בבל</a:t>
            </a:r>
            <a:endParaRPr lang="en-US" altLang="he-IL" sz="2400" b="0" dirty="0">
              <a:solidFill>
                <a:schemeClr val="tx1"/>
              </a:solidFill>
              <a:latin typeface="David" panose="020E0502060401010101" pitchFamily="34" charset="-79"/>
              <a:cs typeface="David" panose="020E0502060401010101" pitchFamily="34" charset="-79"/>
            </a:endParaRPr>
          </a:p>
        </p:txBody>
      </p:sp>
      <p:sp>
        <p:nvSpPr>
          <p:cNvPr id="29701" name="Oval 5"/>
          <p:cNvSpPr>
            <a:spLocks noChangeArrowheads="1"/>
          </p:cNvSpPr>
          <p:nvPr/>
        </p:nvSpPr>
        <p:spPr bwMode="auto">
          <a:xfrm>
            <a:off x="3505200" y="1052736"/>
            <a:ext cx="2209800" cy="1066800"/>
          </a:xfrm>
          <a:prstGeom prst="ellipse">
            <a:avLst/>
          </a:prstGeom>
          <a:solidFill>
            <a:srgbClr val="CCFFFF"/>
          </a:solidFill>
          <a:ln>
            <a:solidFill>
              <a:schemeClr val="tx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he-IL" altLang="he-IL" sz="2800" dirty="0">
                <a:latin typeface="David" panose="020E0502060401010101" pitchFamily="34" charset="-79"/>
                <a:cs typeface="David" panose="020E0502060401010101" pitchFamily="34" charset="-79"/>
              </a:rPr>
              <a:t>בתוך תחום</a:t>
            </a:r>
            <a:endParaRPr lang="en-US" altLang="he-IL" sz="2800" dirty="0">
              <a:latin typeface="David" panose="020E0502060401010101" pitchFamily="34" charset="-79"/>
              <a:cs typeface="David" panose="020E0502060401010101" pitchFamily="34" charset="-79"/>
            </a:endParaRPr>
          </a:p>
          <a:p>
            <a:pPr algn="ctr"/>
            <a:r>
              <a:rPr lang="he-IL" altLang="he-IL" sz="2800" dirty="0">
                <a:latin typeface="David" panose="020E0502060401010101" pitchFamily="34" charset="-79"/>
                <a:cs typeface="David" panose="020E0502060401010101" pitchFamily="34" charset="-79"/>
              </a:rPr>
              <a:t>עולי מצרים</a:t>
            </a:r>
            <a:endParaRPr lang="en-US" altLang="he-IL" sz="2800" dirty="0">
              <a:latin typeface="David" panose="020E0502060401010101" pitchFamily="34" charset="-79"/>
              <a:cs typeface="David" panose="020E0502060401010101" pitchFamily="34" charset="-79"/>
            </a:endParaRPr>
          </a:p>
        </p:txBody>
      </p:sp>
      <p:sp>
        <p:nvSpPr>
          <p:cNvPr id="29703" name="Rectangle 7"/>
          <p:cNvSpPr>
            <a:spLocks noChangeArrowheads="1"/>
          </p:cNvSpPr>
          <p:nvPr/>
        </p:nvSpPr>
        <p:spPr bwMode="auto">
          <a:xfrm>
            <a:off x="6096000" y="4481736"/>
            <a:ext cx="1981200" cy="891480"/>
          </a:xfrm>
          <a:prstGeom prst="rect">
            <a:avLst/>
          </a:prstGeom>
          <a:solidFill>
            <a:srgbClr val="FF00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a:solidFill>
                  <a:schemeClr val="tx1"/>
                </a:solidFill>
                <a:latin typeface="David" panose="020E0502060401010101" pitchFamily="34" charset="-79"/>
                <a:cs typeface="David" panose="020E0502060401010101" pitchFamily="34" charset="-79"/>
              </a:rPr>
              <a:t>יש קדושה</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29704" name="Rectangle 8"/>
          <p:cNvSpPr>
            <a:spLocks noChangeArrowheads="1"/>
          </p:cNvSpPr>
          <p:nvPr/>
        </p:nvSpPr>
        <p:spPr bwMode="auto">
          <a:xfrm>
            <a:off x="3526904" y="4481736"/>
            <a:ext cx="1981200" cy="891480"/>
          </a:xfrm>
          <a:prstGeom prst="rect">
            <a:avLst/>
          </a:prstGeom>
          <a:solidFill>
            <a:srgbClr val="FF6600"/>
          </a:solidFill>
          <a:ln>
            <a:headEnd/>
            <a:tailEnd/>
          </a:ln>
          <a:extLst/>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a:latin typeface="David" panose="020E0502060401010101" pitchFamily="34" charset="-79"/>
                <a:cs typeface="David" panose="020E0502060401010101" pitchFamily="34" charset="-79"/>
              </a:rPr>
              <a:t>ספק אם</a:t>
            </a:r>
            <a:r>
              <a:rPr lang="en-US" altLang="he-IL" sz="2800" dirty="0">
                <a:latin typeface="David" panose="020E0502060401010101" pitchFamily="34" charset="-79"/>
                <a:cs typeface="David" panose="020E0502060401010101" pitchFamily="34" charset="-79"/>
              </a:rPr>
              <a:t> </a:t>
            </a:r>
          </a:p>
          <a:p>
            <a:pPr algn="ctr"/>
            <a:r>
              <a:rPr lang="he-IL" altLang="he-IL" sz="2800" dirty="0">
                <a:latin typeface="David" panose="020E0502060401010101" pitchFamily="34" charset="-79"/>
                <a:cs typeface="David" panose="020E0502060401010101" pitchFamily="34" charset="-79"/>
              </a:rPr>
              <a:t>יש קדושה</a:t>
            </a:r>
            <a:endParaRPr lang="en-US" altLang="he-IL" sz="2400" b="0" dirty="0">
              <a:latin typeface="David" panose="020E0502060401010101" pitchFamily="34" charset="-79"/>
              <a:cs typeface="David" panose="020E0502060401010101" pitchFamily="34" charset="-79"/>
            </a:endParaRPr>
          </a:p>
        </p:txBody>
      </p:sp>
      <p:graphicFrame>
        <p:nvGraphicFramePr>
          <p:cNvPr id="29712" name="Object 16"/>
          <p:cNvGraphicFramePr>
            <a:graphicFrameLocks noChangeAspect="1"/>
          </p:cNvGraphicFramePr>
          <p:nvPr>
            <p:extLst>
              <p:ext uri="{D42A27DB-BD31-4B8C-83A1-F6EECF244321}">
                <p14:modId xmlns:p14="http://schemas.microsoft.com/office/powerpoint/2010/main" val="442002524"/>
              </p:ext>
            </p:extLst>
          </p:nvPr>
        </p:nvGraphicFramePr>
        <p:xfrm>
          <a:off x="3352800" y="2500536"/>
          <a:ext cx="2314575" cy="1562100"/>
        </p:xfrm>
        <a:graphic>
          <a:graphicData uri="http://schemas.openxmlformats.org/presentationml/2006/ole">
            <mc:AlternateContent xmlns:mc="http://schemas.openxmlformats.org/markup-compatibility/2006">
              <mc:Choice xmlns:v="urn:schemas-microsoft-com:vml" Requires="v">
                <p:oleObj spid="_x0000_s259092" name="Bitmap Image" r:id="rId3" imgW="2314286" imgH="1561905" progId="PBrush">
                  <p:embed/>
                </p:oleObj>
              </mc:Choice>
              <mc:Fallback>
                <p:oleObj name="Bitmap Image" r:id="rId3" imgW="2314286" imgH="1561905"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00536"/>
                        <a:ext cx="23145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64"/>
          <p:cNvGrpSpPr>
            <a:grpSpLocks/>
          </p:cNvGrpSpPr>
          <p:nvPr/>
        </p:nvGrpSpPr>
        <p:grpSpPr bwMode="auto">
          <a:xfrm>
            <a:off x="3657600" y="3140968"/>
            <a:ext cx="1447800" cy="914400"/>
            <a:chOff x="2304" y="2424"/>
            <a:chExt cx="912" cy="576"/>
          </a:xfrm>
        </p:grpSpPr>
        <p:sp>
          <p:nvSpPr>
            <p:cNvPr id="29713" name="Line 17"/>
            <p:cNvSpPr>
              <a:spLocks noChangeShapeType="1"/>
            </p:cNvSpPr>
            <p:nvPr/>
          </p:nvSpPr>
          <p:spPr bwMode="auto">
            <a:xfrm>
              <a:off x="2304" y="2472"/>
              <a:ext cx="48"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4" name="Line 18"/>
            <p:cNvSpPr>
              <a:spLocks noChangeShapeType="1"/>
            </p:cNvSpPr>
            <p:nvPr/>
          </p:nvSpPr>
          <p:spPr bwMode="auto">
            <a:xfrm>
              <a:off x="2352" y="2568"/>
              <a:ext cx="96"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5" name="Line 19"/>
            <p:cNvSpPr>
              <a:spLocks noChangeShapeType="1"/>
            </p:cNvSpPr>
            <p:nvPr/>
          </p:nvSpPr>
          <p:spPr bwMode="auto">
            <a:xfrm>
              <a:off x="2448" y="2664"/>
              <a:ext cx="96"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6" name="Line 20"/>
            <p:cNvSpPr>
              <a:spLocks noChangeShapeType="1"/>
            </p:cNvSpPr>
            <p:nvPr/>
          </p:nvSpPr>
          <p:spPr bwMode="auto">
            <a:xfrm>
              <a:off x="2544" y="2760"/>
              <a:ext cx="144"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7" name="Line 21"/>
            <p:cNvSpPr>
              <a:spLocks noChangeShapeType="1"/>
            </p:cNvSpPr>
            <p:nvPr/>
          </p:nvSpPr>
          <p:spPr bwMode="auto">
            <a:xfrm>
              <a:off x="2688" y="2808"/>
              <a:ext cx="192"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8" name="Line 22"/>
            <p:cNvSpPr>
              <a:spLocks noChangeShapeType="1"/>
            </p:cNvSpPr>
            <p:nvPr/>
          </p:nvSpPr>
          <p:spPr bwMode="auto">
            <a:xfrm>
              <a:off x="2880" y="2904"/>
              <a:ext cx="144"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9" name="Line 23"/>
            <p:cNvSpPr>
              <a:spLocks noChangeShapeType="1"/>
            </p:cNvSpPr>
            <p:nvPr/>
          </p:nvSpPr>
          <p:spPr bwMode="auto">
            <a:xfrm flipV="1">
              <a:off x="3024" y="2904"/>
              <a:ext cx="96" cy="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0" name="Line 24"/>
            <p:cNvSpPr>
              <a:spLocks noChangeShapeType="1"/>
            </p:cNvSpPr>
            <p:nvPr/>
          </p:nvSpPr>
          <p:spPr bwMode="auto">
            <a:xfrm flipV="1">
              <a:off x="3120" y="2712"/>
              <a:ext cx="96" cy="19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1" name="Line 25"/>
            <p:cNvSpPr>
              <a:spLocks noChangeShapeType="1"/>
            </p:cNvSpPr>
            <p:nvPr/>
          </p:nvSpPr>
          <p:spPr bwMode="auto">
            <a:xfrm flipV="1">
              <a:off x="3216" y="2568"/>
              <a:ext cx="0" cy="1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2" name="Line 26"/>
            <p:cNvSpPr>
              <a:spLocks noChangeShapeType="1"/>
            </p:cNvSpPr>
            <p:nvPr/>
          </p:nvSpPr>
          <p:spPr bwMode="auto">
            <a:xfrm flipV="1">
              <a:off x="3216" y="2424"/>
              <a:ext cx="0" cy="1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grpSp>
        <p:nvGrpSpPr>
          <p:cNvPr id="3" name="Group 63"/>
          <p:cNvGrpSpPr>
            <a:grpSpLocks/>
          </p:cNvGrpSpPr>
          <p:nvPr/>
        </p:nvGrpSpPr>
        <p:grpSpPr bwMode="auto">
          <a:xfrm>
            <a:off x="4343400" y="3120008"/>
            <a:ext cx="685800" cy="381000"/>
            <a:chOff x="2736" y="2424"/>
            <a:chExt cx="432" cy="240"/>
          </a:xfrm>
        </p:grpSpPr>
        <p:sp>
          <p:nvSpPr>
            <p:cNvPr id="29726" name="Line 30"/>
            <p:cNvSpPr>
              <a:spLocks noChangeShapeType="1"/>
            </p:cNvSpPr>
            <p:nvPr/>
          </p:nvSpPr>
          <p:spPr bwMode="auto">
            <a:xfrm>
              <a:off x="2736" y="2424"/>
              <a:ext cx="0"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7" name="Line 31"/>
            <p:cNvSpPr>
              <a:spLocks noChangeShapeType="1"/>
            </p:cNvSpPr>
            <p:nvPr/>
          </p:nvSpPr>
          <p:spPr bwMode="auto">
            <a:xfrm>
              <a:off x="2736" y="2472"/>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8" name="Line 32"/>
            <p:cNvSpPr>
              <a:spLocks noChangeShapeType="1"/>
            </p:cNvSpPr>
            <p:nvPr/>
          </p:nvSpPr>
          <p:spPr bwMode="auto">
            <a:xfrm>
              <a:off x="2784" y="2520"/>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29" name="Line 33"/>
            <p:cNvSpPr>
              <a:spLocks noChangeShapeType="1"/>
            </p:cNvSpPr>
            <p:nvPr/>
          </p:nvSpPr>
          <p:spPr bwMode="auto">
            <a:xfrm>
              <a:off x="2832" y="2568"/>
              <a:ext cx="0"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0" name="Line 34"/>
            <p:cNvSpPr>
              <a:spLocks noChangeShapeType="1"/>
            </p:cNvSpPr>
            <p:nvPr/>
          </p:nvSpPr>
          <p:spPr bwMode="auto">
            <a:xfrm>
              <a:off x="2832" y="2616"/>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1" name="Line 35"/>
            <p:cNvSpPr>
              <a:spLocks noChangeShapeType="1"/>
            </p:cNvSpPr>
            <p:nvPr/>
          </p:nvSpPr>
          <p:spPr bwMode="auto">
            <a:xfrm>
              <a:off x="2880" y="2664"/>
              <a:ext cx="48" cy="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2" name="Line 36"/>
            <p:cNvSpPr>
              <a:spLocks noChangeShapeType="1"/>
            </p:cNvSpPr>
            <p:nvPr/>
          </p:nvSpPr>
          <p:spPr bwMode="auto">
            <a:xfrm flipV="1">
              <a:off x="2928" y="2616"/>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3" name="Line 37"/>
            <p:cNvSpPr>
              <a:spLocks noChangeShapeType="1"/>
            </p:cNvSpPr>
            <p:nvPr/>
          </p:nvSpPr>
          <p:spPr bwMode="auto">
            <a:xfrm flipV="1">
              <a:off x="2976" y="2568"/>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4" name="Line 38"/>
            <p:cNvSpPr>
              <a:spLocks noChangeShapeType="1"/>
            </p:cNvSpPr>
            <p:nvPr/>
          </p:nvSpPr>
          <p:spPr bwMode="auto">
            <a:xfrm>
              <a:off x="3024" y="2568"/>
              <a:ext cx="48" cy="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5" name="Line 39"/>
            <p:cNvSpPr>
              <a:spLocks noChangeShapeType="1"/>
            </p:cNvSpPr>
            <p:nvPr/>
          </p:nvSpPr>
          <p:spPr bwMode="auto">
            <a:xfrm flipV="1">
              <a:off x="3072" y="2520"/>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36" name="Line 40"/>
            <p:cNvSpPr>
              <a:spLocks noChangeShapeType="1"/>
            </p:cNvSpPr>
            <p:nvPr/>
          </p:nvSpPr>
          <p:spPr bwMode="auto">
            <a:xfrm flipV="1">
              <a:off x="3120" y="2472"/>
              <a:ext cx="48"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graphicFrame>
        <p:nvGraphicFramePr>
          <p:cNvPr id="29710" name="Object 14"/>
          <p:cNvGraphicFramePr>
            <a:graphicFrameLocks noChangeAspect="1"/>
          </p:cNvGraphicFramePr>
          <p:nvPr>
            <p:extLst>
              <p:ext uri="{D42A27DB-BD31-4B8C-83A1-F6EECF244321}">
                <p14:modId xmlns:p14="http://schemas.microsoft.com/office/powerpoint/2010/main" val="3939036020"/>
              </p:ext>
            </p:extLst>
          </p:nvPr>
        </p:nvGraphicFramePr>
        <p:xfrm>
          <a:off x="5943600" y="2538636"/>
          <a:ext cx="2314575" cy="1562100"/>
        </p:xfrm>
        <a:graphic>
          <a:graphicData uri="http://schemas.openxmlformats.org/presentationml/2006/ole">
            <mc:AlternateContent xmlns:mc="http://schemas.openxmlformats.org/markup-compatibility/2006">
              <mc:Choice xmlns:v="urn:schemas-microsoft-com:vml" Requires="v">
                <p:oleObj spid="_x0000_s259093" name="Bitmap Image" r:id="rId5" imgW="2314286" imgH="1561905" progId="PBrush">
                  <p:embed/>
                </p:oleObj>
              </mc:Choice>
              <mc:Fallback>
                <p:oleObj name="Bitmap Image" r:id="rId5" imgW="2314286" imgH="1561905"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38636"/>
                        <a:ext cx="23145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59"/>
          <p:cNvGrpSpPr>
            <a:grpSpLocks/>
          </p:cNvGrpSpPr>
          <p:nvPr/>
        </p:nvGrpSpPr>
        <p:grpSpPr bwMode="auto">
          <a:xfrm>
            <a:off x="7086600" y="2924944"/>
            <a:ext cx="533400" cy="609600"/>
            <a:chOff x="1536" y="2256"/>
            <a:chExt cx="336" cy="384"/>
          </a:xfrm>
        </p:grpSpPr>
        <p:sp>
          <p:nvSpPr>
            <p:cNvPr id="29743" name="Line 47"/>
            <p:cNvSpPr>
              <a:spLocks noChangeShapeType="1"/>
            </p:cNvSpPr>
            <p:nvPr/>
          </p:nvSpPr>
          <p:spPr bwMode="auto">
            <a:xfrm>
              <a:off x="1536" y="2592"/>
              <a:ext cx="0" cy="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4" name="Line 48"/>
            <p:cNvSpPr>
              <a:spLocks noChangeShapeType="1"/>
            </p:cNvSpPr>
            <p:nvPr/>
          </p:nvSpPr>
          <p:spPr bwMode="auto">
            <a:xfrm>
              <a:off x="1543" y="2640"/>
              <a:ext cx="55" cy="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5" name="Line 49"/>
            <p:cNvSpPr>
              <a:spLocks noChangeShapeType="1"/>
            </p:cNvSpPr>
            <p:nvPr/>
          </p:nvSpPr>
          <p:spPr bwMode="auto">
            <a:xfrm flipV="1">
              <a:off x="1598" y="2592"/>
              <a:ext cx="55"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6" name="Line 50"/>
            <p:cNvSpPr>
              <a:spLocks noChangeShapeType="1"/>
            </p:cNvSpPr>
            <p:nvPr/>
          </p:nvSpPr>
          <p:spPr bwMode="auto">
            <a:xfrm flipV="1">
              <a:off x="1653" y="2544"/>
              <a:ext cx="54"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7" name="Line 51"/>
            <p:cNvSpPr>
              <a:spLocks noChangeShapeType="1"/>
            </p:cNvSpPr>
            <p:nvPr/>
          </p:nvSpPr>
          <p:spPr bwMode="auto">
            <a:xfrm>
              <a:off x="1707" y="2544"/>
              <a:ext cx="55" cy="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8" name="Line 52"/>
            <p:cNvSpPr>
              <a:spLocks noChangeShapeType="1"/>
            </p:cNvSpPr>
            <p:nvPr/>
          </p:nvSpPr>
          <p:spPr bwMode="auto">
            <a:xfrm flipV="1">
              <a:off x="1762" y="2496"/>
              <a:ext cx="55"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49" name="Line 53"/>
            <p:cNvSpPr>
              <a:spLocks noChangeShapeType="1"/>
            </p:cNvSpPr>
            <p:nvPr/>
          </p:nvSpPr>
          <p:spPr bwMode="auto">
            <a:xfrm flipV="1">
              <a:off x="1817" y="2448"/>
              <a:ext cx="55"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51" name="Line 55"/>
            <p:cNvSpPr>
              <a:spLocks noChangeShapeType="1"/>
            </p:cNvSpPr>
            <p:nvPr/>
          </p:nvSpPr>
          <p:spPr bwMode="auto">
            <a:xfrm flipH="1">
              <a:off x="1536" y="2256"/>
              <a:ext cx="96" cy="28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53" name="Line 57"/>
            <p:cNvSpPr>
              <a:spLocks noChangeShapeType="1"/>
            </p:cNvSpPr>
            <p:nvPr/>
          </p:nvSpPr>
          <p:spPr bwMode="auto">
            <a:xfrm>
              <a:off x="1536" y="2544"/>
              <a:ext cx="0"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54" name="Line 58"/>
            <p:cNvSpPr>
              <a:spLocks noChangeShapeType="1"/>
            </p:cNvSpPr>
            <p:nvPr/>
          </p:nvSpPr>
          <p:spPr bwMode="auto">
            <a:xfrm>
              <a:off x="1536" y="2592"/>
              <a:ext cx="0" cy="48"/>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50" name="Text Box 2"/>
          <p:cNvSpPr txBox="1">
            <a:spLocks noChangeArrowheads="1"/>
          </p:cNvSpPr>
          <p:nvPr/>
        </p:nvSpPr>
        <p:spPr bwMode="auto">
          <a:xfrm>
            <a:off x="1259632" y="188640"/>
            <a:ext cx="66816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40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התחומים שחלה בהם דיני שביעית</a:t>
            </a:r>
            <a:endParaRPr lang="en-US" altLang="he-IL" sz="20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128" name="Rectangle 7"/>
          <p:cNvSpPr>
            <a:spLocks noChangeArrowheads="1"/>
          </p:cNvSpPr>
          <p:nvPr/>
        </p:nvSpPr>
        <p:spPr bwMode="auto">
          <a:xfrm>
            <a:off x="6119192" y="5561856"/>
            <a:ext cx="1981200" cy="891480"/>
          </a:xfrm>
          <a:prstGeom prst="rect">
            <a:avLst/>
          </a:prstGeom>
          <a:solidFill>
            <a:srgbClr val="FF00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129" name="Rectangle 7"/>
          <p:cNvSpPr>
            <a:spLocks noChangeArrowheads="1"/>
          </p:cNvSpPr>
          <p:nvPr/>
        </p:nvSpPr>
        <p:spPr bwMode="auto">
          <a:xfrm>
            <a:off x="3526904" y="5589240"/>
            <a:ext cx="1981200" cy="891480"/>
          </a:xfrm>
          <a:prstGeom prst="rect">
            <a:avLst/>
          </a:prstGeom>
          <a:solidFill>
            <a:srgbClr val="FF00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he-IL" altLang="he-IL" sz="2800" dirty="0" smtClean="0">
                <a:solidFill>
                  <a:schemeClr val="tx1"/>
                </a:solidFill>
                <a:latin typeface="David" panose="020E0502060401010101" pitchFamily="34" charset="-79"/>
                <a:cs typeface="David" panose="020E0502060401010101" pitchFamily="34" charset="-79"/>
              </a:rPr>
              <a:t>מלאכות </a:t>
            </a:r>
          </a:p>
          <a:p>
            <a:pPr algn="ctr"/>
            <a:r>
              <a:rPr lang="he-IL" altLang="he-IL" sz="2800" dirty="0" smtClean="0">
                <a:solidFill>
                  <a:schemeClr val="tx1"/>
                </a:solidFill>
                <a:latin typeface="David" panose="020E0502060401010101" pitchFamily="34" charset="-79"/>
                <a:cs typeface="David" panose="020E0502060401010101" pitchFamily="34" charset="-79"/>
              </a:rPr>
              <a:t>אסורות</a:t>
            </a:r>
            <a:endParaRPr lang="en-US" altLang="he-IL" sz="2800" b="0" dirty="0">
              <a:solidFill>
                <a:schemeClr val="tx1"/>
              </a:solidFill>
              <a:latin typeface="David" panose="020E0502060401010101" pitchFamily="34" charset="-79"/>
              <a:cs typeface="David" panose="020E0502060401010101" pitchFamily="34" charset="-79"/>
            </a:endParaRPr>
          </a:p>
        </p:txBody>
      </p:sp>
      <p:sp>
        <p:nvSpPr>
          <p:cNvPr id="130" name="Rectangle 1031"/>
          <p:cNvSpPr>
            <a:spLocks noChangeArrowheads="1"/>
          </p:cNvSpPr>
          <p:nvPr/>
        </p:nvSpPr>
        <p:spPr bwMode="auto">
          <a:xfrm>
            <a:off x="914400" y="4481736"/>
            <a:ext cx="1981200" cy="8655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e-IL" altLang="he-IL" sz="2800" dirty="0">
                <a:latin typeface="David" panose="020E0502060401010101" pitchFamily="34" charset="-79"/>
                <a:cs typeface="David" panose="020E0502060401010101" pitchFamily="34" charset="-79"/>
              </a:rPr>
              <a:t>אין קדושה</a:t>
            </a:r>
            <a:endParaRPr lang="en-US" altLang="he-IL" sz="2800" b="0" dirty="0">
              <a:latin typeface="David" panose="020E0502060401010101" pitchFamily="34" charset="-79"/>
              <a:cs typeface="David" panose="020E0502060401010101" pitchFamily="34" charset="-79"/>
            </a:endParaRPr>
          </a:p>
        </p:txBody>
      </p:sp>
      <p:sp>
        <p:nvSpPr>
          <p:cNvPr id="131" name="Rectangle 1031"/>
          <p:cNvSpPr>
            <a:spLocks noChangeArrowheads="1"/>
          </p:cNvSpPr>
          <p:nvPr/>
        </p:nvSpPr>
        <p:spPr bwMode="auto">
          <a:xfrm>
            <a:off x="934616" y="5543128"/>
            <a:ext cx="1981200" cy="9375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e-IL" altLang="he-IL" sz="2800" dirty="0" smtClean="0">
                <a:latin typeface="David" panose="020E0502060401010101" pitchFamily="34" charset="-79"/>
                <a:cs typeface="David" panose="020E0502060401010101" pitchFamily="34" charset="-79"/>
              </a:rPr>
              <a:t>מלאכות </a:t>
            </a:r>
          </a:p>
          <a:p>
            <a:pPr algn="ctr"/>
            <a:r>
              <a:rPr lang="he-IL" altLang="he-IL" sz="2800" dirty="0" smtClean="0">
                <a:latin typeface="David" panose="020E0502060401010101" pitchFamily="34" charset="-79"/>
                <a:cs typeface="David" panose="020E0502060401010101" pitchFamily="34" charset="-79"/>
              </a:rPr>
              <a:t>מותרות</a:t>
            </a:r>
            <a:endParaRPr lang="en-US" altLang="he-IL" sz="2800" b="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38971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out)">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out)">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out)">
                                      <p:cBhvr>
                                        <p:cTn id="17" dur="500"/>
                                        <p:tgtEl>
                                          <p:spTgt spid="296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9710"/>
                                        </p:tgtEl>
                                        <p:attrNameLst>
                                          <p:attrName>style.visibility</p:attrName>
                                        </p:attrNameLst>
                                      </p:cBhvr>
                                      <p:to>
                                        <p:strVal val="visible"/>
                                      </p:to>
                                    </p:set>
                                    <p:animEffect transition="in" filter="box(out)">
                                      <p:cBhvr>
                                        <p:cTn id="22" dur="500"/>
                                        <p:tgtEl>
                                          <p:spTgt spid="297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out)">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9703"/>
                                        </p:tgtEl>
                                        <p:attrNameLst>
                                          <p:attrName>style.visibility</p:attrName>
                                        </p:attrNameLst>
                                      </p:cBhvr>
                                      <p:to>
                                        <p:strVal val="visible"/>
                                      </p:to>
                                    </p:set>
                                    <p:animEffect transition="in" filter="box(out)">
                                      <p:cBhvr>
                                        <p:cTn id="32" dur="500"/>
                                        <p:tgtEl>
                                          <p:spTgt spid="297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box(out)">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29712"/>
                                        </p:tgtEl>
                                        <p:attrNameLst>
                                          <p:attrName>style.visibility</p:attrName>
                                        </p:attrNameLst>
                                      </p:cBhvr>
                                      <p:to>
                                        <p:strVal val="visible"/>
                                      </p:to>
                                    </p:set>
                                    <p:animEffect transition="in" filter="box(out)">
                                      <p:cBhvr>
                                        <p:cTn id="42" dur="500"/>
                                        <p:tgtEl>
                                          <p:spTgt spid="297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out)">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out)">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29704"/>
                                        </p:tgtEl>
                                        <p:attrNameLst>
                                          <p:attrName>style.visibility</p:attrName>
                                        </p:attrNameLst>
                                      </p:cBhvr>
                                      <p:to>
                                        <p:strVal val="visible"/>
                                      </p:to>
                                    </p:set>
                                    <p:animEffect transition="in" filter="box(out)">
                                      <p:cBhvr>
                                        <p:cTn id="57" dur="500"/>
                                        <p:tgtEl>
                                          <p:spTgt spid="2970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box(out)">
                                      <p:cBhvr>
                                        <p:cTn id="62" dur="500"/>
                                        <p:tgtEl>
                                          <p:spTgt spid="1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30"/>
                                        </p:tgtEl>
                                        <p:attrNameLst>
                                          <p:attrName>style.visibility</p:attrName>
                                        </p:attrNameLst>
                                      </p:cBhvr>
                                      <p:to>
                                        <p:strVal val="visible"/>
                                      </p:to>
                                    </p:set>
                                    <p:anim calcmode="lin" valueType="num">
                                      <p:cBhvr additive="base">
                                        <p:cTn id="67" dur="500" fill="hold"/>
                                        <p:tgtEl>
                                          <p:spTgt spid="130"/>
                                        </p:tgtEl>
                                        <p:attrNameLst>
                                          <p:attrName>ppt_x</p:attrName>
                                        </p:attrNameLst>
                                      </p:cBhvr>
                                      <p:tavLst>
                                        <p:tav tm="0">
                                          <p:val>
                                            <p:strVal val="0-#ppt_w/2"/>
                                          </p:val>
                                        </p:tav>
                                        <p:tav tm="100000">
                                          <p:val>
                                            <p:strVal val="#ppt_x"/>
                                          </p:val>
                                        </p:tav>
                                      </p:tavLst>
                                    </p:anim>
                                    <p:anim calcmode="lin" valueType="num">
                                      <p:cBhvr additive="base">
                                        <p:cTn id="68" dur="5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31"/>
                                        </p:tgtEl>
                                        <p:attrNameLst>
                                          <p:attrName>style.visibility</p:attrName>
                                        </p:attrNameLst>
                                      </p:cBhvr>
                                      <p:to>
                                        <p:strVal val="visible"/>
                                      </p:to>
                                    </p:set>
                                    <p:anim calcmode="lin" valueType="num">
                                      <p:cBhvr additive="base">
                                        <p:cTn id="73" dur="500" fill="hold"/>
                                        <p:tgtEl>
                                          <p:spTgt spid="131"/>
                                        </p:tgtEl>
                                        <p:attrNameLst>
                                          <p:attrName>ppt_x</p:attrName>
                                        </p:attrNameLst>
                                      </p:cBhvr>
                                      <p:tavLst>
                                        <p:tav tm="0">
                                          <p:val>
                                            <p:strVal val="0-#ppt_w/2"/>
                                          </p:val>
                                        </p:tav>
                                        <p:tav tm="100000">
                                          <p:val>
                                            <p:strVal val="#ppt_x"/>
                                          </p:val>
                                        </p:tav>
                                      </p:tavLst>
                                    </p:anim>
                                    <p:anim calcmode="lin" valueType="num">
                                      <p:cBhvr additive="base">
                                        <p:cTn id="74" dur="500" fill="hold"/>
                                        <p:tgtEl>
                                          <p:spTgt spid="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autoUpdateAnimBg="0"/>
      <p:bldP spid="29700" grpId="0" animBg="1" autoUpdateAnimBg="0"/>
      <p:bldP spid="29701" grpId="0" animBg="1" autoUpdateAnimBg="0"/>
      <p:bldP spid="29703" grpId="0" animBg="1" autoUpdateAnimBg="0"/>
      <p:bldP spid="29704" grpId="0" animBg="1" autoUpdateAnimBg="0"/>
      <p:bldP spid="128" grpId="0" animBg="1" autoUpdateAnimBg="0"/>
      <p:bldP spid="129" grpId="0" animBg="1" autoUpdateAnimBg="0"/>
      <p:bldP spid="130" grpId="0" animBg="1" autoUpdateAnimBg="0"/>
      <p:bldP spid="13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457200" y="1524000"/>
            <a:ext cx="4572000" cy="4181475"/>
            <a:chOff x="288" y="960"/>
            <a:chExt cx="2880" cy="2634"/>
          </a:xfrm>
        </p:grpSpPr>
        <p:graphicFrame>
          <p:nvGraphicFramePr>
            <p:cNvPr id="60437" name="Object 3"/>
            <p:cNvGraphicFramePr>
              <a:graphicFrameLocks noChangeAspect="1"/>
            </p:cNvGraphicFramePr>
            <p:nvPr/>
          </p:nvGraphicFramePr>
          <p:xfrm>
            <a:off x="288" y="960"/>
            <a:ext cx="2880" cy="2634"/>
          </p:xfrm>
          <a:graphic>
            <a:graphicData uri="http://schemas.openxmlformats.org/presentationml/2006/ole">
              <mc:AlternateContent xmlns:mc="http://schemas.openxmlformats.org/markup-compatibility/2006">
                <mc:Choice xmlns:v="urn:schemas-microsoft-com:vml" Requires="v">
                  <p:oleObj spid="_x0000_s231436" name="Bitmap Image" r:id="rId4" imgW="4571429" imgH="4180952" progId="PBrush">
                    <p:embed/>
                  </p:oleObj>
                </mc:Choice>
                <mc:Fallback>
                  <p:oleObj name="Bitmap Image" r:id="rId4" imgW="4571429" imgH="4180952"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960"/>
                          <a:ext cx="2880" cy="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9"/>
            <p:cNvGrpSpPr>
              <a:grpSpLocks/>
            </p:cNvGrpSpPr>
            <p:nvPr/>
          </p:nvGrpSpPr>
          <p:grpSpPr bwMode="auto">
            <a:xfrm>
              <a:off x="1872" y="1680"/>
              <a:ext cx="918" cy="692"/>
              <a:chOff x="3034" y="1526"/>
              <a:chExt cx="918" cy="692"/>
            </a:xfrm>
          </p:grpSpPr>
          <p:sp>
            <p:nvSpPr>
              <p:cNvPr id="60443" name="Text Box 4"/>
              <p:cNvSpPr txBox="1">
                <a:spLocks noChangeArrowheads="1"/>
              </p:cNvSpPr>
              <p:nvPr/>
            </p:nvSpPr>
            <p:spPr bwMode="auto">
              <a:xfrm>
                <a:off x="3100" y="1526"/>
                <a:ext cx="510" cy="212"/>
              </a:xfrm>
              <a:prstGeom prst="rect">
                <a:avLst/>
              </a:prstGeom>
              <a:noFill/>
              <a:ln w="9525">
                <a:noFill/>
                <a:miter lim="800000"/>
                <a:headEnd/>
                <a:tailEnd/>
              </a:ln>
            </p:spPr>
            <p:txBody>
              <a:bodyPr wrap="none">
                <a:spAutoFit/>
              </a:bodyPr>
              <a:lstStyle/>
              <a:p>
                <a:r>
                  <a:rPr lang="he-IL" sz="1600"/>
                  <a:t>חצבה</a:t>
                </a:r>
                <a:endParaRPr lang="en-US" sz="2400" b="0"/>
              </a:p>
            </p:txBody>
          </p:sp>
          <p:sp>
            <p:nvSpPr>
              <p:cNvPr id="60444" name="Text Box 5"/>
              <p:cNvSpPr txBox="1">
                <a:spLocks noChangeArrowheads="1"/>
              </p:cNvSpPr>
              <p:nvPr/>
            </p:nvSpPr>
            <p:spPr bwMode="auto">
              <a:xfrm>
                <a:off x="3408" y="1728"/>
                <a:ext cx="544" cy="212"/>
              </a:xfrm>
              <a:prstGeom prst="rect">
                <a:avLst/>
              </a:prstGeom>
              <a:noFill/>
              <a:ln w="9525">
                <a:noFill/>
                <a:miter lim="800000"/>
                <a:headEnd/>
                <a:tailEnd/>
              </a:ln>
            </p:spPr>
            <p:txBody>
              <a:bodyPr>
                <a:spAutoFit/>
              </a:bodyPr>
              <a:lstStyle/>
              <a:p>
                <a:r>
                  <a:rPr lang="he-IL" sz="1600"/>
                  <a:t>עין</a:t>
                </a:r>
                <a:r>
                  <a:rPr lang="en-US" sz="1600"/>
                  <a:t> </a:t>
                </a:r>
                <a:r>
                  <a:rPr lang="he-IL" sz="1600"/>
                  <a:t>יהב</a:t>
                </a:r>
                <a:endParaRPr lang="en-US" sz="1600" b="0"/>
              </a:p>
            </p:txBody>
          </p:sp>
          <p:sp>
            <p:nvSpPr>
              <p:cNvPr id="60445" name="Text Box 6"/>
              <p:cNvSpPr txBox="1">
                <a:spLocks noChangeArrowheads="1"/>
              </p:cNvSpPr>
              <p:nvPr/>
            </p:nvSpPr>
            <p:spPr bwMode="auto">
              <a:xfrm>
                <a:off x="3078" y="1766"/>
                <a:ext cx="436" cy="212"/>
              </a:xfrm>
              <a:prstGeom prst="rect">
                <a:avLst/>
              </a:prstGeom>
              <a:noFill/>
              <a:ln w="9525">
                <a:noFill/>
                <a:miter lim="800000"/>
                <a:headEnd/>
                <a:tailEnd/>
              </a:ln>
            </p:spPr>
            <p:txBody>
              <a:bodyPr wrap="none">
                <a:spAutoFit/>
              </a:bodyPr>
              <a:lstStyle/>
              <a:p>
                <a:r>
                  <a:rPr lang="he-IL" sz="1600"/>
                  <a:t>ספיר</a:t>
                </a:r>
                <a:endParaRPr lang="en-US" sz="1600"/>
              </a:p>
            </p:txBody>
          </p:sp>
          <p:sp>
            <p:nvSpPr>
              <p:cNvPr id="60446" name="Text Box 9"/>
              <p:cNvSpPr txBox="1">
                <a:spLocks noChangeArrowheads="1"/>
              </p:cNvSpPr>
              <p:nvPr/>
            </p:nvSpPr>
            <p:spPr bwMode="auto">
              <a:xfrm>
                <a:off x="3043" y="1862"/>
                <a:ext cx="423" cy="212"/>
              </a:xfrm>
              <a:prstGeom prst="rect">
                <a:avLst/>
              </a:prstGeom>
              <a:noFill/>
              <a:ln w="9525">
                <a:noFill/>
                <a:miter lim="800000"/>
                <a:headEnd/>
                <a:tailEnd/>
              </a:ln>
            </p:spPr>
            <p:txBody>
              <a:bodyPr wrap="none">
                <a:spAutoFit/>
              </a:bodyPr>
              <a:lstStyle/>
              <a:p>
                <a:r>
                  <a:rPr lang="he-IL" sz="1600"/>
                  <a:t>צופר</a:t>
                </a:r>
                <a:endParaRPr lang="en-US" sz="1600"/>
              </a:p>
            </p:txBody>
          </p:sp>
          <p:sp>
            <p:nvSpPr>
              <p:cNvPr id="60447" name="Text Box 10"/>
              <p:cNvSpPr txBox="1">
                <a:spLocks noChangeArrowheads="1"/>
              </p:cNvSpPr>
              <p:nvPr/>
            </p:nvSpPr>
            <p:spPr bwMode="auto">
              <a:xfrm>
                <a:off x="3034" y="2006"/>
                <a:ext cx="432" cy="212"/>
              </a:xfrm>
              <a:prstGeom prst="rect">
                <a:avLst/>
              </a:prstGeom>
              <a:noFill/>
              <a:ln w="9525">
                <a:noFill/>
                <a:miter lim="800000"/>
                <a:headEnd/>
                <a:tailEnd/>
              </a:ln>
            </p:spPr>
            <p:txBody>
              <a:bodyPr wrap="none">
                <a:spAutoFit/>
              </a:bodyPr>
              <a:lstStyle/>
              <a:p>
                <a:r>
                  <a:rPr lang="he-IL" sz="1600"/>
                  <a:t>פראן</a:t>
                </a:r>
                <a:endParaRPr lang="en-US" sz="1600"/>
              </a:p>
            </p:txBody>
          </p:sp>
        </p:grpSp>
        <p:sp>
          <p:nvSpPr>
            <p:cNvPr id="60439" name="Text Box 11"/>
            <p:cNvSpPr txBox="1">
              <a:spLocks noChangeArrowheads="1"/>
            </p:cNvSpPr>
            <p:nvPr/>
          </p:nvSpPr>
          <p:spPr bwMode="auto">
            <a:xfrm>
              <a:off x="1860" y="2630"/>
              <a:ext cx="358" cy="212"/>
            </a:xfrm>
            <a:prstGeom prst="rect">
              <a:avLst/>
            </a:prstGeom>
            <a:noFill/>
            <a:ln w="9525">
              <a:noFill/>
              <a:miter lim="800000"/>
              <a:headEnd/>
              <a:tailEnd/>
            </a:ln>
          </p:spPr>
          <p:txBody>
            <a:bodyPr wrap="none">
              <a:spAutoFit/>
            </a:bodyPr>
            <a:lstStyle/>
            <a:p>
              <a:r>
                <a:rPr lang="he-IL" sz="1600"/>
                <a:t>יהל</a:t>
              </a:r>
              <a:endParaRPr lang="en-US" sz="1600"/>
            </a:p>
          </p:txBody>
        </p:sp>
        <p:sp>
          <p:nvSpPr>
            <p:cNvPr id="60440" name="Text Box 13"/>
            <p:cNvSpPr txBox="1">
              <a:spLocks noChangeArrowheads="1"/>
            </p:cNvSpPr>
            <p:nvPr/>
          </p:nvSpPr>
          <p:spPr bwMode="auto">
            <a:xfrm>
              <a:off x="2112" y="2784"/>
              <a:ext cx="394" cy="212"/>
            </a:xfrm>
            <a:prstGeom prst="rect">
              <a:avLst/>
            </a:prstGeom>
            <a:noFill/>
            <a:ln w="9525">
              <a:noFill/>
              <a:miter lim="800000"/>
              <a:headEnd/>
              <a:tailEnd/>
            </a:ln>
          </p:spPr>
          <p:txBody>
            <a:bodyPr wrap="none">
              <a:spAutoFit/>
            </a:bodyPr>
            <a:lstStyle/>
            <a:p>
              <a:r>
                <a:rPr lang="he-IL" sz="1600"/>
                <a:t>לוטן</a:t>
              </a:r>
              <a:endParaRPr lang="en-US" sz="1600"/>
            </a:p>
          </p:txBody>
        </p:sp>
        <p:sp>
          <p:nvSpPr>
            <p:cNvPr id="60441" name="Text Box 14"/>
            <p:cNvSpPr txBox="1">
              <a:spLocks noChangeArrowheads="1"/>
            </p:cNvSpPr>
            <p:nvPr/>
          </p:nvSpPr>
          <p:spPr bwMode="auto">
            <a:xfrm>
              <a:off x="1656" y="2822"/>
              <a:ext cx="514" cy="212"/>
            </a:xfrm>
            <a:prstGeom prst="rect">
              <a:avLst/>
            </a:prstGeom>
            <a:noFill/>
            <a:ln w="9525">
              <a:noFill/>
              <a:miter lim="800000"/>
              <a:headEnd/>
              <a:tailEnd/>
            </a:ln>
          </p:spPr>
          <p:txBody>
            <a:bodyPr wrap="none">
              <a:spAutoFit/>
            </a:bodyPr>
            <a:lstStyle/>
            <a:p>
              <a:r>
                <a:rPr lang="he-IL" sz="1600"/>
                <a:t>קטורה</a:t>
              </a:r>
              <a:endParaRPr lang="en-US" sz="1600"/>
            </a:p>
          </p:txBody>
        </p:sp>
        <p:sp>
          <p:nvSpPr>
            <p:cNvPr id="60442" name="Text Box 15"/>
            <p:cNvSpPr txBox="1">
              <a:spLocks noChangeArrowheads="1"/>
            </p:cNvSpPr>
            <p:nvPr/>
          </p:nvSpPr>
          <p:spPr bwMode="auto">
            <a:xfrm>
              <a:off x="1634" y="3350"/>
              <a:ext cx="440" cy="212"/>
            </a:xfrm>
            <a:prstGeom prst="rect">
              <a:avLst/>
            </a:prstGeom>
            <a:noFill/>
            <a:ln w="9525">
              <a:noFill/>
              <a:miter lim="800000"/>
              <a:headEnd/>
              <a:tailEnd/>
            </a:ln>
          </p:spPr>
          <p:txBody>
            <a:bodyPr wrap="none">
              <a:spAutoFit/>
            </a:bodyPr>
            <a:lstStyle/>
            <a:p>
              <a:r>
                <a:rPr lang="he-IL" sz="1600"/>
                <a:t>אילת</a:t>
              </a:r>
              <a:endParaRPr lang="en-US" sz="1600"/>
            </a:p>
          </p:txBody>
        </p:sp>
      </p:grpSp>
      <p:sp>
        <p:nvSpPr>
          <p:cNvPr id="21520" name="Line 16"/>
          <p:cNvSpPr>
            <a:spLocks noChangeShapeType="1"/>
          </p:cNvSpPr>
          <p:nvPr/>
        </p:nvSpPr>
        <p:spPr bwMode="auto">
          <a:xfrm>
            <a:off x="2133600" y="5638800"/>
            <a:ext cx="4495800" cy="0"/>
          </a:xfrm>
          <a:prstGeom prst="line">
            <a:avLst/>
          </a:prstGeom>
          <a:noFill/>
          <a:ln w="9525">
            <a:solidFill>
              <a:schemeClr val="tx1"/>
            </a:solidFill>
            <a:round/>
            <a:headEnd/>
            <a:tailEnd/>
          </a:ln>
        </p:spPr>
        <p:txBody>
          <a:bodyPr wrap="none" anchor="ctr"/>
          <a:lstStyle/>
          <a:p>
            <a:endParaRPr lang="he-IL"/>
          </a:p>
        </p:txBody>
      </p:sp>
      <p:sp>
        <p:nvSpPr>
          <p:cNvPr id="21521" name="Line 17"/>
          <p:cNvSpPr>
            <a:spLocks noChangeShapeType="1"/>
          </p:cNvSpPr>
          <p:nvPr/>
        </p:nvSpPr>
        <p:spPr bwMode="auto">
          <a:xfrm>
            <a:off x="1676400" y="4495800"/>
            <a:ext cx="4953000" cy="0"/>
          </a:xfrm>
          <a:prstGeom prst="line">
            <a:avLst/>
          </a:prstGeom>
          <a:noFill/>
          <a:ln w="9525">
            <a:solidFill>
              <a:schemeClr val="tx1"/>
            </a:solidFill>
            <a:round/>
            <a:headEnd/>
            <a:tailEnd/>
          </a:ln>
        </p:spPr>
        <p:txBody>
          <a:bodyPr wrap="none" anchor="ctr"/>
          <a:lstStyle/>
          <a:p>
            <a:endParaRPr lang="he-IL"/>
          </a:p>
        </p:txBody>
      </p:sp>
      <p:grpSp>
        <p:nvGrpSpPr>
          <p:cNvPr id="4" name="Group 22"/>
          <p:cNvGrpSpPr>
            <a:grpSpLocks/>
          </p:cNvGrpSpPr>
          <p:nvPr/>
        </p:nvGrpSpPr>
        <p:grpSpPr bwMode="auto">
          <a:xfrm>
            <a:off x="1524000" y="3048000"/>
            <a:ext cx="5105400" cy="381000"/>
            <a:chOff x="1296" y="1872"/>
            <a:chExt cx="3216" cy="240"/>
          </a:xfrm>
        </p:grpSpPr>
        <p:sp>
          <p:nvSpPr>
            <p:cNvPr id="60434" name="Line 18"/>
            <p:cNvSpPr>
              <a:spLocks noChangeShapeType="1"/>
            </p:cNvSpPr>
            <p:nvPr/>
          </p:nvSpPr>
          <p:spPr bwMode="auto">
            <a:xfrm>
              <a:off x="1296" y="2112"/>
              <a:ext cx="624" cy="0"/>
            </a:xfrm>
            <a:prstGeom prst="line">
              <a:avLst/>
            </a:prstGeom>
            <a:noFill/>
            <a:ln w="9525">
              <a:solidFill>
                <a:schemeClr val="tx1"/>
              </a:solidFill>
              <a:round/>
              <a:headEnd/>
              <a:tailEnd/>
            </a:ln>
          </p:spPr>
          <p:txBody>
            <a:bodyPr wrap="none" anchor="ctr"/>
            <a:lstStyle/>
            <a:p>
              <a:endParaRPr lang="he-IL"/>
            </a:p>
          </p:txBody>
        </p:sp>
        <p:sp>
          <p:nvSpPr>
            <p:cNvPr id="60435" name="Line 20"/>
            <p:cNvSpPr>
              <a:spLocks noChangeShapeType="1"/>
            </p:cNvSpPr>
            <p:nvPr/>
          </p:nvSpPr>
          <p:spPr bwMode="auto">
            <a:xfrm flipH="1">
              <a:off x="2544" y="1872"/>
              <a:ext cx="1968" cy="0"/>
            </a:xfrm>
            <a:prstGeom prst="line">
              <a:avLst/>
            </a:prstGeom>
            <a:noFill/>
            <a:ln w="9525">
              <a:solidFill>
                <a:schemeClr val="tx1"/>
              </a:solidFill>
              <a:round/>
              <a:headEnd/>
              <a:tailEnd/>
            </a:ln>
          </p:spPr>
          <p:txBody>
            <a:bodyPr wrap="none" anchor="ctr"/>
            <a:lstStyle/>
            <a:p>
              <a:endParaRPr lang="he-IL"/>
            </a:p>
          </p:txBody>
        </p:sp>
        <p:sp>
          <p:nvSpPr>
            <p:cNvPr id="60436" name="Line 21"/>
            <p:cNvSpPr>
              <a:spLocks noChangeShapeType="1"/>
            </p:cNvSpPr>
            <p:nvPr/>
          </p:nvSpPr>
          <p:spPr bwMode="auto">
            <a:xfrm flipV="1">
              <a:off x="1920" y="1872"/>
              <a:ext cx="624" cy="240"/>
            </a:xfrm>
            <a:prstGeom prst="line">
              <a:avLst/>
            </a:prstGeom>
            <a:noFill/>
            <a:ln w="9525">
              <a:solidFill>
                <a:schemeClr val="tx1"/>
              </a:solidFill>
              <a:round/>
              <a:headEnd/>
              <a:tailEnd/>
            </a:ln>
          </p:spPr>
          <p:txBody>
            <a:bodyPr wrap="none" anchor="ctr"/>
            <a:lstStyle/>
            <a:p>
              <a:endParaRPr lang="he-IL"/>
            </a:p>
          </p:txBody>
        </p:sp>
      </p:grpSp>
      <p:grpSp>
        <p:nvGrpSpPr>
          <p:cNvPr id="5" name="Group 31"/>
          <p:cNvGrpSpPr>
            <a:grpSpLocks/>
          </p:cNvGrpSpPr>
          <p:nvPr/>
        </p:nvGrpSpPr>
        <p:grpSpPr bwMode="auto">
          <a:xfrm>
            <a:off x="6472239" y="2743201"/>
            <a:ext cx="2290763" cy="766763"/>
            <a:chOff x="4077" y="1440"/>
            <a:chExt cx="1443" cy="483"/>
          </a:xfrm>
        </p:grpSpPr>
        <p:sp>
          <p:nvSpPr>
            <p:cNvPr id="60432" name="Text Box 23"/>
            <p:cNvSpPr txBox="1">
              <a:spLocks noChangeArrowheads="1"/>
            </p:cNvSpPr>
            <p:nvPr/>
          </p:nvSpPr>
          <p:spPr bwMode="auto">
            <a:xfrm>
              <a:off x="4948" y="1440"/>
              <a:ext cx="572" cy="252"/>
            </a:xfrm>
            <a:prstGeom prst="rect">
              <a:avLst/>
            </a:prstGeom>
            <a:noFill/>
            <a:ln w="9525">
              <a:noFill/>
              <a:miter lim="800000"/>
              <a:headEnd/>
              <a:tailEnd/>
            </a:ln>
          </p:spPr>
          <p:txBody>
            <a:bodyPr wrap="none">
              <a:spAutoFit/>
            </a:bodyPr>
            <a:lstStyle/>
            <a:p>
              <a:r>
                <a:rPr lang="he-IL" sz="2000" u="sng" dirty="0">
                  <a:latin typeface="David" panose="020E0502060401010101" pitchFamily="34" charset="-79"/>
                  <a:cs typeface="David" panose="020E0502060401010101" pitchFamily="34" charset="-79"/>
                </a:rPr>
                <a:t>גישה</a:t>
              </a:r>
              <a:r>
                <a:rPr lang="en-US" sz="2000" u="sng" dirty="0">
                  <a:latin typeface="David" panose="020E0502060401010101" pitchFamily="34" charset="-79"/>
                  <a:cs typeface="David" panose="020E0502060401010101" pitchFamily="34" charset="-79"/>
                </a:rPr>
                <a:t> </a:t>
              </a:r>
              <a:r>
                <a:rPr lang="he-IL" sz="2000" u="sng" dirty="0" smtClean="0">
                  <a:latin typeface="David" panose="020E0502060401010101" pitchFamily="34" charset="-79"/>
                  <a:cs typeface="David" panose="020E0502060401010101" pitchFamily="34" charset="-79"/>
                </a:rPr>
                <a:t>א'</a:t>
              </a:r>
              <a:endParaRPr lang="en-US" sz="2800" u="sng" dirty="0">
                <a:latin typeface="David" panose="020E0502060401010101" pitchFamily="34" charset="-79"/>
                <a:cs typeface="David" panose="020E0502060401010101" pitchFamily="34" charset="-79"/>
              </a:endParaRPr>
            </a:p>
          </p:txBody>
        </p:sp>
        <p:sp>
          <p:nvSpPr>
            <p:cNvPr id="60433" name="Text Box 24"/>
            <p:cNvSpPr txBox="1">
              <a:spLocks noChangeArrowheads="1"/>
            </p:cNvSpPr>
            <p:nvPr/>
          </p:nvSpPr>
          <p:spPr bwMode="auto">
            <a:xfrm>
              <a:off x="4077" y="1632"/>
              <a:ext cx="1251" cy="291"/>
            </a:xfrm>
            <a:prstGeom prst="rect">
              <a:avLst/>
            </a:prstGeom>
            <a:noFill/>
            <a:ln w="9525">
              <a:noFill/>
              <a:miter lim="800000"/>
              <a:headEnd/>
              <a:tailEnd/>
            </a:ln>
          </p:spPr>
          <p:txBody>
            <a:bodyPr wrap="none">
              <a:spAutoFit/>
            </a:bodyPr>
            <a:lstStyle/>
            <a:p>
              <a:r>
                <a:rPr lang="he-IL" sz="2400" dirty="0">
                  <a:latin typeface="David" panose="020E0502060401010101" pitchFamily="34" charset="-79"/>
                  <a:cs typeface="David" panose="020E0502060401010101" pitchFamily="34" charset="-79"/>
                </a:rPr>
                <a:t>נחל נקרות בד"צ</a:t>
              </a:r>
              <a:endParaRPr lang="en-US" sz="2800" dirty="0">
                <a:latin typeface="David" panose="020E0502060401010101" pitchFamily="34" charset="-79"/>
                <a:cs typeface="David" panose="020E0502060401010101" pitchFamily="34" charset="-79"/>
              </a:endParaRPr>
            </a:p>
          </p:txBody>
        </p:sp>
      </p:grpSp>
      <p:grpSp>
        <p:nvGrpSpPr>
          <p:cNvPr id="6" name="Group 41"/>
          <p:cNvGrpSpPr>
            <a:grpSpLocks/>
          </p:cNvGrpSpPr>
          <p:nvPr/>
        </p:nvGrpSpPr>
        <p:grpSpPr bwMode="auto">
          <a:xfrm>
            <a:off x="6588127" y="3965578"/>
            <a:ext cx="2211388" cy="798513"/>
            <a:chOff x="4150" y="2414"/>
            <a:chExt cx="1393" cy="503"/>
          </a:xfrm>
        </p:grpSpPr>
        <p:sp>
          <p:nvSpPr>
            <p:cNvPr id="60430" name="Text Box 25"/>
            <p:cNvSpPr txBox="1">
              <a:spLocks noChangeArrowheads="1"/>
            </p:cNvSpPr>
            <p:nvPr/>
          </p:nvSpPr>
          <p:spPr bwMode="auto">
            <a:xfrm>
              <a:off x="4150" y="2414"/>
              <a:ext cx="1393" cy="252"/>
            </a:xfrm>
            <a:prstGeom prst="rect">
              <a:avLst/>
            </a:prstGeom>
            <a:noFill/>
            <a:ln w="9525">
              <a:noFill/>
              <a:miter lim="800000"/>
              <a:headEnd/>
              <a:tailEnd/>
            </a:ln>
          </p:spPr>
          <p:txBody>
            <a:bodyPr wrap="none">
              <a:spAutoFit/>
            </a:bodyPr>
            <a:lstStyle/>
            <a:p>
              <a:r>
                <a:rPr lang="he-IL" sz="2000" u="sng" dirty="0">
                  <a:latin typeface="David" panose="020E0502060401010101" pitchFamily="34" charset="-79"/>
                  <a:cs typeface="David" panose="020E0502060401010101" pitchFamily="34" charset="-79"/>
                </a:rPr>
                <a:t>גישה </a:t>
              </a:r>
              <a:r>
                <a:rPr lang="he-IL" sz="2000" u="sng" dirty="0" smtClean="0">
                  <a:latin typeface="David" panose="020E0502060401010101" pitchFamily="34" charset="-79"/>
                  <a:cs typeface="David" panose="020E0502060401010101" pitchFamily="34" charset="-79"/>
                </a:rPr>
                <a:t>ב' - הרב </a:t>
              </a:r>
              <a:r>
                <a:rPr lang="he-IL" sz="2000" u="sng" dirty="0">
                  <a:latin typeface="David" panose="020E0502060401010101" pitchFamily="34" charset="-79"/>
                  <a:cs typeface="David" panose="020E0502060401010101" pitchFamily="34" charset="-79"/>
                </a:rPr>
                <a:t>אלישיב</a:t>
              </a:r>
              <a:endParaRPr lang="en-US" sz="2400" u="sng" dirty="0">
                <a:latin typeface="David" panose="020E0502060401010101" pitchFamily="34" charset="-79"/>
                <a:cs typeface="David" panose="020E0502060401010101" pitchFamily="34" charset="-79"/>
              </a:endParaRPr>
            </a:p>
          </p:txBody>
        </p:sp>
        <p:sp>
          <p:nvSpPr>
            <p:cNvPr id="60431" name="Text Box 26"/>
            <p:cNvSpPr txBox="1">
              <a:spLocks noChangeArrowheads="1"/>
            </p:cNvSpPr>
            <p:nvPr/>
          </p:nvSpPr>
          <p:spPr bwMode="auto">
            <a:xfrm>
              <a:off x="4291" y="2629"/>
              <a:ext cx="1058" cy="288"/>
            </a:xfrm>
            <a:prstGeom prst="rect">
              <a:avLst/>
            </a:prstGeom>
            <a:noFill/>
            <a:ln w="9525">
              <a:noFill/>
              <a:miter lim="800000"/>
              <a:headEnd/>
              <a:tailEnd/>
            </a:ln>
          </p:spPr>
          <p:txBody>
            <a:bodyPr wrap="none">
              <a:spAutoFit/>
            </a:bodyPr>
            <a:lstStyle/>
            <a:p>
              <a:r>
                <a:rPr lang="he-IL" sz="2400" dirty="0">
                  <a:latin typeface="David" panose="020E0502060401010101" pitchFamily="34" charset="-79"/>
                  <a:cs typeface="David" panose="020E0502060401010101" pitchFamily="34" charset="-79"/>
                </a:rPr>
                <a:t>קו רוחב  </a:t>
              </a:r>
              <a:r>
                <a:rPr lang="en-US" sz="2400"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30</a:t>
              </a:r>
              <a:endParaRPr lang="en-US" sz="2400" dirty="0">
                <a:latin typeface="David" panose="020E0502060401010101" pitchFamily="34" charset="-79"/>
                <a:cs typeface="David" panose="020E0502060401010101" pitchFamily="34" charset="-79"/>
              </a:endParaRPr>
            </a:p>
          </p:txBody>
        </p:sp>
      </p:grpSp>
      <p:grpSp>
        <p:nvGrpSpPr>
          <p:cNvPr id="7" name="Group 33"/>
          <p:cNvGrpSpPr>
            <a:grpSpLocks/>
          </p:cNvGrpSpPr>
          <p:nvPr/>
        </p:nvGrpSpPr>
        <p:grpSpPr bwMode="auto">
          <a:xfrm>
            <a:off x="7058027" y="4953003"/>
            <a:ext cx="1704975" cy="766763"/>
            <a:chOff x="4446" y="3120"/>
            <a:chExt cx="1074" cy="483"/>
          </a:xfrm>
        </p:grpSpPr>
        <p:sp>
          <p:nvSpPr>
            <p:cNvPr id="60428" name="Text Box 29"/>
            <p:cNvSpPr txBox="1">
              <a:spLocks noChangeArrowheads="1"/>
            </p:cNvSpPr>
            <p:nvPr/>
          </p:nvSpPr>
          <p:spPr bwMode="auto">
            <a:xfrm>
              <a:off x="4989" y="3120"/>
              <a:ext cx="531" cy="252"/>
            </a:xfrm>
            <a:prstGeom prst="rect">
              <a:avLst/>
            </a:prstGeom>
            <a:noFill/>
            <a:ln w="9525">
              <a:noFill/>
              <a:miter lim="800000"/>
              <a:headEnd/>
              <a:tailEnd/>
            </a:ln>
          </p:spPr>
          <p:txBody>
            <a:bodyPr wrap="none">
              <a:spAutoFit/>
            </a:bodyPr>
            <a:lstStyle/>
            <a:p>
              <a:r>
                <a:rPr lang="he-IL" sz="2000" u="sng" dirty="0">
                  <a:latin typeface="David" panose="020E0502060401010101" pitchFamily="34" charset="-79"/>
                  <a:cs typeface="David" panose="020E0502060401010101" pitchFamily="34" charset="-79"/>
                </a:rPr>
                <a:t>גישה  ג</a:t>
              </a:r>
              <a:endParaRPr lang="en-US" sz="2400" u="sng" dirty="0">
                <a:latin typeface="David" panose="020E0502060401010101" pitchFamily="34" charset="-79"/>
                <a:cs typeface="David" panose="020E0502060401010101" pitchFamily="34" charset="-79"/>
              </a:endParaRPr>
            </a:p>
          </p:txBody>
        </p:sp>
        <p:sp>
          <p:nvSpPr>
            <p:cNvPr id="60429" name="Text Box 30"/>
            <p:cNvSpPr txBox="1">
              <a:spLocks noChangeArrowheads="1"/>
            </p:cNvSpPr>
            <p:nvPr/>
          </p:nvSpPr>
          <p:spPr bwMode="auto">
            <a:xfrm>
              <a:off x="4446" y="3312"/>
              <a:ext cx="786" cy="291"/>
            </a:xfrm>
            <a:prstGeom prst="rect">
              <a:avLst/>
            </a:prstGeom>
            <a:noFill/>
            <a:ln w="9525">
              <a:noFill/>
              <a:miter lim="800000"/>
              <a:headEnd/>
              <a:tailEnd/>
            </a:ln>
          </p:spPr>
          <p:txBody>
            <a:bodyPr wrap="none">
              <a:spAutoFit/>
            </a:bodyPr>
            <a:lstStyle/>
            <a:p>
              <a:r>
                <a:rPr lang="he-IL" sz="2400" dirty="0">
                  <a:latin typeface="David" panose="020E0502060401010101" pitchFamily="34" charset="-79"/>
                  <a:cs typeface="David" panose="020E0502060401010101" pitchFamily="34" charset="-79"/>
                </a:rPr>
                <a:t>חוף אילת</a:t>
              </a:r>
              <a:endParaRPr lang="en-US" sz="2400" dirty="0">
                <a:latin typeface="David" panose="020E0502060401010101" pitchFamily="34" charset="-79"/>
                <a:cs typeface="David" panose="020E0502060401010101" pitchFamily="34" charset="-79"/>
              </a:endParaRPr>
            </a:p>
          </p:txBody>
        </p:sp>
      </p:grpSp>
      <p:sp>
        <p:nvSpPr>
          <p:cNvPr id="21541" name="Line 37"/>
          <p:cNvSpPr>
            <a:spLocks noChangeShapeType="1"/>
          </p:cNvSpPr>
          <p:nvPr/>
        </p:nvSpPr>
        <p:spPr bwMode="auto">
          <a:xfrm>
            <a:off x="1547813" y="2349500"/>
            <a:ext cx="4495800" cy="0"/>
          </a:xfrm>
          <a:prstGeom prst="line">
            <a:avLst/>
          </a:prstGeom>
          <a:noFill/>
          <a:ln w="9525">
            <a:solidFill>
              <a:schemeClr val="tx1"/>
            </a:solidFill>
            <a:round/>
            <a:headEnd/>
            <a:tailEnd/>
          </a:ln>
        </p:spPr>
        <p:txBody>
          <a:bodyPr wrap="none" anchor="ctr"/>
          <a:lstStyle/>
          <a:p>
            <a:endParaRPr lang="he-IL"/>
          </a:p>
        </p:txBody>
      </p:sp>
      <p:sp>
        <p:nvSpPr>
          <p:cNvPr id="21543" name="Text Box 39"/>
          <p:cNvSpPr txBox="1">
            <a:spLocks noChangeArrowheads="1"/>
          </p:cNvSpPr>
          <p:nvPr/>
        </p:nvSpPr>
        <p:spPr bwMode="auto">
          <a:xfrm>
            <a:off x="5003800" y="1431925"/>
            <a:ext cx="3744913" cy="822325"/>
          </a:xfrm>
          <a:prstGeom prst="rect">
            <a:avLst/>
          </a:prstGeom>
          <a:noFill/>
          <a:ln w="9525">
            <a:noFill/>
            <a:miter lim="800000"/>
            <a:headEnd/>
            <a:tailEnd/>
          </a:ln>
        </p:spPr>
        <p:txBody>
          <a:bodyPr>
            <a:spAutoFit/>
          </a:bodyPr>
          <a:lstStyle/>
          <a:p>
            <a:r>
              <a:rPr lang="he-IL" sz="2400" dirty="0">
                <a:latin typeface="Arial (Hebrew)" pitchFamily="42" charset="-79"/>
                <a:cs typeface="Arial" pitchFamily="34" charset="0"/>
              </a:rPr>
              <a:t>אוצר הארץ – צפון הערבה </a:t>
            </a:r>
          </a:p>
          <a:p>
            <a:r>
              <a:rPr lang="he-IL" sz="2400" dirty="0">
                <a:latin typeface="Arial (Hebrew)" pitchFamily="42" charset="-79"/>
                <a:cs typeface="Arial" pitchFamily="34" charset="0"/>
              </a:rPr>
              <a:t>נאות הכיכר</a:t>
            </a:r>
            <a:endParaRPr lang="en-US" sz="2400" dirty="0">
              <a:latin typeface="Arial (Hebrew)" pitchFamily="42" charset="-79"/>
              <a:cs typeface="Arial" pitchFamily="34" charset="0"/>
            </a:endParaRPr>
          </a:p>
        </p:txBody>
      </p:sp>
      <p:sp>
        <p:nvSpPr>
          <p:cNvPr id="32" name="Text Box 2"/>
          <p:cNvSpPr txBox="1">
            <a:spLocks noChangeArrowheads="1"/>
          </p:cNvSpPr>
          <p:nvPr/>
        </p:nvSpPr>
        <p:spPr bwMode="auto">
          <a:xfrm>
            <a:off x="1225026" y="367894"/>
            <a:ext cx="631294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הגבול הדרומי של עולי מצרים</a:t>
            </a:r>
            <a:endParaRPr lang="en-US" altLang="he-IL" sz="24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543"/>
                                        </p:tgtEl>
                                        <p:attrNameLst>
                                          <p:attrName>style.visibility</p:attrName>
                                        </p:attrNameLst>
                                      </p:cBhvr>
                                      <p:to>
                                        <p:strVal val="visible"/>
                                      </p:to>
                                    </p:set>
                                    <p:animEffect transition="in" filter="diamond(in)">
                                      <p:cBhvr>
                                        <p:cTn id="7" dur="2000"/>
                                        <p:tgtEl>
                                          <p:spTgt spid="21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41"/>
                                        </p:tgtEl>
                                        <p:attrNameLst>
                                          <p:attrName>style.visibility</p:attrName>
                                        </p:attrNameLst>
                                      </p:cBhvr>
                                      <p:to>
                                        <p:strVal val="visible"/>
                                      </p:to>
                                    </p:set>
                                    <p:animEffect transition="in" filter="box(out)">
                                      <p:cBhvr>
                                        <p:cTn id="12" dur="500"/>
                                        <p:tgtEl>
                                          <p:spTgt spid="215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1521"/>
                                        </p:tgtEl>
                                        <p:attrNameLst>
                                          <p:attrName>style.visibility</p:attrName>
                                        </p:attrNameLst>
                                      </p:cBhvr>
                                      <p:to>
                                        <p:strVal val="visible"/>
                                      </p:to>
                                    </p:set>
                                    <p:animEffect transition="in" filter="box(out)">
                                      <p:cBhvr>
                                        <p:cTn id="45" dur="500"/>
                                        <p:tgtEl>
                                          <p:spTgt spid="21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ox(out)">
                                      <p:cBhvr>
                                        <p:cTn id="50" dur="500"/>
                                        <p:tgtEl>
                                          <p:spTgt spid="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box(ou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1" nodeType="clickEffect">
                                  <p:stCondLst>
                                    <p:cond delay="0"/>
                                  </p:stCondLst>
                                  <p:childTnLst>
                                    <p:set>
                                      <p:cBhvr>
                                        <p:cTn id="59" dur="1" fill="hold">
                                          <p:stCondLst>
                                            <p:cond delay="0"/>
                                          </p:stCondLst>
                                        </p:cTn>
                                        <p:tgtEl>
                                          <p:spTgt spid="21541"/>
                                        </p:tgtEl>
                                        <p:attrNameLst>
                                          <p:attrName>style.visibility</p:attrName>
                                        </p:attrNameLst>
                                      </p:cBhvr>
                                      <p:to>
                                        <p:strVal val="visible"/>
                                      </p:to>
                                    </p:set>
                                    <p:animEffect transition="in" filter="diamond(in)">
                                      <p:cBhvr>
                                        <p:cTn id="60" dur="2000"/>
                                        <p:tgtEl>
                                          <p:spTgt spid="21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animBg="1"/>
      <p:bldP spid="21521" grpId="0" animBg="1"/>
      <p:bldP spid="21541" grpId="0" animBg="1"/>
      <p:bldP spid="21541" grpId="1" animBg="1"/>
      <p:bldP spid="2154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שמיטה חיוב וודאי"/>
          <p:cNvPicPr>
            <a:picLocks noChangeAspect="1" noChangeArrowheads="1"/>
          </p:cNvPicPr>
          <p:nvPr/>
        </p:nvPicPr>
        <p:blipFill>
          <a:blip r:embed="rId2" cstate="print"/>
          <a:srcRect/>
          <a:stretch>
            <a:fillRect/>
          </a:stretch>
        </p:blipFill>
        <p:spPr bwMode="auto">
          <a:xfrm>
            <a:off x="4932363" y="0"/>
            <a:ext cx="2670175" cy="6858000"/>
          </a:xfrm>
          <a:prstGeom prst="rect">
            <a:avLst/>
          </a:prstGeom>
          <a:noFill/>
        </p:spPr>
      </p:pic>
      <p:pic>
        <p:nvPicPr>
          <p:cNvPr id="197637" name="Picture 5" descr="היתר"/>
          <p:cNvPicPr>
            <a:picLocks noChangeAspect="1" noChangeArrowheads="1"/>
          </p:cNvPicPr>
          <p:nvPr/>
        </p:nvPicPr>
        <p:blipFill>
          <a:blip r:embed="rId3" cstate="print"/>
          <a:srcRect/>
          <a:stretch>
            <a:fillRect/>
          </a:stretch>
        </p:blipFill>
        <p:spPr bwMode="auto">
          <a:xfrm>
            <a:off x="0" y="3536950"/>
            <a:ext cx="4427538" cy="3321050"/>
          </a:xfrm>
          <a:prstGeom prst="rect">
            <a:avLst/>
          </a:prstGeo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מטוס"/>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מלבן 2"/>
          <p:cNvSpPr/>
          <p:nvPr/>
        </p:nvSpPr>
        <p:spPr>
          <a:xfrm>
            <a:off x="1353300" y="620688"/>
            <a:ext cx="6747092" cy="830997"/>
          </a:xfrm>
          <a:prstGeom prst="rect">
            <a:avLst/>
          </a:prstGeom>
        </p:spPr>
        <p:txBody>
          <a:bodyPr wrap="square">
            <a:spAutoFit/>
          </a:bodyPr>
          <a:lstStyle/>
          <a:p>
            <a:pPr algn="ctr"/>
            <a:r>
              <a:rPr lang="he-IL" sz="48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פירות וירקות יבוא מחו"ל </a:t>
            </a:r>
            <a:endParaRPr lang="he-IL" sz="48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260648"/>
            <a:ext cx="8686800" cy="838200"/>
          </a:xfrm>
        </p:spPr>
        <p:txBody>
          <a:bodyPr>
            <a:normAutofit/>
          </a:bodyPr>
          <a:lstStyle/>
          <a:p>
            <a:pPr algn="ctr"/>
            <a: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עגבניות מירדן שמיטה תשס"ח</a:t>
            </a:r>
            <a:endParaRPr lang="he-IL" sz="40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259074" name="Picture 2"/>
          <p:cNvPicPr>
            <a:picLocks noGrp="1" noChangeAspect="1" noChangeArrowheads="1"/>
          </p:cNvPicPr>
          <p:nvPr>
            <p:ph idx="1"/>
          </p:nvPr>
        </p:nvPicPr>
        <p:blipFill>
          <a:blip r:embed="rId2"/>
          <a:srcRect/>
          <a:stretch>
            <a:fillRect/>
          </a:stretch>
        </p:blipFill>
        <p:spPr bwMode="auto">
          <a:xfrm>
            <a:off x="1504950" y="1764506"/>
            <a:ext cx="6286500" cy="410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מציין מיקום תוכן 2"/>
          <p:cNvSpPr>
            <a:spLocks noGrp="1"/>
          </p:cNvSpPr>
          <p:nvPr>
            <p:ph idx="4294967295"/>
          </p:nvPr>
        </p:nvSpPr>
        <p:spPr>
          <a:xfrm>
            <a:off x="304800" y="1844650"/>
            <a:ext cx="8367192" cy="3384550"/>
          </a:xfrm>
        </p:spPr>
        <p:txBody>
          <a:bodyPr>
            <a:normAutofit/>
          </a:bodyPr>
          <a:lstStyle/>
          <a:p>
            <a:pPr marL="0" indent="0">
              <a:buNone/>
            </a:pPr>
            <a:r>
              <a:rPr lang="he-IL" sz="2400" u="sng" dirty="0">
                <a:solidFill>
                  <a:schemeClr val="tx1"/>
                </a:solidFill>
                <a:latin typeface="David" panose="020E0502060401010101" pitchFamily="34" charset="-79"/>
                <a:cs typeface="David" panose="020E0502060401010101" pitchFamily="34" charset="-79"/>
              </a:rPr>
              <a:t>רמב"ם הלכות שמיטה ויובל פרק ו הלכה ה </a:t>
            </a:r>
            <a:endParaRPr lang="he-IL" sz="2400" u="sng" dirty="0" smtClean="0">
              <a:solidFill>
                <a:schemeClr val="tx1"/>
              </a:solidFill>
              <a:latin typeface="David" panose="020E0502060401010101" pitchFamily="34" charset="-79"/>
              <a:cs typeface="David" panose="020E0502060401010101" pitchFamily="34" charset="-79"/>
            </a:endParaRPr>
          </a:p>
          <a:p>
            <a:pPr marL="0" indent="0">
              <a:buNone/>
            </a:pPr>
            <a:r>
              <a:rPr lang="he-IL" sz="2800" b="1" dirty="0" smtClean="0">
                <a:solidFill>
                  <a:schemeClr val="tx1"/>
                </a:solidFill>
                <a:latin typeface="David" panose="020E0502060401010101" pitchFamily="34" charset="-79"/>
                <a:cs typeface="David" panose="020E0502060401010101" pitchFamily="34" charset="-79"/>
              </a:rPr>
              <a:t>פירות חו"ל</a:t>
            </a:r>
            <a:r>
              <a:rPr lang="he-IL" sz="2800" dirty="0" smtClean="0">
                <a:solidFill>
                  <a:schemeClr val="tx1"/>
                </a:solidFill>
                <a:latin typeface="David" panose="020E0502060401010101" pitchFamily="34" charset="-79"/>
                <a:cs typeface="David" panose="020E0502060401010101" pitchFamily="34" charset="-79"/>
              </a:rPr>
              <a:t> שנכנסו לארץ </a:t>
            </a:r>
            <a:r>
              <a:rPr lang="he-IL" sz="2800" b="1" dirty="0" smtClean="0">
                <a:solidFill>
                  <a:schemeClr val="tx1"/>
                </a:solidFill>
                <a:latin typeface="David" panose="020E0502060401010101" pitchFamily="34" charset="-79"/>
                <a:cs typeface="David" panose="020E0502060401010101" pitchFamily="34" charset="-79"/>
              </a:rPr>
              <a:t>לא יהיו נמכרים </a:t>
            </a:r>
            <a:r>
              <a:rPr lang="he-IL" sz="2800" b="1" dirty="0" err="1" smtClean="0">
                <a:solidFill>
                  <a:schemeClr val="tx1"/>
                </a:solidFill>
                <a:latin typeface="David" panose="020E0502060401010101" pitchFamily="34" charset="-79"/>
                <a:cs typeface="David" panose="020E0502060401010101" pitchFamily="34" charset="-79"/>
              </a:rPr>
              <a:t>במדה</a:t>
            </a:r>
            <a:r>
              <a:rPr lang="he-IL" sz="2800" b="1" dirty="0" smtClean="0">
                <a:solidFill>
                  <a:schemeClr val="tx1"/>
                </a:solidFill>
                <a:latin typeface="David" panose="020E0502060401010101" pitchFamily="34" charset="-79"/>
                <a:cs typeface="David" panose="020E0502060401010101" pitchFamily="34" charset="-79"/>
              </a:rPr>
              <a:t> או במשקל או </a:t>
            </a:r>
            <a:r>
              <a:rPr lang="he-IL" sz="2800" b="1" dirty="0" err="1" smtClean="0">
                <a:solidFill>
                  <a:schemeClr val="tx1"/>
                </a:solidFill>
                <a:latin typeface="David" panose="020E0502060401010101" pitchFamily="34" charset="-79"/>
                <a:cs typeface="David" panose="020E0502060401010101" pitchFamily="34" charset="-79"/>
              </a:rPr>
              <a:t>במנין</a:t>
            </a:r>
            <a:r>
              <a:rPr lang="he-IL" sz="2800" b="1" dirty="0" smtClean="0">
                <a:solidFill>
                  <a:schemeClr val="tx1"/>
                </a:solidFill>
                <a:latin typeface="David" panose="020E0502060401010101" pitchFamily="34" charset="-79"/>
                <a:cs typeface="David" panose="020E0502060401010101" pitchFamily="34" charset="-79"/>
              </a:rPr>
              <a:t>, אלא כפירות הארץ</a:t>
            </a:r>
            <a:r>
              <a:rPr lang="he-IL" sz="2800" dirty="0" smtClean="0">
                <a:solidFill>
                  <a:schemeClr val="tx1"/>
                </a:solidFill>
                <a:latin typeface="David" panose="020E0502060401010101" pitchFamily="34" charset="-79"/>
                <a:cs typeface="David" panose="020E0502060401010101" pitchFamily="34" charset="-79"/>
              </a:rPr>
              <a:t> </a:t>
            </a:r>
            <a:r>
              <a:rPr lang="he-IL" sz="2800" dirty="0" err="1" smtClean="0">
                <a:solidFill>
                  <a:schemeClr val="tx1"/>
                </a:solidFill>
                <a:latin typeface="David" panose="020E0502060401010101" pitchFamily="34" charset="-79"/>
                <a:cs typeface="David" panose="020E0502060401010101" pitchFamily="34" charset="-79"/>
              </a:rPr>
              <a:t>אכסרה</a:t>
            </a:r>
            <a:r>
              <a:rPr lang="he-IL" sz="2800" dirty="0" smtClean="0">
                <a:solidFill>
                  <a:schemeClr val="tx1"/>
                </a:solidFill>
                <a:latin typeface="David" panose="020E0502060401010101" pitchFamily="34" charset="-79"/>
                <a:cs typeface="David" panose="020E0502060401010101" pitchFamily="34" charset="-79"/>
              </a:rPr>
              <a:t>, ואם היו </a:t>
            </a:r>
            <a:r>
              <a:rPr lang="he-IL" sz="2800" dirty="0" err="1" smtClean="0">
                <a:solidFill>
                  <a:schemeClr val="tx1"/>
                </a:solidFill>
                <a:latin typeface="David" panose="020E0502060401010101" pitchFamily="34" charset="-79"/>
                <a:cs typeface="David" panose="020E0502060401010101" pitchFamily="34" charset="-79"/>
              </a:rPr>
              <a:t>ניכרין</a:t>
            </a:r>
            <a:r>
              <a:rPr lang="he-IL" sz="2800" dirty="0" smtClean="0">
                <a:solidFill>
                  <a:schemeClr val="tx1"/>
                </a:solidFill>
                <a:latin typeface="David" panose="020E0502060401010101" pitchFamily="34" charset="-79"/>
                <a:cs typeface="David" panose="020E0502060401010101" pitchFamily="34" charset="-79"/>
              </a:rPr>
              <a:t> שהם מחו"ל מותר.</a:t>
            </a:r>
            <a:r>
              <a:rPr lang="he-IL" sz="4000" dirty="0" smtClean="0">
                <a:solidFill>
                  <a:schemeClr val="tx1"/>
                </a:solidFill>
                <a:latin typeface="David" panose="020E0502060401010101" pitchFamily="34" charset="-79"/>
                <a:cs typeface="David" panose="020E0502060401010101" pitchFamily="34" charset="-79"/>
              </a:rPr>
              <a:t> </a:t>
            </a:r>
            <a:endParaRPr lang="he-IL" sz="4000" dirty="0">
              <a:solidFill>
                <a:schemeClr val="tx1"/>
              </a:solidFill>
              <a:latin typeface="David" panose="020E0502060401010101" pitchFamily="34" charset="-79"/>
              <a:cs typeface="David" panose="020E0502060401010101" pitchFamily="34" charset="-79"/>
            </a:endParaRPr>
          </a:p>
        </p:txBody>
      </p:sp>
      <p:sp>
        <p:nvSpPr>
          <p:cNvPr id="5" name="כותרת 1"/>
          <p:cNvSpPr txBox="1">
            <a:spLocks/>
          </p:cNvSpPr>
          <p:nvPr/>
        </p:nvSpPr>
        <p:spPr>
          <a:xfrm>
            <a:off x="304800" y="260648"/>
            <a:ext cx="8686800" cy="838200"/>
          </a:xfrm>
          <a:prstGeom prst="rect">
            <a:avLst/>
          </a:prstGeom>
        </p:spPr>
        <p:txBody>
          <a:bodyPr>
            <a:norm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פירות ייבוא</a:t>
            </a:r>
            <a:endParaRPr lang="he-IL" sz="40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22"/>
          <p:cNvSpPr/>
          <p:nvPr/>
        </p:nvSpPr>
        <p:spPr>
          <a:xfrm>
            <a:off x="395420" y="-35951"/>
            <a:ext cx="8507457" cy="1015663"/>
          </a:xfrm>
          <a:prstGeom prst="rect">
            <a:avLst/>
          </a:prstGeom>
        </p:spPr>
        <p:txBody>
          <a:bodyPr wrap="none">
            <a:spAutoFit/>
          </a:bodyPr>
          <a:lstStyle/>
          <a:p>
            <a:pPr algn="ctr">
              <a:defRPr/>
            </a:pP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מלאכות</a:t>
            </a:r>
            <a:r>
              <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rPr>
              <a:t> </a:t>
            </a:r>
            <a:r>
              <a:rPr lang="he-IL" sz="6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mj-cs"/>
              </a:rPr>
              <a:t>אסורות מהתורה</a:t>
            </a:r>
            <a:r>
              <a:rPr lang="he-IL" sz="6000" dirty="0">
                <a:ln w="12700">
                  <a:solidFill>
                    <a:schemeClr val="tx2">
                      <a:satMod val="155000"/>
                    </a:schemeClr>
                  </a:solidFill>
                  <a:prstDash val="solid"/>
                </a:ln>
                <a:effectLst>
                  <a:outerShdw blurRad="41275" dist="20320" dir="1800000" algn="tl" rotWithShape="0">
                    <a:srgbClr val="000000">
                      <a:alpha val="40000"/>
                    </a:srgbClr>
                  </a:outerShdw>
                </a:effectLst>
                <a:cs typeface="Miriam" pitchFamily="34" charset="-79"/>
              </a:rPr>
              <a:t> </a:t>
            </a: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בשביעית</a:t>
            </a:r>
            <a:endPar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endParaRPr>
          </a:p>
        </p:txBody>
      </p:sp>
      <p:pic>
        <p:nvPicPr>
          <p:cNvPr id="4" name="קציר ובציר קצר.wmv">
            <a:hlinkClick r:id="" action="ppaction://media"/>
          </p:cNvPr>
          <p:cNvPicPr>
            <a:picLocks noRot="1" noChangeAspect="1"/>
          </p:cNvPicPr>
          <p:nvPr>
            <a:videoFile r:link="rId1"/>
          </p:nvPr>
        </p:nvPicPr>
        <p:blipFill>
          <a:blip r:embed="rId3"/>
          <a:srcRect/>
          <a:stretch>
            <a:fillRect/>
          </a:stretch>
        </p:blipFill>
        <p:spPr bwMode="auto">
          <a:xfrm>
            <a:off x="684213" y="981075"/>
            <a:ext cx="7920037" cy="5486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מציין מיקום תוכן 2"/>
          <p:cNvSpPr>
            <a:spLocks noGrp="1"/>
          </p:cNvSpPr>
          <p:nvPr>
            <p:ph idx="4294967295"/>
          </p:nvPr>
        </p:nvSpPr>
        <p:spPr>
          <a:xfrm>
            <a:off x="357158" y="1600201"/>
            <a:ext cx="8607330" cy="1900808"/>
          </a:xfrm>
        </p:spPr>
        <p:txBody>
          <a:bodyPr>
            <a:normAutofit/>
          </a:bodyPr>
          <a:lstStyle/>
          <a:p>
            <a:pPr marL="0" indent="0" algn="just">
              <a:buNone/>
            </a:pPr>
            <a:r>
              <a:rPr lang="he-IL" sz="2800" dirty="0">
                <a:solidFill>
                  <a:schemeClr val="tx1"/>
                </a:solidFill>
                <a:latin typeface="David" panose="020E0502060401010101" pitchFamily="34" charset="-79"/>
                <a:cs typeface="David" panose="020E0502060401010101" pitchFamily="34" charset="-79"/>
              </a:rPr>
              <a:t>ולפי זה פירות של נכרים, אפילו למאן </a:t>
            </a:r>
            <a:r>
              <a:rPr lang="he-IL" sz="2800" dirty="0" err="1">
                <a:solidFill>
                  <a:schemeClr val="tx1"/>
                </a:solidFill>
                <a:latin typeface="David" panose="020E0502060401010101" pitchFamily="34" charset="-79"/>
                <a:cs typeface="David" panose="020E0502060401010101" pitchFamily="34" charset="-79"/>
              </a:rPr>
              <a:t>דאמר</a:t>
            </a:r>
            <a:r>
              <a:rPr lang="he-IL" sz="2800" dirty="0">
                <a:solidFill>
                  <a:schemeClr val="tx1"/>
                </a:solidFill>
                <a:latin typeface="David" panose="020E0502060401010101" pitchFamily="34" charset="-79"/>
                <a:cs typeface="David" panose="020E0502060401010101" pitchFamily="34" charset="-79"/>
              </a:rPr>
              <a:t> שאין קדושת שביעית נוהגת בהן </a:t>
            </a:r>
            <a:r>
              <a:rPr lang="he-IL" sz="2800" dirty="0" err="1">
                <a:solidFill>
                  <a:schemeClr val="tx1"/>
                </a:solidFill>
                <a:latin typeface="David" panose="020E0502060401010101" pitchFamily="34" charset="-79"/>
                <a:cs typeface="David" panose="020E0502060401010101" pitchFamily="34" charset="-79"/>
              </a:rPr>
              <a:t>– מ</a:t>
            </a:r>
            <a:r>
              <a:rPr lang="he-IL" sz="2800" dirty="0">
                <a:solidFill>
                  <a:schemeClr val="tx1"/>
                </a:solidFill>
                <a:latin typeface="David" panose="020E0502060401010101" pitchFamily="34" charset="-79"/>
                <a:cs typeface="David" panose="020E0502060401010101" pitchFamily="34" charset="-79"/>
              </a:rPr>
              <a:t>כל מקום לא </a:t>
            </a:r>
            <a:r>
              <a:rPr lang="he-IL" sz="2800" dirty="0" err="1">
                <a:solidFill>
                  <a:schemeClr val="tx1"/>
                </a:solidFill>
                <a:latin typeface="David" panose="020E0502060401010101" pitchFamily="34" charset="-79"/>
                <a:cs typeface="David" panose="020E0502060401010101" pitchFamily="34" charset="-79"/>
              </a:rPr>
              <a:t>גריעי</a:t>
            </a:r>
            <a:r>
              <a:rPr lang="he-IL" sz="2800" dirty="0">
                <a:solidFill>
                  <a:schemeClr val="tx1"/>
                </a:solidFill>
                <a:latin typeface="David" panose="020E0502060401010101" pitchFamily="34" charset="-79"/>
                <a:cs typeface="David" panose="020E0502060401010101" pitchFamily="34" charset="-79"/>
              </a:rPr>
              <a:t> מפירות חוץ לארץ, ואסור למכור </a:t>
            </a:r>
            <a:r>
              <a:rPr lang="he-IL" sz="2800" dirty="0" err="1">
                <a:solidFill>
                  <a:schemeClr val="tx1"/>
                </a:solidFill>
                <a:latin typeface="David" panose="020E0502060401010101" pitchFamily="34" charset="-79"/>
                <a:cs typeface="David" panose="020E0502060401010101" pitchFamily="34" charset="-79"/>
              </a:rPr>
              <a:t>במדה</a:t>
            </a:r>
            <a:r>
              <a:rPr lang="he-IL" sz="2800" dirty="0">
                <a:solidFill>
                  <a:schemeClr val="tx1"/>
                </a:solidFill>
                <a:latin typeface="David" panose="020E0502060401010101" pitchFamily="34" charset="-79"/>
                <a:cs typeface="David" panose="020E0502060401010101" pitchFamily="34" charset="-79"/>
              </a:rPr>
              <a:t> משקל ובמשורה, אם אינם נכרים שהם משל נכרים, שאין לישראל כיוצא בהם.</a:t>
            </a:r>
          </a:p>
        </p:txBody>
      </p:sp>
      <p:sp>
        <p:nvSpPr>
          <p:cNvPr id="209924" name="Rectangle 4"/>
          <p:cNvSpPr>
            <a:spLocks noChangeArrowheads="1"/>
          </p:cNvSpPr>
          <p:nvPr/>
        </p:nvSpPr>
        <p:spPr bwMode="auto">
          <a:xfrm>
            <a:off x="4355976" y="980728"/>
            <a:ext cx="4636889" cy="523220"/>
          </a:xfrm>
          <a:prstGeom prst="rect">
            <a:avLst/>
          </a:prstGeom>
          <a:noFill/>
          <a:ln w="9525">
            <a:noFill/>
            <a:miter lim="800000"/>
            <a:headEnd/>
            <a:tailEnd/>
          </a:ln>
          <a:effectLst/>
        </p:spPr>
        <p:txBody>
          <a:bodyPr wrap="square">
            <a:spAutoFit/>
          </a:bodyPr>
          <a:lstStyle/>
          <a:p>
            <a:r>
              <a:rPr lang="he-IL" sz="2800" b="1" u="sng" dirty="0">
                <a:latin typeface="David" panose="020E0502060401010101" pitchFamily="34" charset="-79"/>
                <a:cs typeface="David" panose="020E0502060401010101" pitchFamily="34" charset="-79"/>
              </a:rPr>
              <a:t>שבת </a:t>
            </a:r>
            <a:r>
              <a:rPr lang="he-IL" sz="2800" b="1" u="sng" dirty="0" smtClean="0">
                <a:latin typeface="David" panose="020E0502060401010101" pitchFamily="34" charset="-79"/>
                <a:cs typeface="David" panose="020E0502060401010101" pitchFamily="34" charset="-79"/>
              </a:rPr>
              <a:t>הארץ </a:t>
            </a:r>
            <a:r>
              <a:rPr lang="he-IL" sz="2800" b="1" u="sng" dirty="0">
                <a:latin typeface="David" panose="020E0502060401010101" pitchFamily="34" charset="-79"/>
                <a:cs typeface="David" panose="020E0502060401010101" pitchFamily="34" charset="-79"/>
              </a:rPr>
              <a:t>פ"ו ה"ה אות ב</a:t>
            </a:r>
            <a:endParaRPr lang="en-US" sz="2800" b="1" u="sng" dirty="0">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899592" y="1556792"/>
            <a:ext cx="7848872" cy="2246769"/>
          </a:xfrm>
          <a:prstGeom prst="rect">
            <a:avLst/>
          </a:prstGeom>
          <a:noFill/>
          <a:ln w="9525">
            <a:noFill/>
            <a:miter lim="800000"/>
            <a:headEnd/>
            <a:tailEnd/>
          </a:ln>
          <a:effectLst/>
        </p:spPr>
        <p:txBody>
          <a:bodyPr wrap="square">
            <a:spAutoFit/>
          </a:bodyPr>
          <a:lstStyle/>
          <a:p>
            <a:pPr eaLnBrk="1" hangingPunct="1"/>
            <a:r>
              <a:rPr lang="he-IL" sz="2800" b="0" dirty="0">
                <a:latin typeface="David" panose="020E0502060401010101" pitchFamily="34" charset="-79"/>
                <a:cs typeface="David" panose="020E0502060401010101" pitchFamily="34" charset="-79"/>
              </a:rPr>
              <a:t>אלא שיש לומר שבזמן הזה שרוב הפירות </a:t>
            </a:r>
            <a:r>
              <a:rPr lang="he-IL" sz="2800" b="0" dirty="0" smtClean="0">
                <a:latin typeface="David" panose="020E0502060401010101" pitchFamily="34" charset="-79"/>
                <a:cs typeface="David" panose="020E0502060401010101" pitchFamily="34" charset="-79"/>
              </a:rPr>
              <a:t>הם </a:t>
            </a:r>
            <a:r>
              <a:rPr lang="he-IL" sz="2800" b="0" dirty="0">
                <a:latin typeface="David" panose="020E0502060401010101" pitchFamily="34" charset="-79"/>
                <a:cs typeface="David" panose="020E0502060401010101" pitchFamily="34" charset="-79"/>
              </a:rPr>
              <a:t>של נכרים, </a:t>
            </a:r>
            <a:r>
              <a:rPr lang="he-IL" sz="2800" b="1" dirty="0">
                <a:latin typeface="David" panose="020E0502060401010101" pitchFamily="34" charset="-79"/>
                <a:cs typeface="David" panose="020E0502060401010101" pitchFamily="34" charset="-79"/>
              </a:rPr>
              <a:t>וגם בשדות של ישראל </a:t>
            </a:r>
            <a:r>
              <a:rPr lang="he-IL" sz="2800" b="1" dirty="0" smtClean="0">
                <a:latin typeface="David" panose="020E0502060401010101" pitchFamily="34" charset="-79"/>
                <a:cs typeface="David" panose="020E0502060401010101" pitchFamily="34" charset="-79"/>
              </a:rPr>
              <a:t>הרבה </a:t>
            </a:r>
            <a:r>
              <a:rPr lang="he-IL" sz="2800" b="1" dirty="0">
                <a:latin typeface="David" panose="020E0502060401010101" pitchFamily="34" charset="-79"/>
                <a:cs typeface="David" panose="020E0502060401010101" pitchFamily="34" charset="-79"/>
              </a:rPr>
              <a:t>מפקיעים מהם חובת שביעית מפני ההכרח, </a:t>
            </a:r>
            <a:r>
              <a:rPr lang="he-IL" sz="2800" b="1" dirty="0" smtClean="0">
                <a:latin typeface="David" panose="020E0502060401010101" pitchFamily="34" charset="-79"/>
                <a:cs typeface="David" panose="020E0502060401010101" pitchFamily="34" charset="-79"/>
              </a:rPr>
              <a:t>על </a:t>
            </a:r>
            <a:r>
              <a:rPr lang="he-IL" sz="2800" b="1" dirty="0">
                <a:latin typeface="David" panose="020E0502060401010101" pitchFamily="34" charset="-79"/>
                <a:cs typeface="David" panose="020E0502060401010101" pitchFamily="34" charset="-79"/>
              </a:rPr>
              <a:t>ידי היתר המכירה </a:t>
            </a:r>
            <a:r>
              <a:rPr lang="he-IL" sz="2800" b="0" dirty="0">
                <a:latin typeface="David" panose="020E0502060401010101" pitchFamily="34" charset="-79"/>
                <a:cs typeface="David" panose="020E0502060401010101" pitchFamily="34" charset="-79"/>
              </a:rPr>
              <a:t>– עד שפירות של שביעית </a:t>
            </a:r>
            <a:r>
              <a:rPr lang="he-IL" sz="2800" b="0" dirty="0" smtClean="0">
                <a:latin typeface="David" panose="020E0502060401010101" pitchFamily="34" charset="-79"/>
                <a:cs typeface="David" panose="020E0502060401010101" pitchFamily="34" charset="-79"/>
              </a:rPr>
              <a:t>שתהיה </a:t>
            </a:r>
            <a:r>
              <a:rPr lang="he-IL" sz="2800" b="0" dirty="0">
                <a:latin typeface="David" panose="020E0502060401010101" pitchFamily="34" charset="-79"/>
                <a:cs typeface="David" panose="020E0502060401010101" pitchFamily="34" charset="-79"/>
              </a:rPr>
              <a:t>קדושת שביעית נוהגת בהם מן הדין </a:t>
            </a:r>
            <a:r>
              <a:rPr lang="he-IL" sz="2800" b="0" dirty="0" smtClean="0">
                <a:latin typeface="David" panose="020E0502060401010101" pitchFamily="34" charset="-79"/>
                <a:cs typeface="David" panose="020E0502060401010101" pitchFamily="34" charset="-79"/>
              </a:rPr>
              <a:t>הם </a:t>
            </a:r>
            <a:r>
              <a:rPr lang="he-IL" sz="2800" b="0" dirty="0">
                <a:latin typeface="David" panose="020E0502060401010101" pitchFamily="34" charset="-79"/>
                <a:cs typeface="David" panose="020E0502060401010101" pitchFamily="34" charset="-79"/>
              </a:rPr>
              <a:t>דבר שלא מצוי </a:t>
            </a:r>
            <a:r>
              <a:rPr lang="he-IL" sz="2800" b="1" dirty="0">
                <a:latin typeface="David" panose="020E0502060401010101" pitchFamily="34" charset="-79"/>
                <a:cs typeface="David" panose="020E0502060401010101" pitchFamily="34" charset="-79"/>
              </a:rPr>
              <a:t>על כן לא שייך לגזור </a:t>
            </a:r>
            <a:r>
              <a:rPr lang="he-IL" sz="2800" b="1" dirty="0" err="1" smtClean="0">
                <a:latin typeface="David" panose="020E0502060401010101" pitchFamily="34" charset="-79"/>
                <a:cs typeface="David" panose="020E0502060401010101" pitchFamily="34" charset="-79"/>
              </a:rPr>
              <a:t>רובא</a:t>
            </a:r>
            <a:r>
              <a:rPr lang="he-IL" sz="2800" b="1" dirty="0" smtClean="0">
                <a:latin typeface="David" panose="020E0502060401010101" pitchFamily="34" charset="-79"/>
                <a:cs typeface="David" panose="020E0502060401010101" pitchFamily="34" charset="-79"/>
              </a:rPr>
              <a:t> </a:t>
            </a:r>
            <a:r>
              <a:rPr lang="he-IL" sz="2800" b="1" dirty="0">
                <a:latin typeface="David" panose="020E0502060401010101" pitchFamily="34" charset="-79"/>
                <a:cs typeface="David" panose="020E0502060401010101" pitchFamily="34" charset="-79"/>
              </a:rPr>
              <a:t>אטו </a:t>
            </a:r>
            <a:r>
              <a:rPr lang="he-IL" sz="2800" b="1" dirty="0" err="1">
                <a:latin typeface="David" panose="020E0502060401010101" pitchFamily="34" charset="-79"/>
                <a:cs typeface="David" panose="020E0502060401010101" pitchFamily="34" charset="-79"/>
              </a:rPr>
              <a:t>מיעוטא</a:t>
            </a:r>
            <a:r>
              <a:rPr lang="he-IL" sz="2800" b="1" dirty="0">
                <a:latin typeface="David" panose="020E0502060401010101" pitchFamily="34" charset="-79"/>
                <a:cs typeface="David" panose="020E0502060401010101" pitchFamily="34" charset="-79"/>
              </a:rPr>
              <a:t>...</a:t>
            </a:r>
          </a:p>
        </p:txBody>
      </p:sp>
      <p:sp>
        <p:nvSpPr>
          <p:cNvPr id="4" name="Rectangle 4"/>
          <p:cNvSpPr>
            <a:spLocks noChangeArrowheads="1"/>
          </p:cNvSpPr>
          <p:nvPr/>
        </p:nvSpPr>
        <p:spPr bwMode="auto">
          <a:xfrm>
            <a:off x="4355976" y="980728"/>
            <a:ext cx="4636889" cy="523220"/>
          </a:xfrm>
          <a:prstGeom prst="rect">
            <a:avLst/>
          </a:prstGeom>
          <a:noFill/>
          <a:ln w="9525">
            <a:noFill/>
            <a:miter lim="800000"/>
            <a:headEnd/>
            <a:tailEnd/>
          </a:ln>
          <a:effectLst/>
        </p:spPr>
        <p:txBody>
          <a:bodyPr wrap="square">
            <a:spAutoFit/>
          </a:bodyPr>
          <a:lstStyle/>
          <a:p>
            <a:r>
              <a:rPr lang="he-IL" sz="2800" b="1" u="sng" dirty="0">
                <a:latin typeface="David" panose="020E0502060401010101" pitchFamily="34" charset="-79"/>
                <a:cs typeface="David" panose="020E0502060401010101" pitchFamily="34" charset="-79"/>
              </a:rPr>
              <a:t>שבת </a:t>
            </a:r>
            <a:r>
              <a:rPr lang="he-IL" sz="2800" b="1" u="sng" dirty="0" smtClean="0">
                <a:latin typeface="David" panose="020E0502060401010101" pitchFamily="34" charset="-79"/>
                <a:cs typeface="David" panose="020E0502060401010101" pitchFamily="34" charset="-79"/>
              </a:rPr>
              <a:t>הארץ </a:t>
            </a:r>
            <a:r>
              <a:rPr lang="he-IL" sz="2800" b="1" u="sng" dirty="0">
                <a:latin typeface="David" panose="020E0502060401010101" pitchFamily="34" charset="-79"/>
                <a:cs typeface="David" panose="020E0502060401010101" pitchFamily="34" charset="-79"/>
              </a:rPr>
              <a:t>פ"ו ה"ה אות ב</a:t>
            </a:r>
            <a:endParaRPr lang="en-US" sz="2800" b="1" u="sng" dirty="0">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23528" y="260648"/>
            <a:ext cx="8686800" cy="838200"/>
          </a:xfrm>
        </p:spPr>
        <p:txBody>
          <a:bodyPr>
            <a:noAutofit/>
          </a:bodyPr>
          <a:lstStyle/>
          <a:p>
            <a:pPr algn="ctr"/>
            <a: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פירות וירקות מנוכרי בא"י</a:t>
            </a:r>
            <a:r>
              <a:rPr lang="en-US"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en-US"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endParaRPr lang="he-IL" sz="40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pic>
        <p:nvPicPr>
          <p:cNvPr id="260098" name="Picture 2"/>
          <p:cNvPicPr>
            <a:picLocks noGrp="1" noChangeAspect="1" noChangeArrowheads="1"/>
          </p:cNvPicPr>
          <p:nvPr>
            <p:ph idx="1"/>
          </p:nvPr>
        </p:nvPicPr>
        <p:blipFill>
          <a:blip r:embed="rId2"/>
          <a:srcRect/>
          <a:stretch>
            <a:fillRect/>
          </a:stretch>
        </p:blipFill>
        <p:spPr bwMode="auto">
          <a:xfrm>
            <a:off x="1428728" y="1194666"/>
            <a:ext cx="6413892" cy="55675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תוכן 9"/>
          <p:cNvSpPr>
            <a:spLocks noGrp="1"/>
          </p:cNvSpPr>
          <p:nvPr>
            <p:ph idx="1"/>
          </p:nvPr>
        </p:nvSpPr>
        <p:spPr>
          <a:xfrm>
            <a:off x="323528" y="1844824"/>
            <a:ext cx="8686800" cy="4091285"/>
          </a:xfrm>
        </p:spPr>
        <p:txBody>
          <a:bodyPr>
            <a:normAutofit fontScale="92500"/>
          </a:bodyPr>
          <a:lstStyle/>
          <a:p>
            <a:pPr algn="just">
              <a:lnSpc>
                <a:spcPct val="150000"/>
              </a:lnSpc>
            </a:pPr>
            <a:r>
              <a:rPr lang="he-IL" sz="2800" dirty="0" smtClean="0">
                <a:solidFill>
                  <a:schemeClr val="tx1"/>
                </a:solidFill>
                <a:latin typeface="David" panose="020E0502060401010101" pitchFamily="34" charset="-79"/>
                <a:cs typeface="David" panose="020E0502060401010101" pitchFamily="34" charset="-79"/>
              </a:rPr>
              <a:t>עכו"ם שקנה קרקע בא"י וזרעה בשביעית פירותיו מותרים שלא גזרו </a:t>
            </a:r>
            <a:r>
              <a:rPr lang="he-IL" sz="2800" dirty="0" err="1" smtClean="0">
                <a:solidFill>
                  <a:schemeClr val="tx1"/>
                </a:solidFill>
                <a:latin typeface="David" panose="020E0502060401010101" pitchFamily="34" charset="-79"/>
                <a:cs typeface="David" panose="020E0502060401010101" pitchFamily="34" charset="-79"/>
              </a:rPr>
              <a:t>ספיחין</a:t>
            </a:r>
            <a:r>
              <a:rPr lang="he-IL" sz="2800" dirty="0" smtClean="0">
                <a:solidFill>
                  <a:schemeClr val="tx1"/>
                </a:solidFill>
                <a:latin typeface="David" panose="020E0502060401010101" pitchFamily="34" charset="-79"/>
                <a:cs typeface="David" panose="020E0502060401010101" pitchFamily="34" charset="-79"/>
              </a:rPr>
              <a:t> אלא מפני עוברי עברה </a:t>
            </a:r>
            <a:r>
              <a:rPr lang="he-IL" sz="2800" dirty="0" err="1" smtClean="0">
                <a:solidFill>
                  <a:schemeClr val="tx1"/>
                </a:solidFill>
                <a:latin typeface="David" panose="020E0502060401010101" pitchFamily="34" charset="-79"/>
                <a:cs typeface="David" panose="020E0502060401010101" pitchFamily="34" charset="-79"/>
              </a:rPr>
              <a:t>והעכו"ם</a:t>
            </a:r>
            <a:r>
              <a:rPr lang="he-IL" sz="2800" dirty="0" smtClean="0">
                <a:solidFill>
                  <a:schemeClr val="tx1"/>
                </a:solidFill>
                <a:latin typeface="David" panose="020E0502060401010101" pitchFamily="34" charset="-79"/>
                <a:cs typeface="David" panose="020E0502060401010101" pitchFamily="34" charset="-79"/>
              </a:rPr>
              <a:t> אינם מצווים על השביעית כדי שנגזור עליהם. </a:t>
            </a:r>
            <a:r>
              <a:rPr lang="he-IL" sz="2800" b="1" u="sng" dirty="0" err="1" smtClean="0">
                <a:solidFill>
                  <a:schemeClr val="tx1"/>
                </a:solidFill>
                <a:latin typeface="David" panose="020E0502060401010101" pitchFamily="34" charset="-79"/>
                <a:cs typeface="David" panose="020E0502060401010101" pitchFamily="34" charset="-79"/>
              </a:rPr>
              <a:t>ומותרין</a:t>
            </a:r>
            <a:r>
              <a:rPr lang="he-IL" sz="2800" b="1" u="sng" dirty="0" smtClean="0">
                <a:solidFill>
                  <a:schemeClr val="tx1"/>
                </a:solidFill>
                <a:latin typeface="David" panose="020E0502060401010101" pitchFamily="34" charset="-79"/>
                <a:cs typeface="David" panose="020E0502060401010101" pitchFamily="34" charset="-79"/>
              </a:rPr>
              <a:t> לאכלם בלא קדושת שביעית</a:t>
            </a:r>
            <a:r>
              <a:rPr lang="he-IL" sz="2800" dirty="0" smtClean="0">
                <a:solidFill>
                  <a:schemeClr val="tx1"/>
                </a:solidFill>
                <a:latin typeface="David" panose="020E0502060401010101" pitchFamily="34" charset="-79"/>
                <a:cs typeface="David" panose="020E0502060401010101" pitchFamily="34" charset="-79"/>
              </a:rPr>
              <a:t> </a:t>
            </a:r>
            <a:r>
              <a:rPr lang="he-IL" sz="2800" b="1" dirty="0" smtClean="0">
                <a:solidFill>
                  <a:schemeClr val="tx1"/>
                </a:solidFill>
                <a:latin typeface="David" panose="020E0502060401010101" pitchFamily="34" charset="-79"/>
                <a:cs typeface="David" panose="020E0502060401010101" pitchFamily="34" charset="-79"/>
              </a:rPr>
              <a:t>וחייבים </a:t>
            </a:r>
            <a:r>
              <a:rPr lang="he-IL" sz="2800" b="1" dirty="0" err="1" smtClean="0">
                <a:solidFill>
                  <a:schemeClr val="tx1"/>
                </a:solidFill>
                <a:latin typeface="David" panose="020E0502060401010101" pitchFamily="34" charset="-79"/>
                <a:cs typeface="David" panose="020E0502060401010101" pitchFamily="34" charset="-79"/>
              </a:rPr>
              <a:t>בתו"מ</a:t>
            </a:r>
            <a:r>
              <a:rPr lang="he-IL" sz="2800" b="1" dirty="0" smtClean="0">
                <a:solidFill>
                  <a:schemeClr val="tx1"/>
                </a:solidFill>
                <a:latin typeface="David" panose="020E0502060401010101" pitchFamily="34" charset="-79"/>
                <a:cs typeface="David" panose="020E0502060401010101" pitchFamily="34" charset="-79"/>
              </a:rPr>
              <a:t> ויפריש </a:t>
            </a:r>
            <a:r>
              <a:rPr lang="he-IL" sz="2800" b="1" dirty="0" err="1" smtClean="0">
                <a:solidFill>
                  <a:schemeClr val="tx1"/>
                </a:solidFill>
                <a:latin typeface="David" panose="020E0502060401010101" pitchFamily="34" charset="-79"/>
                <a:cs typeface="David" panose="020E0502060401010101" pitchFamily="34" charset="-79"/>
              </a:rPr>
              <a:t>מ"ע</a:t>
            </a:r>
            <a:r>
              <a:rPr lang="he-IL" sz="2800" dirty="0" smtClean="0">
                <a:solidFill>
                  <a:schemeClr val="tx1"/>
                </a:solidFill>
                <a:latin typeface="David" panose="020E0502060401010101" pitchFamily="34" charset="-79"/>
                <a:cs typeface="David" panose="020E0502060401010101" pitchFamily="34" charset="-79"/>
              </a:rPr>
              <a:t>(כפתור ופרח וב"י ורמ"א </a:t>
            </a:r>
            <a:r>
              <a:rPr lang="he-IL" sz="2800" dirty="0" err="1" smtClean="0">
                <a:solidFill>
                  <a:schemeClr val="tx1"/>
                </a:solidFill>
                <a:latin typeface="David" panose="020E0502060401010101" pitchFamily="34" charset="-79"/>
                <a:cs typeface="David" panose="020E0502060401010101" pitchFamily="34" charset="-79"/>
              </a:rPr>
              <a:t>ורדב"ז</a:t>
            </a:r>
            <a:r>
              <a:rPr lang="he-IL" sz="2800" dirty="0" smtClean="0">
                <a:solidFill>
                  <a:schemeClr val="tx1"/>
                </a:solidFill>
                <a:latin typeface="David" panose="020E0502060401010101" pitchFamily="34" charset="-79"/>
                <a:cs typeface="David" panose="020E0502060401010101" pitchFamily="34" charset="-79"/>
              </a:rPr>
              <a:t> </a:t>
            </a:r>
            <a:r>
              <a:rPr lang="he-IL" sz="2800" dirty="0" err="1" smtClean="0">
                <a:solidFill>
                  <a:schemeClr val="tx1"/>
                </a:solidFill>
                <a:latin typeface="David" panose="020E0502060401010101" pitchFamily="34" charset="-79"/>
                <a:cs typeface="David" panose="020E0502060401010101" pitchFamily="34" charset="-79"/>
              </a:rPr>
              <a:t>ומהר"ם</a:t>
            </a:r>
            <a:r>
              <a:rPr lang="he-IL" sz="2800" dirty="0" smtClean="0">
                <a:solidFill>
                  <a:schemeClr val="tx1"/>
                </a:solidFill>
                <a:latin typeface="David" panose="020E0502060401010101" pitchFamily="34" charset="-79"/>
                <a:cs typeface="David" panose="020E0502060401010101" pitchFamily="34" charset="-79"/>
              </a:rPr>
              <a:t> חביב וש"פ) </a:t>
            </a:r>
            <a:r>
              <a:rPr lang="he-IL" sz="2800" b="1" u="sng" dirty="0" smtClean="0">
                <a:solidFill>
                  <a:schemeClr val="tx1"/>
                </a:solidFill>
                <a:latin typeface="David" panose="020E0502060401010101" pitchFamily="34" charset="-79"/>
                <a:cs typeface="David" panose="020E0502060401010101" pitchFamily="34" charset="-79"/>
              </a:rPr>
              <a:t>ויש אומרים </a:t>
            </a:r>
            <a:r>
              <a:rPr lang="he-IL" sz="2800" b="1" u="sng" dirty="0" err="1" smtClean="0">
                <a:solidFill>
                  <a:schemeClr val="tx1"/>
                </a:solidFill>
                <a:latin typeface="David" panose="020E0502060401010101" pitchFamily="34" charset="-79"/>
                <a:cs typeface="David" panose="020E0502060401010101" pitchFamily="34" charset="-79"/>
              </a:rPr>
              <a:t>דאין</a:t>
            </a:r>
            <a:r>
              <a:rPr lang="he-IL" sz="2800" b="1" u="sng" dirty="0" smtClean="0">
                <a:solidFill>
                  <a:schemeClr val="tx1"/>
                </a:solidFill>
                <a:latin typeface="David" panose="020E0502060401010101" pitchFamily="34" charset="-79"/>
                <a:cs typeface="David" panose="020E0502060401010101" pitchFamily="34" charset="-79"/>
              </a:rPr>
              <a:t> </a:t>
            </a:r>
            <a:r>
              <a:rPr lang="he-IL" sz="2800" b="1" u="sng" dirty="0" err="1" smtClean="0">
                <a:solidFill>
                  <a:schemeClr val="tx1"/>
                </a:solidFill>
                <a:latin typeface="David" panose="020E0502060401010101" pitchFamily="34" charset="-79"/>
                <a:cs typeface="David" panose="020E0502060401010101" pitchFamily="34" charset="-79"/>
              </a:rPr>
              <a:t>מותרין</a:t>
            </a:r>
            <a:r>
              <a:rPr lang="he-IL" sz="2800" b="1" u="sng" dirty="0" smtClean="0">
                <a:solidFill>
                  <a:schemeClr val="tx1"/>
                </a:solidFill>
                <a:latin typeface="David" panose="020E0502060401010101" pitchFamily="34" charset="-79"/>
                <a:cs typeface="David" panose="020E0502060401010101" pitchFamily="34" charset="-79"/>
              </a:rPr>
              <a:t> רק בקדושת שביעית</a:t>
            </a:r>
            <a:r>
              <a:rPr lang="he-IL" sz="2800" b="1" dirty="0" smtClean="0">
                <a:solidFill>
                  <a:schemeClr val="tx1"/>
                </a:solidFill>
                <a:latin typeface="David" panose="020E0502060401010101" pitchFamily="34" charset="-79"/>
                <a:cs typeface="David" panose="020E0502060401010101" pitchFamily="34" charset="-79"/>
              </a:rPr>
              <a:t> </a:t>
            </a:r>
            <a:r>
              <a:rPr lang="he-IL" sz="2800" b="1" dirty="0" err="1" smtClean="0">
                <a:solidFill>
                  <a:schemeClr val="tx1"/>
                </a:solidFill>
                <a:latin typeface="David" panose="020E0502060401010101" pitchFamily="34" charset="-79"/>
                <a:cs typeface="David" panose="020E0502060401010101" pitchFamily="34" charset="-79"/>
              </a:rPr>
              <a:t>ופטורין</a:t>
            </a:r>
            <a:r>
              <a:rPr lang="he-IL" sz="2800" b="1" dirty="0" smtClean="0">
                <a:solidFill>
                  <a:schemeClr val="tx1"/>
                </a:solidFill>
                <a:latin typeface="David" panose="020E0502060401010101" pitchFamily="34" charset="-79"/>
                <a:cs typeface="David" panose="020E0502060401010101" pitchFamily="34" charset="-79"/>
              </a:rPr>
              <a:t> </a:t>
            </a:r>
            <a:r>
              <a:rPr lang="he-IL" sz="2800" b="1" dirty="0" err="1" smtClean="0">
                <a:solidFill>
                  <a:schemeClr val="tx1"/>
                </a:solidFill>
                <a:latin typeface="David" panose="020E0502060401010101" pitchFamily="34" charset="-79"/>
                <a:cs typeface="David" panose="020E0502060401010101" pitchFamily="34" charset="-79"/>
              </a:rPr>
              <a:t>התו"מ</a:t>
            </a:r>
            <a:r>
              <a:rPr lang="he-IL" sz="2800" dirty="0" smtClean="0">
                <a:solidFill>
                  <a:schemeClr val="tx1"/>
                </a:solidFill>
                <a:latin typeface="David" panose="020E0502060401010101" pitchFamily="34" charset="-79"/>
                <a:cs typeface="David" panose="020E0502060401010101" pitchFamily="34" charset="-79"/>
              </a:rPr>
              <a:t> (</a:t>
            </a:r>
            <a:r>
              <a:rPr lang="he-IL" sz="2800" dirty="0" err="1" smtClean="0">
                <a:solidFill>
                  <a:schemeClr val="tx1"/>
                </a:solidFill>
                <a:latin typeface="David" panose="020E0502060401010101" pitchFamily="34" charset="-79"/>
                <a:cs typeface="David" panose="020E0502060401010101" pitchFamily="34" charset="-79"/>
              </a:rPr>
              <a:t>המבי"ט</a:t>
            </a:r>
            <a:r>
              <a:rPr lang="he-IL" sz="2800" dirty="0" smtClean="0">
                <a:solidFill>
                  <a:schemeClr val="tx1"/>
                </a:solidFill>
                <a:latin typeface="David" panose="020E0502060401010101" pitchFamily="34" charset="-79"/>
                <a:cs typeface="David" panose="020E0502060401010101" pitchFamily="34" charset="-79"/>
              </a:rPr>
              <a:t> </a:t>
            </a:r>
            <a:r>
              <a:rPr lang="he-IL" sz="2800" dirty="0" err="1" smtClean="0">
                <a:solidFill>
                  <a:schemeClr val="tx1"/>
                </a:solidFill>
                <a:latin typeface="David" panose="020E0502060401010101" pitchFamily="34" charset="-79"/>
                <a:cs typeface="David" panose="020E0502060401010101" pitchFamily="34" charset="-79"/>
              </a:rPr>
              <a:t>והמהרי"ט</a:t>
            </a:r>
            <a:r>
              <a:rPr lang="he-IL" sz="2800" b="1" dirty="0" smtClean="0">
                <a:solidFill>
                  <a:schemeClr val="tx1"/>
                </a:solidFill>
                <a:latin typeface="David" panose="020E0502060401010101" pitchFamily="34" charset="-79"/>
                <a:cs typeface="David" panose="020E0502060401010101" pitchFamily="34" charset="-79"/>
              </a:rPr>
              <a:t>) </a:t>
            </a:r>
            <a:r>
              <a:rPr lang="he-IL" sz="2800" b="1" u="sng" dirty="0" smtClean="0">
                <a:solidFill>
                  <a:schemeClr val="tx1"/>
                </a:solidFill>
                <a:latin typeface="David" panose="020E0502060401010101" pitchFamily="34" charset="-79"/>
                <a:cs typeface="David" panose="020E0502060401010101" pitchFamily="34" charset="-79"/>
              </a:rPr>
              <a:t>וסברא ראשונה עיקר</a:t>
            </a:r>
            <a:r>
              <a:rPr lang="he-IL" sz="2800" dirty="0" smtClean="0">
                <a:solidFill>
                  <a:schemeClr val="tx1"/>
                </a:solidFill>
                <a:latin typeface="David" panose="020E0502060401010101" pitchFamily="34" charset="-79"/>
                <a:cs typeface="David" panose="020E0502060401010101" pitchFamily="34" charset="-79"/>
              </a:rPr>
              <a:t>. </a:t>
            </a:r>
            <a:endParaRPr lang="en-US" sz="2800" dirty="0" smtClean="0">
              <a:solidFill>
                <a:schemeClr val="tx1"/>
              </a:solidFill>
              <a:latin typeface="David" panose="020E0502060401010101" pitchFamily="34" charset="-79"/>
              <a:cs typeface="David" panose="020E0502060401010101" pitchFamily="34" charset="-79"/>
            </a:endParaRPr>
          </a:p>
          <a:p>
            <a:endParaRPr lang="he-IL" dirty="0"/>
          </a:p>
        </p:txBody>
      </p:sp>
      <p:sp>
        <p:nvSpPr>
          <p:cNvPr id="2" name="TextBox 1"/>
          <p:cNvSpPr txBox="1"/>
          <p:nvPr/>
        </p:nvSpPr>
        <p:spPr>
          <a:xfrm>
            <a:off x="3851920" y="1455167"/>
            <a:ext cx="5112568"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פאת השולחן שביעית פרק </a:t>
            </a:r>
            <a:r>
              <a:rPr lang="he-IL" sz="2400" b="1" dirty="0" err="1">
                <a:latin typeface="David" panose="020E0502060401010101" pitchFamily="34" charset="-79"/>
                <a:cs typeface="David" panose="020E0502060401010101" pitchFamily="34" charset="-79"/>
              </a:rPr>
              <a:t>כג</a:t>
            </a:r>
            <a:r>
              <a:rPr lang="he-IL" sz="2400" b="1" dirty="0">
                <a:latin typeface="David" panose="020E0502060401010101" pitchFamily="34" charset="-79"/>
                <a:cs typeface="David" panose="020E0502060401010101" pitchFamily="34" charset="-79"/>
              </a:rPr>
              <a:t> סע</a:t>
            </a:r>
            <a:r>
              <a:rPr lang="he-IL" sz="2400" b="1" dirty="0" smtClean="0">
                <a:latin typeface="David" panose="020E0502060401010101" pitchFamily="34" charset="-79"/>
                <a:cs typeface="David" panose="020E0502060401010101" pitchFamily="34" charset="-79"/>
              </a:rPr>
              <a:t>' </a:t>
            </a:r>
            <a:r>
              <a:rPr lang="he-IL" sz="2400" b="1" dirty="0" err="1" smtClean="0">
                <a:latin typeface="David" panose="020E0502060401010101" pitchFamily="34" charset="-79"/>
                <a:cs typeface="David" panose="020E0502060401010101" pitchFamily="34" charset="-79"/>
              </a:rPr>
              <a:t>יב</a:t>
            </a:r>
            <a:endParaRPr lang="he-IL" sz="24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a:buFont typeface="Wingdings" panose="05000000000000000000" pitchFamily="2" charset="2"/>
              <a:buChar char="q"/>
            </a:pPr>
            <a:r>
              <a:rPr lang="he-IL" sz="2800" b="1" dirty="0">
                <a:solidFill>
                  <a:schemeClr val="tx1"/>
                </a:solidFill>
                <a:latin typeface="David" panose="020E0502060401010101" pitchFamily="34" charset="-79"/>
                <a:cs typeface="David" panose="020E0502060401010101" pitchFamily="34" charset="-79"/>
              </a:rPr>
              <a:t>אין לעודד ולגרום לגוי לעבוד בשביעית בקרקע בא"י</a:t>
            </a:r>
            <a:r>
              <a:rPr lang="he-IL" sz="2800" b="1" dirty="0" smtClean="0">
                <a:solidFill>
                  <a:schemeClr val="tx1"/>
                </a:solidFill>
                <a:latin typeface="David" panose="020E0502060401010101" pitchFamily="34" charset="-79"/>
                <a:cs typeface="David" panose="020E0502060401010101" pitchFamily="34" charset="-79"/>
              </a:rPr>
              <a:t>.</a:t>
            </a:r>
          </a:p>
          <a:p>
            <a:pPr>
              <a:buFont typeface="Wingdings" panose="05000000000000000000" pitchFamily="2" charset="2"/>
              <a:buChar char="q"/>
            </a:pPr>
            <a:endParaRPr lang="en-US" sz="2800" u="sng" dirty="0">
              <a:solidFill>
                <a:schemeClr val="tx1"/>
              </a:solidFill>
              <a:latin typeface="David" panose="020E0502060401010101" pitchFamily="34" charset="-79"/>
              <a:cs typeface="David" panose="020E0502060401010101" pitchFamily="34" charset="-79"/>
            </a:endParaRPr>
          </a:p>
          <a:p>
            <a:pPr marL="0" indent="0">
              <a:buNone/>
            </a:pPr>
            <a:r>
              <a:rPr lang="he-IL" sz="2000" b="1" dirty="0" smtClean="0">
                <a:solidFill>
                  <a:schemeClr val="tx1"/>
                </a:solidFill>
                <a:latin typeface="David" panose="020E0502060401010101" pitchFamily="34" charset="-79"/>
                <a:cs typeface="David" panose="020E0502060401010101" pitchFamily="34" charset="-79"/>
              </a:rPr>
              <a:t>רמב"ם (הלכות </a:t>
            </a:r>
            <a:r>
              <a:rPr lang="he-IL" sz="2000" b="1" dirty="0">
                <a:solidFill>
                  <a:schemeClr val="tx1"/>
                </a:solidFill>
                <a:latin typeface="David" panose="020E0502060401010101" pitchFamily="34" charset="-79"/>
                <a:cs typeface="David" panose="020E0502060401010101" pitchFamily="34" charset="-79"/>
              </a:rPr>
              <a:t>שמיטה ויובל פרק ח </a:t>
            </a:r>
            <a:r>
              <a:rPr lang="he-IL" sz="2000" b="1" dirty="0" smtClean="0">
                <a:solidFill>
                  <a:schemeClr val="tx1"/>
                </a:solidFill>
                <a:latin typeface="David" panose="020E0502060401010101" pitchFamily="34" charset="-79"/>
                <a:cs typeface="David" panose="020E0502060401010101" pitchFamily="34" charset="-79"/>
              </a:rPr>
              <a:t>הלכה ח</a:t>
            </a:r>
            <a:r>
              <a:rPr lang="he-IL" sz="2000" dirty="0" smtClean="0">
                <a:solidFill>
                  <a:schemeClr val="tx1"/>
                </a:solidFill>
                <a:latin typeface="David" panose="020E0502060401010101" pitchFamily="34" charset="-79"/>
                <a:cs typeface="David" panose="020E0502060401010101" pitchFamily="34" charset="-79"/>
              </a:rPr>
              <a:t>)</a:t>
            </a:r>
            <a:endParaRPr lang="en-US" sz="2000" dirty="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r>
              <a:rPr lang="he-IL" sz="2800" dirty="0" err="1">
                <a:solidFill>
                  <a:schemeClr val="tx1"/>
                </a:solidFill>
                <a:latin typeface="David" panose="020E0502060401010101" pitchFamily="34" charset="-79"/>
                <a:cs typeface="David" panose="020E0502060401010101" pitchFamily="34" charset="-79"/>
              </a:rPr>
              <a:t>מחזיקין</a:t>
            </a:r>
            <a:r>
              <a:rPr lang="he-IL" sz="2800" dirty="0">
                <a:solidFill>
                  <a:schemeClr val="tx1"/>
                </a:solidFill>
                <a:latin typeface="David" panose="020E0502060401010101" pitchFamily="34" charset="-79"/>
                <a:cs typeface="David" panose="020E0502060401010101" pitchFamily="34" charset="-79"/>
              </a:rPr>
              <a:t> ידי עכו"ם בשביעית </a:t>
            </a:r>
            <a:r>
              <a:rPr lang="he-IL" sz="2800" b="1" dirty="0">
                <a:solidFill>
                  <a:schemeClr val="tx1"/>
                </a:solidFill>
                <a:latin typeface="David" panose="020E0502060401010101" pitchFamily="34" charset="-79"/>
                <a:cs typeface="David" panose="020E0502060401010101" pitchFamily="34" charset="-79"/>
              </a:rPr>
              <a:t>בדברים בלבד</a:t>
            </a:r>
            <a:r>
              <a:rPr lang="he-IL" sz="2800" dirty="0">
                <a:solidFill>
                  <a:schemeClr val="tx1"/>
                </a:solidFill>
                <a:latin typeface="David" panose="020E0502060401010101" pitchFamily="34" charset="-79"/>
                <a:cs typeface="David" panose="020E0502060401010101" pitchFamily="34" charset="-79"/>
              </a:rPr>
              <a:t>, כגון שראהו חורש או זורע אומר לו תתחזק או תצליח וכיוצא בדברים אלו, מפני שאינם </a:t>
            </a:r>
            <a:r>
              <a:rPr lang="he-IL" sz="2800" dirty="0" err="1">
                <a:solidFill>
                  <a:schemeClr val="tx1"/>
                </a:solidFill>
                <a:latin typeface="David" panose="020E0502060401010101" pitchFamily="34" charset="-79"/>
                <a:cs typeface="David" panose="020E0502060401010101" pitchFamily="34" charset="-79"/>
              </a:rPr>
              <a:t>מצווין</a:t>
            </a:r>
            <a:r>
              <a:rPr lang="he-IL" sz="2800" dirty="0">
                <a:solidFill>
                  <a:schemeClr val="tx1"/>
                </a:solidFill>
                <a:latin typeface="David" panose="020E0502060401010101" pitchFamily="34" charset="-79"/>
                <a:cs typeface="David" panose="020E0502060401010101" pitchFamily="34" charset="-79"/>
              </a:rPr>
              <a:t> על שביתת הארץ אבל לא יסעדנו ביד...</a:t>
            </a:r>
            <a:endParaRPr lang="en-US" sz="2800" dirty="0">
              <a:solidFill>
                <a:schemeClr val="tx1"/>
              </a:solidFill>
              <a:latin typeface="David" panose="020E0502060401010101" pitchFamily="34" charset="-79"/>
              <a:cs typeface="David" panose="020E0502060401010101" pitchFamily="34" charset="-79"/>
            </a:endParaRPr>
          </a:p>
          <a:p>
            <a:endParaRPr lang="he-IL" dirty="0">
              <a:solidFill>
                <a:schemeClr val="tx1"/>
              </a:solidFill>
            </a:endParaRPr>
          </a:p>
        </p:txBody>
      </p:sp>
      <p:sp>
        <p:nvSpPr>
          <p:cNvPr id="4" name="כותרת 3"/>
          <p:cNvSpPr txBox="1">
            <a:spLocks/>
          </p:cNvSpPr>
          <p:nvPr/>
        </p:nvSpPr>
        <p:spPr>
          <a:xfrm>
            <a:off x="1835696" y="260648"/>
            <a:ext cx="5878488" cy="838200"/>
          </a:xfrm>
          <a:prstGeom prst="rect">
            <a:avLst/>
          </a:prstGeom>
        </p:spPr>
        <p:txBody>
          <a:bodyPr vert="horz" anchor="ctr">
            <a:no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he-IL" sz="40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פירות וירקות מנוכרי בא"י</a:t>
            </a:r>
            <a:endParaRPr lang="he-IL" sz="4000" b="1"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574576"/>
            <a:ext cx="8686800" cy="838200"/>
          </a:xfrm>
        </p:spPr>
        <p:txBody>
          <a:bodyPr>
            <a:normAutofit fontScale="90000"/>
          </a:bodyPr>
          <a:lstStyle/>
          <a:p>
            <a:pPr algn="ct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אפשרות קניה פירות נוכרי מא"י </a:t>
            </a:r>
            <a:b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sz="40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מחזק את אחיזתם בארץ בשנים הבאות</a:t>
            </a:r>
            <a:r>
              <a:rPr lang="en-US" dirty="0" smtClean="0">
                <a:ln>
                  <a:solidFill>
                    <a:sysClr val="windowText" lastClr="000000"/>
                  </a:solidFill>
                </a:ln>
              </a:rPr>
              <a:t/>
            </a:r>
            <a:br>
              <a:rPr lang="en-US" dirty="0" smtClean="0">
                <a:ln>
                  <a:solidFill>
                    <a:sysClr val="windowText" lastClr="000000"/>
                  </a:solidFill>
                </a:ln>
              </a:rPr>
            </a:br>
            <a:endParaRPr lang="he-IL" dirty="0">
              <a:ln>
                <a:solidFill>
                  <a:sysClr val="windowText" lastClr="000000"/>
                </a:solidFill>
              </a:ln>
            </a:endParaRPr>
          </a:p>
        </p:txBody>
      </p:sp>
      <p:sp>
        <p:nvSpPr>
          <p:cNvPr id="3" name="מציין מיקום תוכן 2"/>
          <p:cNvSpPr>
            <a:spLocks noGrp="1"/>
          </p:cNvSpPr>
          <p:nvPr>
            <p:ph idx="1"/>
          </p:nvPr>
        </p:nvSpPr>
        <p:spPr/>
        <p:txBody>
          <a:bodyPr>
            <a:normAutofit/>
          </a:bodyPr>
          <a:lstStyle/>
          <a:p>
            <a:pPr>
              <a:buFont typeface="Wingdings" panose="05000000000000000000" pitchFamily="2" charset="2"/>
              <a:buChar char="q"/>
            </a:pPr>
            <a:endParaRPr lang="en-US" dirty="0">
              <a:solidFill>
                <a:schemeClr val="tx1"/>
              </a:solidFill>
              <a:latin typeface="David" panose="020E0502060401010101" pitchFamily="34" charset="-79"/>
              <a:cs typeface="David" panose="020E0502060401010101" pitchFamily="34" charset="-79"/>
            </a:endParaRPr>
          </a:p>
          <a:p>
            <a:pPr marL="0" indent="0">
              <a:buNone/>
            </a:pPr>
            <a:r>
              <a:rPr lang="he-IL" sz="2400" b="1" dirty="0">
                <a:solidFill>
                  <a:schemeClr val="tx1"/>
                </a:solidFill>
                <a:latin typeface="David" panose="020E0502060401010101" pitchFamily="34" charset="-79"/>
                <a:cs typeface="David" panose="020E0502060401010101" pitchFamily="34" charset="-79"/>
              </a:rPr>
              <a:t>מר ירחמיאל גולדין (יו"ר ועדת שמיטה במשרד החקלאות)</a:t>
            </a:r>
            <a:r>
              <a:rPr lang="he-IL" sz="2400" dirty="0">
                <a:solidFill>
                  <a:schemeClr val="tx1"/>
                </a:solidFill>
                <a:latin typeface="David" panose="020E0502060401010101" pitchFamily="34" charset="-79"/>
                <a:cs typeface="David" panose="020E0502060401010101" pitchFamily="34" charset="-79"/>
              </a:rPr>
              <a:t> </a:t>
            </a:r>
            <a:endParaRPr lang="en-US" sz="2400" dirty="0">
              <a:solidFill>
                <a:schemeClr val="tx1"/>
              </a:solidFill>
              <a:latin typeface="David" panose="020E0502060401010101" pitchFamily="34" charset="-79"/>
              <a:cs typeface="David" panose="020E0502060401010101" pitchFamily="34" charset="-79"/>
            </a:endParaRPr>
          </a:p>
          <a:p>
            <a:pPr algn="just">
              <a:buFont typeface="Wingdings" panose="05000000000000000000" pitchFamily="2" charset="2"/>
              <a:buChar char="q"/>
            </a:pPr>
            <a:r>
              <a:rPr lang="he-IL" sz="2800" dirty="0">
                <a:solidFill>
                  <a:schemeClr val="tx1"/>
                </a:solidFill>
                <a:latin typeface="David" panose="020E0502060401010101" pitchFamily="34" charset="-79"/>
                <a:cs typeface="David" panose="020E0502060401010101" pitchFamily="34" charset="-79"/>
              </a:rPr>
              <a:t>יבול ממגדלים לא יהודים במדינת ישראל: צריך להעיר שהיקף תוצרת חקלאית זו, יכולה להגיע להיקף של עד 70 אלף טון ירקות בלבד.</a:t>
            </a:r>
            <a:r>
              <a:rPr lang="he-IL" sz="2800" b="1" dirty="0">
                <a:solidFill>
                  <a:schemeClr val="tx1"/>
                </a:solidFill>
                <a:latin typeface="David" panose="020E0502060401010101" pitchFamily="34" charset="-79"/>
                <a:cs typeface="David" panose="020E0502060401010101" pitchFamily="34" charset="-79"/>
              </a:rPr>
              <a:t>משרד החקלאות מעודד את הערבים  הישראלים לייצר</a:t>
            </a:r>
            <a:r>
              <a:rPr lang="he-IL" sz="2800" dirty="0">
                <a:solidFill>
                  <a:schemeClr val="tx1"/>
                </a:solidFill>
                <a:latin typeface="David" panose="020E0502060401010101" pitchFamily="34" charset="-79"/>
                <a:cs typeface="David" panose="020E0502060401010101" pitchFamily="34" charset="-79"/>
              </a:rPr>
              <a:t>, מכיוון שבאופן זה הצורך ביבוא ירקות יקטן ומבחינת מדינת ישראל יש בכך רווח. ולכן משרד החקלאות יגדיל את מכסות המים לערבים ישראלים בעלי קרקעות בכדי שיוכלו להרחיב את כמות התוצרת החקלאית. </a:t>
            </a:r>
            <a:r>
              <a:rPr lang="he-IL" sz="2800" b="1" dirty="0">
                <a:solidFill>
                  <a:schemeClr val="tx1"/>
                </a:solidFill>
                <a:latin typeface="David" panose="020E0502060401010101" pitchFamily="34" charset="-79"/>
                <a:cs typeface="David" panose="020E0502060401010101" pitchFamily="34" charset="-79"/>
              </a:rPr>
              <a:t>היצור החקלאי של מגזר זה יגבר בכ-30%</a:t>
            </a:r>
            <a:r>
              <a:rPr lang="he-IL" sz="2800" dirty="0">
                <a:solidFill>
                  <a:schemeClr val="tx1"/>
                </a:solidFill>
                <a:latin typeface="David" panose="020E0502060401010101" pitchFamily="34" charset="-79"/>
                <a:cs typeface="David" panose="020E0502060401010101" pitchFamily="34" charset="-79"/>
              </a:rPr>
              <a:t> </a:t>
            </a:r>
            <a:endParaRPr lang="en-US" sz="2800" dirty="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endParaRPr lang="he-IL"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Box 2"/>
          <p:cNvSpPr txBox="1">
            <a:spLocks noChangeArrowheads="1"/>
          </p:cNvSpPr>
          <p:nvPr/>
        </p:nvSpPr>
        <p:spPr bwMode="auto">
          <a:xfrm>
            <a:off x="1296194" y="549275"/>
            <a:ext cx="6551612" cy="769441"/>
          </a:xfrm>
          <a:prstGeom prst="rect">
            <a:avLst/>
          </a:prstGeom>
          <a:noFill/>
          <a:ln w="9525">
            <a:noFill/>
            <a:miter lim="800000"/>
            <a:headEnd/>
            <a:tailEnd/>
          </a:ln>
        </p:spPr>
        <p:txBody>
          <a:bodyPr>
            <a:spAutoFit/>
          </a:bodyPr>
          <a:lstStyle/>
          <a:p>
            <a:pPr algn="ctr" eaLnBrk="1" hangingPunct="1"/>
            <a:r>
              <a:rPr lang="he-IL" sz="44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נתוני משרד החקלאות </a:t>
            </a:r>
          </a:p>
        </p:txBody>
      </p:sp>
      <p:sp>
        <p:nvSpPr>
          <p:cNvPr id="215043" name="מלבן 1"/>
          <p:cNvSpPr>
            <a:spLocks noChangeArrowheads="1"/>
          </p:cNvSpPr>
          <p:nvPr/>
        </p:nvSpPr>
        <p:spPr bwMode="auto">
          <a:xfrm>
            <a:off x="611188" y="2060848"/>
            <a:ext cx="7921625" cy="1815882"/>
          </a:xfrm>
          <a:prstGeom prst="rect">
            <a:avLst/>
          </a:prstGeom>
          <a:noFill/>
          <a:ln w="9525">
            <a:noFill/>
            <a:miter lim="800000"/>
            <a:headEnd/>
            <a:tailEnd/>
          </a:ln>
        </p:spPr>
        <p:txBody>
          <a:bodyPr wrap="square">
            <a:spAutoFit/>
          </a:bodyPr>
          <a:lstStyle/>
          <a:p>
            <a:pPr marL="514350" indent="-514350" eaLnBrk="1" hangingPunct="1">
              <a:buFont typeface="+mj-lt"/>
              <a:buAutoNum type="arabicPeriod"/>
            </a:pPr>
            <a:r>
              <a:rPr lang="he-IL" sz="2800" b="0" dirty="0" smtClean="0">
                <a:latin typeface="David" panose="020E0502060401010101" pitchFamily="34" charset="-79"/>
                <a:cs typeface="David" panose="020E0502060401010101" pitchFamily="34" charset="-79"/>
              </a:rPr>
              <a:t>בשמיטה </a:t>
            </a:r>
            <a:r>
              <a:rPr lang="he-IL" sz="2800" b="0" dirty="0">
                <a:latin typeface="David" panose="020E0502060401010101" pitchFamily="34" charset="-79"/>
                <a:cs typeface="David" panose="020E0502060401010101" pitchFamily="34" charset="-79"/>
              </a:rPr>
              <a:t>יש ייצור מוגבר של 30% </a:t>
            </a:r>
            <a:r>
              <a:rPr lang="he-IL" sz="2800" b="0" dirty="0" smtClean="0">
                <a:latin typeface="David" panose="020E0502060401010101" pitchFamily="34" charset="-79"/>
                <a:cs typeface="David" panose="020E0502060401010101" pitchFamily="34" charset="-79"/>
              </a:rPr>
              <a:t>בחקלאות הערבית </a:t>
            </a:r>
            <a:r>
              <a:rPr lang="he-IL" sz="2800" b="0" dirty="0">
                <a:latin typeface="David" panose="020E0502060401010101" pitchFamily="34" charset="-79"/>
                <a:cs typeface="David" panose="020E0502060401010101" pitchFamily="34" charset="-79"/>
              </a:rPr>
              <a:t>במדינת ישראל</a:t>
            </a:r>
            <a:r>
              <a:rPr lang="he-IL" sz="2800" b="0" dirty="0" smtClean="0">
                <a:latin typeface="David" panose="020E0502060401010101" pitchFamily="34" charset="-79"/>
                <a:cs typeface="David" panose="020E0502060401010101" pitchFamily="34" charset="-79"/>
              </a:rPr>
              <a:t>.</a:t>
            </a:r>
            <a:endParaRPr lang="he-IL" sz="2800" b="0" dirty="0">
              <a:latin typeface="David" panose="020E0502060401010101" pitchFamily="34" charset="-79"/>
              <a:cs typeface="David" panose="020E0502060401010101" pitchFamily="34" charset="-79"/>
            </a:endParaRPr>
          </a:p>
          <a:p>
            <a:pPr marL="514350" indent="-514350" eaLnBrk="1" hangingPunct="1">
              <a:buFont typeface="+mj-lt"/>
              <a:buAutoNum type="arabicPeriod"/>
            </a:pPr>
            <a:r>
              <a:rPr lang="he-IL" sz="2800" b="0" dirty="0" smtClean="0">
                <a:latin typeface="David" panose="020E0502060401010101" pitchFamily="34" charset="-79"/>
                <a:cs typeface="David" panose="020E0502060401010101" pitchFamily="34" charset="-79"/>
              </a:rPr>
              <a:t>חקלאים </a:t>
            </a:r>
            <a:r>
              <a:rPr lang="he-IL" sz="2800" b="0" dirty="0">
                <a:latin typeface="David" panose="020E0502060401010101" pitchFamily="34" charset="-79"/>
                <a:cs typeface="David" panose="020E0502060401010101" pitchFamily="34" charset="-79"/>
              </a:rPr>
              <a:t>ערבים מקבלים תמריצים </a:t>
            </a:r>
            <a:r>
              <a:rPr lang="he-IL" sz="2800" b="0" dirty="0" smtClean="0">
                <a:latin typeface="David" panose="020E0502060401010101" pitchFamily="34" charset="-79"/>
                <a:cs typeface="David" panose="020E0502060401010101" pitchFamily="34" charset="-79"/>
              </a:rPr>
              <a:t>ממשרד החקלאות </a:t>
            </a:r>
            <a:r>
              <a:rPr lang="he-IL" sz="2800" b="0" dirty="0">
                <a:latin typeface="David" panose="020E0502060401010101" pitchFamily="34" charset="-79"/>
                <a:cs typeface="David" panose="020E0502060401010101" pitchFamily="34" charset="-79"/>
              </a:rPr>
              <a:t>לשם כך. (7 מליון שקל)</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WordArt 3"/>
          <p:cNvSpPr>
            <a:spLocks noChangeArrowheads="1" noChangeShapeType="1" noTextEdit="1"/>
          </p:cNvSpPr>
          <p:nvPr/>
        </p:nvSpPr>
        <p:spPr bwMode="auto">
          <a:xfrm>
            <a:off x="1187450" y="3716338"/>
            <a:ext cx="6624638" cy="1728787"/>
          </a:xfrm>
          <a:prstGeom prst="rect">
            <a:avLst/>
          </a:prstGeom>
        </p:spPr>
        <p:txBody>
          <a:bodyPr wrap="none" fromWordArt="1">
            <a:prstTxWarp prst="textPlain">
              <a:avLst>
                <a:gd name="adj" fmla="val 50000"/>
              </a:avLst>
            </a:prstTxWarp>
          </a:bodyPr>
          <a:lstStyle/>
          <a:p>
            <a:pPr algn="ctr"/>
            <a:r>
              <a:rPr lang="he-IL" kern="10" dirty="0">
                <a:ln w="9525">
                  <a:solidFill>
                    <a:srgbClr val="000000"/>
                  </a:solidFill>
                  <a:round/>
                  <a:headEnd/>
                  <a:tailEnd/>
                </a:ln>
                <a:solidFill>
                  <a:srgbClr val="009900"/>
                </a:solidFill>
                <a:latin typeface="Times New Roman"/>
                <a:cs typeface="Times New Roman"/>
              </a:rPr>
              <a:t>מערכת שיווק פירות וירקות</a:t>
            </a:r>
          </a:p>
          <a:p>
            <a:pPr algn="ctr"/>
            <a:r>
              <a:rPr lang="he-IL" kern="10" dirty="0">
                <a:ln w="9525">
                  <a:solidFill>
                    <a:srgbClr val="000000"/>
                  </a:solidFill>
                  <a:round/>
                  <a:headEnd/>
                  <a:tailEnd/>
                </a:ln>
                <a:solidFill>
                  <a:srgbClr val="009900"/>
                </a:solidFill>
                <a:latin typeface="Times New Roman"/>
                <a:cs typeface="Times New Roman"/>
              </a:rPr>
              <a:t>מהדרין לשמיטה</a:t>
            </a:r>
          </a:p>
        </p:txBody>
      </p:sp>
      <p:sp>
        <p:nvSpPr>
          <p:cNvPr id="4" name="TextBox 2"/>
          <p:cNvSpPr txBox="1">
            <a:spLocks noChangeArrowheads="1"/>
          </p:cNvSpPr>
          <p:nvPr/>
        </p:nvSpPr>
        <p:spPr bwMode="auto">
          <a:xfrm>
            <a:off x="1296194" y="549275"/>
            <a:ext cx="6551612" cy="1015663"/>
          </a:xfrm>
          <a:prstGeom prst="rect">
            <a:avLst/>
          </a:prstGeom>
          <a:noFill/>
          <a:ln w="9525">
            <a:noFill/>
            <a:miter lim="800000"/>
            <a:headEnd/>
            <a:tailEnd/>
          </a:ln>
        </p:spPr>
        <p:txBody>
          <a:bodyPr>
            <a:spAutoFit/>
          </a:bodyPr>
          <a:lstStyle/>
          <a:p>
            <a:pPr algn="ctr" eaLnBrk="1" hangingPunct="1"/>
            <a:r>
              <a:rPr lang="he-IL" sz="60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אוצר הארץ</a:t>
            </a:r>
            <a:endParaRPr lang="he-IL" sz="6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23235"/>
                                        </p:tgtEl>
                                        <p:attrNameLst>
                                          <p:attrName>style.visibility</p:attrName>
                                        </p:attrNameLst>
                                      </p:cBhvr>
                                      <p:to>
                                        <p:strVal val="visible"/>
                                      </p:to>
                                    </p:set>
                                    <p:animEffect transition="in" filter="diamond(in)">
                                      <p:cBhvr>
                                        <p:cTn id="7" dur="2000"/>
                                        <p:tgtEl>
                                          <p:spTgt spid="22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35150" y="2060575"/>
            <a:ext cx="5867400" cy="3581400"/>
            <a:chOff x="1152" y="1104"/>
            <a:chExt cx="3696" cy="2256"/>
          </a:xfrm>
        </p:grpSpPr>
        <p:sp>
          <p:nvSpPr>
            <p:cNvPr id="203779" name="Oval 3"/>
            <p:cNvSpPr>
              <a:spLocks noChangeArrowheads="1"/>
            </p:cNvSpPr>
            <p:nvPr/>
          </p:nvSpPr>
          <p:spPr bwMode="auto">
            <a:xfrm>
              <a:off x="2928" y="2352"/>
              <a:ext cx="1920" cy="1008"/>
            </a:xfrm>
            <a:prstGeom prst="ellipse">
              <a:avLst/>
            </a:prstGeom>
            <a:solidFill>
              <a:srgbClr val="FFFFFF"/>
            </a:solidFill>
            <a:ln w="57150">
              <a:solidFill>
                <a:schemeClr val="tx1"/>
              </a:solidFill>
              <a:round/>
              <a:headEnd/>
              <a:tailEnd/>
            </a:ln>
            <a:effectLst/>
          </p:spPr>
          <p:txBody>
            <a:bodyPr wrap="none" anchor="ctr"/>
            <a:lstStyle/>
            <a:p>
              <a:endParaRPr lang="he-IL"/>
            </a:p>
          </p:txBody>
        </p:sp>
        <p:sp>
          <p:nvSpPr>
            <p:cNvPr id="203780" name="Oval 4"/>
            <p:cNvSpPr>
              <a:spLocks noChangeArrowheads="1"/>
            </p:cNvSpPr>
            <p:nvPr/>
          </p:nvSpPr>
          <p:spPr bwMode="auto">
            <a:xfrm>
              <a:off x="1968" y="1776"/>
              <a:ext cx="1920" cy="1008"/>
            </a:xfrm>
            <a:prstGeom prst="ellipse">
              <a:avLst/>
            </a:prstGeom>
            <a:solidFill>
              <a:srgbClr val="FFFFFF"/>
            </a:solidFill>
            <a:ln w="57150">
              <a:solidFill>
                <a:schemeClr val="tx1"/>
              </a:solidFill>
              <a:round/>
              <a:headEnd/>
              <a:tailEnd/>
            </a:ln>
            <a:effectLst/>
          </p:spPr>
          <p:txBody>
            <a:bodyPr wrap="none" anchor="ctr"/>
            <a:lstStyle/>
            <a:p>
              <a:endParaRPr lang="he-IL"/>
            </a:p>
          </p:txBody>
        </p:sp>
        <p:sp>
          <p:nvSpPr>
            <p:cNvPr id="203781" name="Oval 5"/>
            <p:cNvSpPr>
              <a:spLocks noChangeArrowheads="1"/>
            </p:cNvSpPr>
            <p:nvPr/>
          </p:nvSpPr>
          <p:spPr bwMode="auto">
            <a:xfrm>
              <a:off x="1152" y="1104"/>
              <a:ext cx="1920" cy="1008"/>
            </a:xfrm>
            <a:prstGeom prst="ellipse">
              <a:avLst/>
            </a:prstGeom>
            <a:solidFill>
              <a:srgbClr val="FFFFFF"/>
            </a:solidFill>
            <a:ln w="57150">
              <a:solidFill>
                <a:schemeClr val="tx1"/>
              </a:solidFill>
              <a:round/>
              <a:headEnd/>
              <a:tailEnd/>
            </a:ln>
            <a:effectLst/>
          </p:spPr>
          <p:txBody>
            <a:bodyPr wrap="none" anchor="ctr"/>
            <a:lstStyle/>
            <a:p>
              <a:pPr algn="ctr"/>
              <a:r>
                <a:rPr lang="he-IL" sz="2400" dirty="0">
                  <a:solidFill>
                    <a:srgbClr val="FF3300"/>
                  </a:solidFill>
                  <a:latin typeface="David" panose="020E0502060401010101" pitchFamily="34" charset="-79"/>
                  <a:cs typeface="David" panose="020E0502060401010101" pitchFamily="34" charset="-79"/>
                </a:rPr>
                <a:t>חיזוק החקלאות </a:t>
              </a:r>
            </a:p>
            <a:p>
              <a:pPr algn="ctr"/>
              <a:r>
                <a:rPr lang="he-IL" sz="2400" dirty="0">
                  <a:solidFill>
                    <a:srgbClr val="FF3300"/>
                  </a:solidFill>
                  <a:latin typeface="David" panose="020E0502060401010101" pitchFamily="34" charset="-79"/>
                  <a:cs typeface="David" panose="020E0502060401010101" pitchFamily="34" charset="-79"/>
                </a:rPr>
                <a:t>היהודית</a:t>
              </a:r>
              <a:endParaRPr lang="en-US" sz="2400" dirty="0">
                <a:solidFill>
                  <a:srgbClr val="FF3300"/>
                </a:solidFill>
                <a:latin typeface="David" panose="020E0502060401010101" pitchFamily="34" charset="-79"/>
                <a:cs typeface="David" panose="020E0502060401010101" pitchFamily="34" charset="-79"/>
              </a:endParaRPr>
            </a:p>
          </p:txBody>
        </p:sp>
      </p:grpSp>
      <p:sp>
        <p:nvSpPr>
          <p:cNvPr id="203782" name="Text Box 6"/>
          <p:cNvSpPr txBox="1">
            <a:spLocks noChangeArrowheads="1"/>
          </p:cNvSpPr>
          <p:nvPr/>
        </p:nvSpPr>
        <p:spPr bwMode="auto">
          <a:xfrm>
            <a:off x="2224993" y="383957"/>
            <a:ext cx="4752975" cy="1006475"/>
          </a:xfrm>
          <a:prstGeom prst="rect">
            <a:avLst/>
          </a:prstGeom>
          <a:noFill/>
          <a:ln w="9525">
            <a:noFill/>
            <a:miter lim="800000"/>
            <a:headEnd/>
            <a:tailEnd/>
          </a:ln>
          <a:effectLst/>
        </p:spPr>
        <p:txBody>
          <a:bodyPr>
            <a:spAutoFit/>
          </a:bodyPr>
          <a:lstStyle/>
          <a:p>
            <a:pPr algn="ctr"/>
            <a:r>
              <a:rPr lang="he-IL" sz="6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David" pitchFamily="2" charset="-79"/>
              </a:rPr>
              <a:t>אוצר הארץ</a:t>
            </a:r>
            <a:endParaRPr lang="en-US" sz="6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3785" name="Text Box 9"/>
          <p:cNvSpPr txBox="1">
            <a:spLocks noChangeArrowheads="1"/>
          </p:cNvSpPr>
          <p:nvPr/>
        </p:nvSpPr>
        <p:spPr bwMode="auto">
          <a:xfrm>
            <a:off x="3761347" y="3604309"/>
            <a:ext cx="1680268" cy="830997"/>
          </a:xfrm>
          <a:prstGeom prst="rect">
            <a:avLst/>
          </a:prstGeom>
          <a:noFill/>
          <a:ln w="9525">
            <a:noFill/>
            <a:miter lim="800000"/>
            <a:headEnd/>
            <a:tailEnd/>
          </a:ln>
          <a:effectLst/>
        </p:spPr>
        <p:txBody>
          <a:bodyPr wrap="none">
            <a:spAutoFit/>
          </a:bodyPr>
          <a:lstStyle/>
          <a:p>
            <a:pPr algn="ctr"/>
            <a:r>
              <a:rPr lang="he-IL" sz="2400" dirty="0">
                <a:solidFill>
                  <a:srgbClr val="0033CC"/>
                </a:solidFill>
                <a:latin typeface="David" panose="020E0502060401010101" pitchFamily="34" charset="-79"/>
                <a:cs typeface="David" panose="020E0502060401010101" pitchFamily="34" charset="-79"/>
              </a:rPr>
              <a:t>ערבות הדדית</a:t>
            </a:r>
          </a:p>
          <a:p>
            <a:pPr algn="ctr"/>
            <a:r>
              <a:rPr lang="he-IL" sz="2400" dirty="0">
                <a:solidFill>
                  <a:srgbClr val="0033CC"/>
                </a:solidFill>
                <a:latin typeface="David" panose="020E0502060401010101" pitchFamily="34" charset="-79"/>
                <a:cs typeface="David" panose="020E0502060401010101" pitchFamily="34" charset="-79"/>
              </a:rPr>
              <a:t>לגיבורי כוח</a:t>
            </a:r>
            <a:endParaRPr lang="en-US" sz="2400" dirty="0">
              <a:solidFill>
                <a:srgbClr val="0033CC"/>
              </a:solidFill>
              <a:latin typeface="David" panose="020E0502060401010101" pitchFamily="34" charset="-79"/>
              <a:cs typeface="David" panose="020E0502060401010101" pitchFamily="34" charset="-79"/>
            </a:endParaRPr>
          </a:p>
        </p:txBody>
      </p:sp>
      <p:sp>
        <p:nvSpPr>
          <p:cNvPr id="203787" name="Text Box 11"/>
          <p:cNvSpPr txBox="1">
            <a:spLocks noChangeArrowheads="1"/>
          </p:cNvSpPr>
          <p:nvPr/>
        </p:nvSpPr>
        <p:spPr bwMode="auto">
          <a:xfrm>
            <a:off x="5292080" y="4470211"/>
            <a:ext cx="2082713" cy="830997"/>
          </a:xfrm>
          <a:prstGeom prst="rect">
            <a:avLst/>
          </a:prstGeom>
          <a:noFill/>
          <a:ln w="9525">
            <a:noFill/>
            <a:miter lim="800000"/>
            <a:headEnd/>
            <a:tailEnd/>
          </a:ln>
          <a:effectLst/>
        </p:spPr>
        <p:txBody>
          <a:bodyPr wrap="square">
            <a:spAutoFit/>
          </a:bodyPr>
          <a:lstStyle/>
          <a:p>
            <a:pPr algn="ctr"/>
            <a:r>
              <a:rPr lang="he-IL" sz="2400" dirty="0">
                <a:solidFill>
                  <a:srgbClr val="006600"/>
                </a:solidFill>
                <a:latin typeface="David" panose="020E0502060401010101" pitchFamily="34" charset="-79"/>
                <a:cs typeface="David" panose="020E0502060401010101" pitchFamily="34" charset="-79"/>
              </a:rPr>
              <a:t>חיבור וקשר</a:t>
            </a:r>
          </a:p>
          <a:p>
            <a:pPr algn="ctr"/>
            <a:r>
              <a:rPr lang="he-IL" sz="2400" dirty="0">
                <a:solidFill>
                  <a:srgbClr val="006600"/>
                </a:solidFill>
                <a:latin typeface="David" panose="020E0502060401010101" pitchFamily="34" charset="-79"/>
                <a:cs typeface="David" panose="020E0502060401010101" pitchFamily="34" charset="-79"/>
              </a:rPr>
              <a:t>למצוות השמיטה</a:t>
            </a:r>
            <a:endParaRPr lang="en-US" sz="2400" dirty="0">
              <a:solidFill>
                <a:srgbClr val="006600"/>
              </a:solidFill>
              <a:latin typeface="David" panose="020E0502060401010101" pitchFamily="34" charset="-79"/>
              <a:cs typeface="David" panose="020E0502060401010101" pitchFamily="34" charset="-79"/>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4427984" y="2060848"/>
            <a:ext cx="3672508" cy="2400657"/>
          </a:xfrm>
          <a:prstGeom prst="rect">
            <a:avLst/>
          </a:prstGeom>
          <a:noFill/>
          <a:ln w="9525">
            <a:noFill/>
            <a:miter lim="800000"/>
            <a:headEnd/>
            <a:tailEnd/>
          </a:ln>
          <a:effectLst/>
        </p:spPr>
        <p:txBody>
          <a:bodyPr wrap="square">
            <a:spAutoFit/>
          </a:bodyPr>
          <a:lstStyle/>
          <a:p>
            <a:pPr marL="342900" indent="-342900">
              <a:lnSpc>
                <a:spcPct val="150000"/>
              </a:lnSpc>
              <a:buFont typeface="Arial" panose="020B0604020202020204" pitchFamily="34" charset="0"/>
              <a:buChar char="•"/>
            </a:pPr>
            <a:r>
              <a:rPr lang="he-IL" sz="2000" dirty="0">
                <a:latin typeface="David" panose="020E0502060401010101" pitchFamily="34" charset="-79"/>
                <a:cs typeface="David" panose="020E0502060401010101" pitchFamily="34" charset="-79"/>
              </a:rPr>
              <a:t>הרב יעקב אריאל </a:t>
            </a:r>
            <a:r>
              <a:rPr lang="he-IL" sz="2000" dirty="0" err="1">
                <a:latin typeface="David" panose="020E0502060401010101" pitchFamily="34" charset="-79"/>
                <a:cs typeface="David" panose="020E0502060401010101" pitchFamily="34" charset="-79"/>
              </a:rPr>
              <a:t>שליט"א</a:t>
            </a:r>
            <a:endParaRPr lang="he-IL" sz="2000" dirty="0">
              <a:latin typeface="David" panose="020E0502060401010101" pitchFamily="34" charset="-79"/>
              <a:cs typeface="David" panose="020E0502060401010101" pitchFamily="34" charset="-79"/>
            </a:endParaRPr>
          </a:p>
          <a:p>
            <a:pPr marL="342900" indent="-342900">
              <a:lnSpc>
                <a:spcPct val="150000"/>
              </a:lnSpc>
              <a:buFont typeface="Arial" panose="020B0604020202020204" pitchFamily="34" charset="0"/>
              <a:buChar char="•"/>
            </a:pPr>
            <a:r>
              <a:rPr lang="he-IL" sz="2000" dirty="0">
                <a:latin typeface="David" panose="020E0502060401010101" pitchFamily="34" charset="-79"/>
                <a:cs typeface="David" panose="020E0502060401010101" pitchFamily="34" charset="-79"/>
              </a:rPr>
              <a:t>הרב אליהו בקשי דורון </a:t>
            </a:r>
            <a:r>
              <a:rPr lang="he-IL" sz="2000" dirty="0" err="1">
                <a:latin typeface="David" panose="020E0502060401010101" pitchFamily="34" charset="-79"/>
                <a:cs typeface="David" panose="020E0502060401010101" pitchFamily="34" charset="-79"/>
              </a:rPr>
              <a:t>שליט"א</a:t>
            </a:r>
            <a:endParaRPr lang="he-IL" sz="2000" dirty="0">
              <a:latin typeface="David" panose="020E0502060401010101" pitchFamily="34" charset="-79"/>
              <a:cs typeface="David" panose="020E0502060401010101" pitchFamily="34" charset="-79"/>
            </a:endParaRPr>
          </a:p>
          <a:p>
            <a:pPr marL="342900" indent="-342900">
              <a:lnSpc>
                <a:spcPct val="150000"/>
              </a:lnSpc>
              <a:buFont typeface="Arial" panose="020B0604020202020204" pitchFamily="34" charset="0"/>
              <a:buChar char="•"/>
            </a:pPr>
            <a:r>
              <a:rPr lang="he-IL" sz="2000" dirty="0">
                <a:latin typeface="David" panose="020E0502060401010101" pitchFamily="34" charset="-79"/>
                <a:cs typeface="David" panose="020E0502060401010101" pitchFamily="34" charset="-79"/>
              </a:rPr>
              <a:t>הרב זלמן נחמיה גולדברג </a:t>
            </a:r>
            <a:r>
              <a:rPr lang="he-IL" sz="2000" dirty="0" err="1">
                <a:latin typeface="David" panose="020E0502060401010101" pitchFamily="34" charset="-79"/>
                <a:cs typeface="David" panose="020E0502060401010101" pitchFamily="34" charset="-79"/>
              </a:rPr>
              <a:t>שליט"א</a:t>
            </a:r>
            <a:endParaRPr lang="he-IL" sz="2000" dirty="0">
              <a:latin typeface="David" panose="020E0502060401010101" pitchFamily="34" charset="-79"/>
              <a:cs typeface="David" panose="020E0502060401010101" pitchFamily="34" charset="-79"/>
            </a:endParaRPr>
          </a:p>
          <a:p>
            <a:pPr marL="342900" indent="-342900">
              <a:lnSpc>
                <a:spcPct val="150000"/>
              </a:lnSpc>
              <a:buFont typeface="Arial" panose="020B0604020202020204" pitchFamily="34" charset="0"/>
              <a:buChar char="•"/>
            </a:pPr>
            <a:r>
              <a:rPr lang="he-IL" sz="2000" dirty="0">
                <a:latin typeface="David" panose="020E0502060401010101" pitchFamily="34" charset="-79"/>
                <a:cs typeface="David" panose="020E0502060401010101" pitchFamily="34" charset="-79"/>
              </a:rPr>
              <a:t>הרב דב ליאור </a:t>
            </a:r>
            <a:r>
              <a:rPr lang="he-IL" sz="2000" dirty="0" err="1">
                <a:latin typeface="David" panose="020E0502060401010101" pitchFamily="34" charset="-79"/>
                <a:cs typeface="David" panose="020E0502060401010101" pitchFamily="34" charset="-79"/>
              </a:rPr>
              <a:t>שליט"א</a:t>
            </a:r>
            <a:endParaRPr lang="he-IL" sz="2000" dirty="0">
              <a:latin typeface="David" panose="020E0502060401010101" pitchFamily="34" charset="-79"/>
              <a:cs typeface="David" panose="020E0502060401010101" pitchFamily="34" charset="-79"/>
            </a:endParaRPr>
          </a:p>
          <a:p>
            <a:pPr marL="342900" indent="-342900">
              <a:lnSpc>
                <a:spcPct val="150000"/>
              </a:lnSpc>
              <a:buFont typeface="Arial" panose="020B0604020202020204" pitchFamily="34" charset="0"/>
              <a:buChar char="•"/>
            </a:pPr>
            <a:r>
              <a:rPr lang="he-IL" sz="2000" dirty="0">
                <a:latin typeface="David" panose="020E0502060401010101" pitchFamily="34" charset="-79"/>
                <a:cs typeface="David" panose="020E0502060401010101" pitchFamily="34" charset="-79"/>
              </a:rPr>
              <a:t>הרב יהודה עמיחי </a:t>
            </a:r>
            <a:r>
              <a:rPr lang="he-IL" sz="2000" dirty="0" err="1">
                <a:latin typeface="David" panose="020E0502060401010101" pitchFamily="34" charset="-79"/>
                <a:cs typeface="David" panose="020E0502060401010101" pitchFamily="34" charset="-79"/>
              </a:rPr>
              <a:t>שליט"א</a:t>
            </a:r>
            <a:endParaRPr lang="en-US" sz="2000" dirty="0">
              <a:latin typeface="David" panose="020E0502060401010101" pitchFamily="34" charset="-79"/>
              <a:cs typeface="David" panose="020E0502060401010101" pitchFamily="34" charset="-79"/>
            </a:endParaRPr>
          </a:p>
        </p:txBody>
      </p:sp>
      <p:sp>
        <p:nvSpPr>
          <p:cNvPr id="4" name="Text Box 6"/>
          <p:cNvSpPr txBox="1">
            <a:spLocks noChangeArrowheads="1"/>
          </p:cNvSpPr>
          <p:nvPr/>
        </p:nvSpPr>
        <p:spPr bwMode="auto">
          <a:xfrm>
            <a:off x="576064" y="476672"/>
            <a:ext cx="8028384" cy="1015663"/>
          </a:xfrm>
          <a:prstGeom prst="rect">
            <a:avLst/>
          </a:prstGeom>
          <a:noFill/>
          <a:ln w="9525">
            <a:noFill/>
            <a:miter lim="800000"/>
            <a:headEnd/>
            <a:tailEnd/>
          </a:ln>
          <a:effectLst/>
        </p:spPr>
        <p:txBody>
          <a:bodyPr wrap="square">
            <a:spAutoFit/>
          </a:bodyPr>
          <a:lstStyle/>
          <a:p>
            <a:pPr algn="ctr"/>
            <a:r>
              <a:rPr lang="he-IL" sz="6000" b="1" cap="all"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David" pitchFamily="2" charset="-79"/>
              </a:rPr>
              <a:t>חברי בית הדין 'אוצר ארץ'</a:t>
            </a:r>
            <a:endParaRPr lang="en-US" sz="6000" b="1" cap="all"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26" descr="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30" y="4797190"/>
            <a:ext cx="2980370" cy="198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מדרשה\Desktop\תמונות\---2_1~1.JPG"/>
          <p:cNvPicPr>
            <a:picLocks noChangeAspect="1" noChangeArrowheads="1"/>
          </p:cNvPicPr>
          <p:nvPr/>
        </p:nvPicPr>
        <p:blipFill>
          <a:blip r:embed="rId3" cstate="print"/>
          <a:srcRect/>
          <a:stretch>
            <a:fillRect/>
          </a:stretch>
        </p:blipFill>
        <p:spPr bwMode="auto">
          <a:xfrm>
            <a:off x="611450" y="4779372"/>
            <a:ext cx="3028392" cy="2019913"/>
          </a:xfrm>
          <a:prstGeom prst="rect">
            <a:avLst/>
          </a:prstGeom>
          <a:ln>
            <a:noFill/>
          </a:ln>
          <a:effectLst>
            <a:softEdge rad="112500"/>
          </a:effectLst>
        </p:spPr>
      </p:pic>
      <p:sp>
        <p:nvSpPr>
          <p:cNvPr id="3" name="מלבן 2"/>
          <p:cNvSpPr/>
          <p:nvPr/>
        </p:nvSpPr>
        <p:spPr>
          <a:xfrm>
            <a:off x="7242681" y="1126439"/>
            <a:ext cx="1544012" cy="646331"/>
          </a:xfrm>
          <a:prstGeom prst="rect">
            <a:avLst/>
          </a:prstGeom>
        </p:spPr>
        <p:txBody>
          <a:bodyPr wrap="none">
            <a:spAutoFit/>
          </a:bodyPr>
          <a:lstStyle/>
          <a:p>
            <a:pPr fontAlgn="auto">
              <a:spcBef>
                <a:spcPts val="0"/>
              </a:spcBef>
              <a:spcAft>
                <a:spcPts val="0"/>
              </a:spcAft>
              <a:defRPr/>
            </a:pPr>
            <a:r>
              <a:rPr lang="he-IL" sz="3600" b="1" dirty="0">
                <a:effectLst>
                  <a:outerShdw blurRad="38100" dist="38100" dir="2700000" algn="tl">
                    <a:srgbClr val="000000">
                      <a:alpha val="43137"/>
                    </a:srgbClr>
                  </a:outerShdw>
                </a:effectLst>
                <a:latin typeface="Guttman David" pitchFamily="2" charset="-79"/>
                <a:cs typeface="Guttman David" pitchFamily="2" charset="-79"/>
              </a:rPr>
              <a:t>שתילה</a:t>
            </a:r>
            <a:endParaRPr lang="he-IL" sz="4400" b="1" dirty="0">
              <a:effectLst>
                <a:outerShdw blurRad="38100" dist="38100" dir="2700000" algn="tl">
                  <a:srgbClr val="000000">
                    <a:alpha val="43137"/>
                  </a:srgbClr>
                </a:outerShdw>
              </a:effectLst>
              <a:latin typeface="Guttman David" pitchFamily="2" charset="-79"/>
              <a:cs typeface="Guttman David" pitchFamily="2" charset="-79"/>
            </a:endParaRPr>
          </a:p>
        </p:txBody>
      </p:sp>
      <p:sp>
        <p:nvSpPr>
          <p:cNvPr id="4" name="מלבן 3"/>
          <p:cNvSpPr/>
          <p:nvPr/>
        </p:nvSpPr>
        <p:spPr>
          <a:xfrm>
            <a:off x="251400" y="1126439"/>
            <a:ext cx="4214812" cy="646331"/>
          </a:xfrm>
          <a:prstGeom prst="rect">
            <a:avLst/>
          </a:prstGeom>
        </p:spPr>
        <p:txBody>
          <a:bodyPr>
            <a:spAutoFit/>
          </a:bodyPr>
          <a:lstStyle/>
          <a:p>
            <a:pPr algn="ctr" fontAlgn="auto">
              <a:spcBef>
                <a:spcPts val="0"/>
              </a:spcBef>
              <a:spcAft>
                <a:spcPts val="0"/>
              </a:spcAft>
              <a:defRPr/>
            </a:pPr>
            <a:r>
              <a:rPr lang="he-IL" sz="3600" b="1" dirty="0">
                <a:effectLst>
                  <a:outerShdw blurRad="38100" dist="38100" dir="2700000" algn="tl">
                    <a:srgbClr val="000000">
                      <a:alpha val="43137"/>
                    </a:srgbClr>
                  </a:outerShdw>
                </a:effectLst>
                <a:latin typeface="Guttman David" pitchFamily="2" charset="-79"/>
                <a:cs typeface="Guttman David" pitchFamily="2" charset="-79"/>
              </a:rPr>
              <a:t>זמירה </a:t>
            </a:r>
            <a:r>
              <a:rPr lang="he-IL" sz="2000" dirty="0">
                <a:effectLst>
                  <a:outerShdw blurRad="38100" dist="38100" dir="2700000" algn="tl">
                    <a:srgbClr val="000000">
                      <a:alpha val="43137"/>
                    </a:srgbClr>
                  </a:outerShdw>
                </a:effectLst>
                <a:latin typeface="Guttman David" pitchFamily="2" charset="-79"/>
                <a:cs typeface="Guttman David" pitchFamily="2" charset="-79"/>
              </a:rPr>
              <a:t>(למטרת הצמחה)</a:t>
            </a:r>
          </a:p>
        </p:txBody>
      </p:sp>
      <p:sp>
        <p:nvSpPr>
          <p:cNvPr id="7" name="מלבן 6"/>
          <p:cNvSpPr/>
          <p:nvPr/>
        </p:nvSpPr>
        <p:spPr>
          <a:xfrm>
            <a:off x="5220090" y="4005080"/>
            <a:ext cx="3530083" cy="646331"/>
          </a:xfrm>
          <a:prstGeom prst="rect">
            <a:avLst/>
          </a:prstGeom>
        </p:spPr>
        <p:txBody>
          <a:bodyPr wrap="square">
            <a:spAutoFit/>
          </a:bodyPr>
          <a:lstStyle/>
          <a:p>
            <a:pPr algn="r" fontAlgn="auto">
              <a:spcBef>
                <a:spcPts val="0"/>
              </a:spcBef>
              <a:spcAft>
                <a:spcPts val="0"/>
              </a:spcAft>
              <a:defRPr/>
            </a:pPr>
            <a:r>
              <a:rPr lang="he-IL" sz="3600" b="1" dirty="0" smtClean="0">
                <a:effectLst>
                  <a:outerShdw blurRad="38100" dist="38100" dir="2700000" algn="tl">
                    <a:srgbClr val="000000">
                      <a:alpha val="43137"/>
                    </a:srgbClr>
                  </a:outerShdw>
                </a:effectLst>
                <a:latin typeface="Guttman David" pitchFamily="2" charset="-79"/>
                <a:cs typeface="Guttman David" pitchFamily="2" charset="-79"/>
              </a:rPr>
              <a:t>קצירה </a:t>
            </a:r>
            <a:r>
              <a:rPr lang="he-IL" sz="2000" dirty="0">
                <a:effectLst>
                  <a:outerShdw blurRad="38100" dist="38100" dir="2700000" algn="tl">
                    <a:srgbClr val="000000">
                      <a:alpha val="43137"/>
                    </a:srgbClr>
                  </a:outerShdw>
                </a:effectLst>
                <a:latin typeface="Guttman David" pitchFamily="2" charset="-79"/>
                <a:cs typeface="Guttman David" pitchFamily="2" charset="-79"/>
              </a:rPr>
              <a:t>(באופן מסחרי</a:t>
            </a:r>
            <a:r>
              <a:rPr lang="he-IL" sz="2000" dirty="0" smtClean="0">
                <a:effectLst>
                  <a:outerShdw blurRad="38100" dist="38100" dir="2700000" algn="tl">
                    <a:srgbClr val="000000">
                      <a:alpha val="43137"/>
                    </a:srgbClr>
                  </a:outerShdw>
                </a:effectLst>
                <a:latin typeface="Guttman David" pitchFamily="2" charset="-79"/>
                <a:cs typeface="Guttman David" pitchFamily="2" charset="-79"/>
              </a:rPr>
              <a:t>)</a:t>
            </a:r>
            <a:endParaRPr lang="he-IL" sz="4000" b="1" dirty="0">
              <a:effectLst>
                <a:outerShdw blurRad="38100" dist="38100" dir="2700000" algn="tl">
                  <a:srgbClr val="000000">
                    <a:alpha val="43137"/>
                  </a:srgbClr>
                </a:outerShdw>
              </a:effectLst>
              <a:latin typeface="Guttman David" pitchFamily="2" charset="-79"/>
              <a:cs typeface="Guttman David" pitchFamily="2" charset="-79"/>
            </a:endParaRPr>
          </a:p>
        </p:txBody>
      </p:sp>
      <p:pic>
        <p:nvPicPr>
          <p:cNvPr id="8" name="Picture 2" descr="A:\4.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a:stretch>
            <a:fillRect/>
          </a:stretch>
        </p:blipFill>
        <p:spPr bwMode="auto">
          <a:xfrm>
            <a:off x="683460" y="1809474"/>
            <a:ext cx="3035355" cy="1979576"/>
          </a:xfrm>
          <a:prstGeom prst="rect">
            <a:avLst/>
          </a:prstGeom>
          <a:ln>
            <a:noFill/>
          </a:ln>
          <a:effectLst>
            <a:softEdge rad="112500"/>
          </a:effectLst>
        </p:spPr>
      </p:pic>
      <p:cxnSp>
        <p:nvCxnSpPr>
          <p:cNvPr id="15" name="Shape 14"/>
          <p:cNvCxnSpPr/>
          <p:nvPr/>
        </p:nvCxnSpPr>
        <p:spPr>
          <a:xfrm rot="5400000">
            <a:off x="8020097" y="4702498"/>
            <a:ext cx="620987" cy="403918"/>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pic>
        <p:nvPicPr>
          <p:cNvPr id="19" name="Picture 2" descr="A:\11.JPG"/>
          <p:cNvPicPr>
            <a:picLocks noChangeAspect="1" noChangeArrowheads="1"/>
          </p:cNvPicPr>
          <p:nvPr/>
        </p:nvPicPr>
        <p:blipFill>
          <a:blip r:embed="rId6"/>
          <a:srcRect/>
          <a:stretch>
            <a:fillRect/>
          </a:stretch>
        </p:blipFill>
        <p:spPr bwMode="auto">
          <a:xfrm>
            <a:off x="5507925" y="1844780"/>
            <a:ext cx="2952615" cy="1979576"/>
          </a:xfrm>
          <a:prstGeom prst="rect">
            <a:avLst/>
          </a:prstGeom>
          <a:ln>
            <a:noFill/>
          </a:ln>
          <a:effectLst>
            <a:softEdge rad="112500"/>
          </a:effectLst>
        </p:spPr>
      </p:pic>
      <p:cxnSp>
        <p:nvCxnSpPr>
          <p:cNvPr id="20" name="Shape 14"/>
          <p:cNvCxnSpPr/>
          <p:nvPr/>
        </p:nvCxnSpPr>
        <p:spPr>
          <a:xfrm rot="5400000">
            <a:off x="3051407" y="4689695"/>
            <a:ext cx="620987" cy="403918"/>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Shape 14"/>
          <p:cNvCxnSpPr/>
          <p:nvPr/>
        </p:nvCxnSpPr>
        <p:spPr>
          <a:xfrm rot="5400000">
            <a:off x="8004656" y="1737285"/>
            <a:ext cx="620987" cy="403918"/>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hape 14"/>
          <p:cNvCxnSpPr/>
          <p:nvPr/>
        </p:nvCxnSpPr>
        <p:spPr>
          <a:xfrm rot="5400000">
            <a:off x="3267437" y="1751687"/>
            <a:ext cx="620987" cy="403918"/>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מלבן 22"/>
          <p:cNvSpPr/>
          <p:nvPr/>
        </p:nvSpPr>
        <p:spPr>
          <a:xfrm>
            <a:off x="395420" y="-35951"/>
            <a:ext cx="8507457" cy="1015663"/>
          </a:xfrm>
          <a:prstGeom prst="rect">
            <a:avLst/>
          </a:prstGeom>
        </p:spPr>
        <p:txBody>
          <a:bodyPr wrap="none">
            <a:spAutoFit/>
          </a:bodyPr>
          <a:lstStyle/>
          <a:p>
            <a:pPr>
              <a:defRPr/>
            </a:pPr>
            <a:r>
              <a:rPr lang="he-IL" sz="4800" dirty="0">
                <a:ln w="12700">
                  <a:solidFill>
                    <a:schemeClr val="tx2">
                      <a:satMod val="155000"/>
                    </a:schemeClr>
                  </a:solidFill>
                  <a:prstDash val="solid"/>
                </a:ln>
                <a:effectLst>
                  <a:outerShdw blurRad="41275" dist="20320" dir="1800000" algn="tl" rotWithShape="0">
                    <a:srgbClr val="000000">
                      <a:alpha val="40000"/>
                    </a:srgbClr>
                  </a:outerShdw>
                </a:effectLst>
                <a:cs typeface="+mj-cs"/>
              </a:rPr>
              <a:t>מלאכות</a:t>
            </a:r>
            <a:r>
              <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rPr>
              <a:t> </a:t>
            </a:r>
            <a:r>
              <a:rPr lang="he-IL" sz="6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mj-cs"/>
              </a:rPr>
              <a:t>אסורות מהתורה</a:t>
            </a:r>
            <a:r>
              <a:rPr lang="he-IL" sz="6000"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he-IL" sz="4800" dirty="0" smtClean="0">
                <a:ln w="12700">
                  <a:solidFill>
                    <a:schemeClr val="tx2">
                      <a:satMod val="155000"/>
                    </a:schemeClr>
                  </a:solidFill>
                  <a:prstDash val="solid"/>
                </a:ln>
                <a:effectLst>
                  <a:outerShdw blurRad="41275" dist="20320" dir="1800000" algn="tl" rotWithShape="0">
                    <a:srgbClr val="000000">
                      <a:alpha val="40000"/>
                    </a:srgbClr>
                  </a:outerShdw>
                </a:effectLst>
                <a:cs typeface="+mj-cs"/>
              </a:rPr>
              <a:t>בשביעית</a:t>
            </a:r>
            <a:endParaRPr lang="he-IL" sz="4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cs"/>
            </a:endParaRPr>
          </a:p>
        </p:txBody>
      </p:sp>
      <p:sp>
        <p:nvSpPr>
          <p:cNvPr id="24" name="כפל 23"/>
          <p:cNvSpPr/>
          <p:nvPr/>
        </p:nvSpPr>
        <p:spPr>
          <a:xfrm>
            <a:off x="4883995" y="-279086"/>
            <a:ext cx="1944270" cy="1619796"/>
          </a:xfrm>
          <a:prstGeom prst="mathMultiply">
            <a:avLst>
              <a:gd name="adj1" fmla="val 0"/>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2" name="מלבן 1"/>
          <p:cNvSpPr/>
          <p:nvPr/>
        </p:nvSpPr>
        <p:spPr>
          <a:xfrm>
            <a:off x="395420" y="4020199"/>
            <a:ext cx="3456480" cy="646331"/>
          </a:xfrm>
          <a:prstGeom prst="rect">
            <a:avLst/>
          </a:prstGeom>
        </p:spPr>
        <p:txBody>
          <a:bodyPr wrap="square">
            <a:spAutoFit/>
          </a:bodyPr>
          <a:lstStyle/>
          <a:p>
            <a:pPr algn="r" fontAlgn="auto">
              <a:spcBef>
                <a:spcPts val="0"/>
              </a:spcBef>
              <a:spcAft>
                <a:spcPts val="0"/>
              </a:spcAft>
              <a:defRPr/>
            </a:pPr>
            <a:r>
              <a:rPr lang="he-IL" sz="3600" dirty="0">
                <a:effectLst>
                  <a:outerShdw blurRad="38100" dist="38100" dir="2700000" algn="tl">
                    <a:srgbClr val="000000">
                      <a:alpha val="43137"/>
                    </a:srgbClr>
                  </a:outerShdw>
                </a:effectLst>
                <a:latin typeface="Guttman David" pitchFamily="2" charset="-79"/>
                <a:cs typeface="Guttman David" pitchFamily="2" charset="-79"/>
              </a:rPr>
              <a:t>בצירה </a:t>
            </a:r>
            <a:r>
              <a:rPr lang="he-IL" sz="2000" dirty="0">
                <a:effectLst>
                  <a:outerShdw blurRad="38100" dist="38100" dir="2700000" algn="tl">
                    <a:srgbClr val="000000">
                      <a:alpha val="43137"/>
                    </a:srgbClr>
                  </a:outerShdw>
                </a:effectLst>
                <a:latin typeface="Guttman David" pitchFamily="2" charset="-79"/>
                <a:cs typeface="Guttman David" pitchFamily="2" charset="-79"/>
              </a:rPr>
              <a:t>(באופן מסחרי) </a:t>
            </a:r>
            <a:endParaRPr lang="he-IL" sz="4000" dirty="0">
              <a:effectLst>
                <a:outerShdw blurRad="38100" dist="38100" dir="2700000" algn="tl">
                  <a:srgbClr val="000000">
                    <a:alpha val="43137"/>
                  </a:srgbClr>
                </a:outerShdw>
              </a:effectLst>
              <a:latin typeface="Guttman David" pitchFamily="2" charset="-79"/>
              <a:cs typeface="Guttman David" pitchFamily="2" charset="-79"/>
            </a:endParaRPr>
          </a:p>
        </p:txBody>
      </p:sp>
      <p:pic>
        <p:nvPicPr>
          <p:cNvPr id="16" name="Picture 3" descr="C:\Users\RONEN\Desktop\לוגון מכון מחודש.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35" b="98589" l="1477" r="98121">
                        <a14:foregroundMark x1="75973" y1="28219" x2="75973" y2="28219"/>
                        <a14:foregroundMark x1="23490" y1="21164" x2="23490" y2="21164"/>
                        <a14:foregroundMark x1="14094" y1="26102" x2="14094" y2="26102"/>
                        <a14:foregroundMark x1="14362" y1="40564" x2="14362" y2="40564"/>
                        <a14:foregroundMark x1="76510" y1="33510" x2="76510" y2="33510"/>
                        <a14:foregroundMark x1="82685" y1="34568" x2="82685" y2="34568"/>
                        <a14:foregroundMark x1="73826" y1="44797" x2="73826" y2="44797"/>
                        <a14:foregroundMark x1="62550" y1="94885" x2="62550" y2="94885"/>
                        <a14:foregroundMark x1="54765" y1="90653" x2="54765" y2="90653"/>
                        <a14:foregroundMark x1="57315" y1="89771" x2="57315" y2="89771"/>
                        <a14:foregroundMark x1="54631" y1="92769" x2="54631" y2="92769"/>
                        <a14:foregroundMark x1="51946" y1="88183" x2="51946" y2="88183"/>
                        <a14:foregroundMark x1="49799" y1="88889" x2="49799" y2="88889"/>
                        <a14:foregroundMark x1="47785" y1="90300" x2="47785" y2="90300"/>
                        <a14:foregroundMark x1="42953" y1="93474" x2="42953" y2="93474"/>
                        <a14:foregroundMark x1="36376" y1="90300" x2="36376" y2="90300"/>
                        <a14:foregroundMark x1="33691" y1="90123" x2="33691" y2="90123"/>
                        <a14:foregroundMark x1="27651" y1="89947" x2="27651" y2="89947"/>
                        <a14:foregroundMark x1="23893" y1="90300" x2="23893" y2="90300"/>
                        <a14:foregroundMark x1="16376" y1="89771" x2="16376" y2="89771"/>
                        <a14:foregroundMark x1="12886" y1="90653" x2="12886" y2="90653"/>
                        <a14:foregroundMark x1="8993" y1="90829" x2="8993" y2="90829"/>
                        <a14:foregroundMark x1="5772" y1="90300" x2="5772" y2="90300"/>
                        <a14:foregroundMark x1="65772" y1="91005" x2="65772" y2="91005"/>
                        <a14:foregroundMark x1="69262" y1="90653" x2="69262" y2="90653"/>
                        <a14:foregroundMark x1="71812" y1="89418" x2="71812" y2="89418"/>
                        <a14:foregroundMark x1="78389" y1="90300" x2="78389" y2="90300"/>
                        <a14:foregroundMark x1="85772" y1="91005" x2="85772" y2="91005"/>
                        <a14:foregroundMark x1="89262" y1="90300" x2="89262" y2="90300"/>
                        <a14:foregroundMark x1="96376" y1="90476" x2="96376" y2="90476"/>
                        <a14:foregroundMark x1="31141" y1="91005" x2="31141" y2="91005"/>
                        <a14:foregroundMark x1="13289" y1="26631" x2="13289" y2="26631"/>
                        <a14:foregroundMark x1="59866" y1="3880" x2="59866" y2="3880"/>
                        <a14:foregroundMark x1="15839" y1="28748" x2="15839" y2="28748"/>
                        <a14:foregroundMark x1="21074" y1="32628" x2="21074" y2="32628"/>
                        <a14:foregroundMark x1="25638" y1="32099" x2="25638" y2="32099"/>
                        <a14:foregroundMark x1="24966" y1="31217" x2="24966" y2="31217"/>
                        <a14:foregroundMark x1="21342" y1="36684" x2="21342" y2="36684"/>
                        <a14:foregroundMark x1="78255" y1="42328" x2="78255" y2="42328"/>
                        <a14:foregroundMark x1="29262" y1="55203" x2="29262" y2="55203"/>
                        <a14:foregroundMark x1="74094" y1="54850" x2="74094" y2="54850"/>
                        <a14:foregroundMark x1="72215" y1="54850" x2="72215" y2="54850"/>
                        <a14:foregroundMark x1="70738" y1="54497" x2="70738" y2="54497"/>
                        <a14:foregroundMark x1="78523" y1="45855" x2="78523" y2="45855"/>
                        <a14:backgroundMark x1="14899" y1="26631" x2="14899" y2="26631"/>
                        <a14:backgroundMark x1="24966" y1="34039" x2="24966" y2="34039"/>
                        <a14:backgroundMark x1="25906" y1="36508" x2="25906" y2="36508"/>
                        <a14:backgroundMark x1="26711" y1="32628" x2="26711" y2="32628"/>
                      </a14:backgroundRemoval>
                    </a14:imgEffect>
                  </a14:imgLayer>
                </a14:imgProps>
              </a:ext>
              <a:ext uri="{28A0092B-C50C-407E-A947-70E740481C1C}">
                <a14:useLocalDpi xmlns:a14="http://schemas.microsoft.com/office/drawing/2010/main" val="0"/>
              </a:ext>
            </a:extLst>
          </a:blip>
          <a:srcRect/>
          <a:stretch>
            <a:fillRect/>
          </a:stretch>
        </p:blipFill>
        <p:spPr bwMode="auto">
          <a:xfrm>
            <a:off x="175283" y="6009504"/>
            <a:ext cx="956044" cy="72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0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
                                        </p:tgtEl>
                                        <p:attrNameLst>
                                          <p:attrName>style.textDecorationUnderline</p:attrName>
                                        </p:attrNameLst>
                                      </p:cBhvr>
                                      <p:to>
                                        <p:strVal val="true"/>
                                      </p:to>
                                    </p:set>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par>
                                <p:cTn id="48" presetID="16" presetClass="entr" presetSubtype="2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barn(inVertical)">
                                      <p:cBhvr>
                                        <p:cTn id="5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23" grpId="0"/>
      <p:bldP spid="24" grpId="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ctrTitle"/>
          </p:nvPr>
        </p:nvSpPr>
        <p:spPr>
          <a:xfrm>
            <a:off x="381000" y="2357429"/>
            <a:ext cx="8458200" cy="1791651"/>
          </a:xfrm>
        </p:spPr>
        <p:txBody>
          <a:bodyPr>
            <a:normAutofit fontScale="90000"/>
          </a:bodyPr>
          <a:lstStyle/>
          <a:p>
            <a:pPr algn="ctr"/>
            <a:r>
              <a:rPr lang="he-IL" sz="49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מהו סדר עדיפויות שיש לנקוט </a:t>
            </a:r>
            <a:r>
              <a:rPr lang="he-IL" sz="49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sz="49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sz="49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בשנת </a:t>
            </a:r>
            <a:r>
              <a:rPr lang="he-IL" sz="49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השמיטה</a:t>
            </a:r>
            <a:r>
              <a:rPr lang="en-US" dirty="0"/>
              <a:t/>
            </a:r>
            <a:br>
              <a:rPr lang="en-US" dirty="0"/>
            </a:br>
            <a:endParaRPr lang="he-IL"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אוצר"/>
          <p:cNvPicPr>
            <a:picLocks noChangeAspect="1" noChangeArrowheads="1"/>
          </p:cNvPicPr>
          <p:nvPr/>
        </p:nvPicPr>
        <p:blipFill>
          <a:blip r:embed="rId3"/>
          <a:srcRect/>
          <a:stretch>
            <a:fillRect/>
          </a:stretch>
        </p:blipFill>
        <p:spPr bwMode="auto">
          <a:xfrm>
            <a:off x="0" y="3429000"/>
            <a:ext cx="4572000" cy="3429000"/>
          </a:xfrm>
          <a:prstGeom prst="rect">
            <a:avLst/>
          </a:prstGeom>
          <a:noFill/>
          <a:ln w="9525">
            <a:noFill/>
            <a:miter lim="800000"/>
            <a:headEnd/>
            <a:tailEnd/>
          </a:ln>
        </p:spPr>
      </p:pic>
      <p:pic>
        <p:nvPicPr>
          <p:cNvPr id="55299" name="Picture 3" descr="היתר"/>
          <p:cNvPicPr>
            <a:picLocks noChangeAspect="1" noChangeArrowheads="1"/>
          </p:cNvPicPr>
          <p:nvPr/>
        </p:nvPicPr>
        <p:blipFill>
          <a:blip r:embed="rId4"/>
          <a:srcRect/>
          <a:stretch>
            <a:fillRect/>
          </a:stretch>
        </p:blipFill>
        <p:spPr bwMode="auto">
          <a:xfrm>
            <a:off x="4419600" y="0"/>
            <a:ext cx="4724400" cy="3543300"/>
          </a:xfrm>
          <a:prstGeom prst="rect">
            <a:avLst/>
          </a:prstGeom>
          <a:noFill/>
          <a:ln w="9525">
            <a:noFill/>
            <a:miter lim="800000"/>
            <a:headEnd/>
            <a:tailEnd/>
          </a:ln>
        </p:spPr>
      </p:pic>
      <p:pic>
        <p:nvPicPr>
          <p:cNvPr id="4" name="Picture 2" descr="מטוס"/>
          <p:cNvPicPr>
            <a:picLocks noChangeAspect="1" noChangeArrowheads="1"/>
          </p:cNvPicPr>
          <p:nvPr/>
        </p:nvPicPr>
        <p:blipFill>
          <a:blip r:embed="rId5"/>
          <a:srcRect/>
          <a:stretch>
            <a:fillRect/>
          </a:stretch>
        </p:blipFill>
        <p:spPr bwMode="auto">
          <a:xfrm>
            <a:off x="4667250" y="3500438"/>
            <a:ext cx="4476749" cy="3357562"/>
          </a:xfrm>
          <a:prstGeom prst="rect">
            <a:avLst/>
          </a:prstGeom>
          <a:noFill/>
        </p:spPr>
      </p:pic>
      <p:pic>
        <p:nvPicPr>
          <p:cNvPr id="5" name="Picture 2" descr="A:\עציץ30.JPG"/>
          <p:cNvPicPr>
            <a:picLocks noChangeAspect="1" noChangeArrowheads="1"/>
          </p:cNvPicPr>
          <p:nvPr/>
        </p:nvPicPr>
        <p:blipFill>
          <a:blip r:embed="rId6"/>
          <a:srcRect/>
          <a:stretch>
            <a:fillRect/>
          </a:stretch>
        </p:blipFill>
        <p:spPr bwMode="auto">
          <a:xfrm>
            <a:off x="0" y="-7938"/>
            <a:ext cx="4643438" cy="3489834"/>
          </a:xfrm>
          <a:prstGeom prst="rect">
            <a:avLst/>
          </a:prstGeom>
          <a:noFill/>
        </p:spPr>
      </p:pic>
    </p:spTree>
  </p:cSld>
  <p:clrMapOvr>
    <a:masterClrMapping/>
  </p:clrMapOvr>
  <p:transition>
    <p:diamon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260648"/>
            <a:ext cx="8686800" cy="838200"/>
          </a:xfrm>
        </p:spPr>
        <p:txBody>
          <a:bodyPr>
            <a:normAutofit fontScale="90000"/>
          </a:bodyPr>
          <a:lstStyle/>
          <a:p>
            <a:pPr lvl="0" algn="ctr"/>
            <a:r>
              <a:rPr lang="he-IL" b="1" dirty="0" smtClean="0"/>
              <a:t/>
            </a:r>
            <a:br>
              <a:rPr lang="he-IL" b="1" dirty="0" smtClean="0"/>
            </a:b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עדיפות פירות היתר מכירה על פירות הנוכרים בא"י</a:t>
            </a:r>
            <a: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en-US"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endParaRPr lang="he-IL"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304800" y="1214422"/>
            <a:ext cx="8686800" cy="5643578"/>
          </a:xfrm>
        </p:spPr>
        <p:txBody>
          <a:bodyPr>
            <a:normAutofit fontScale="70000" lnSpcReduction="20000"/>
          </a:bodyPr>
          <a:lstStyle/>
          <a:p>
            <a:pPr marL="0" indent="0">
              <a:buNone/>
            </a:pPr>
            <a:r>
              <a:rPr lang="he-IL" b="1" u="sng" dirty="0" smtClean="0">
                <a:solidFill>
                  <a:schemeClr val="tx1"/>
                </a:solidFill>
                <a:latin typeface="David" panose="020E0502060401010101" pitchFamily="34" charset="-79"/>
                <a:cs typeface="David" panose="020E0502060401010101" pitchFamily="34" charset="-79"/>
              </a:rPr>
              <a:t>אגרות </a:t>
            </a:r>
            <a:r>
              <a:rPr lang="he-IL" b="1" u="sng" dirty="0" err="1">
                <a:solidFill>
                  <a:schemeClr val="tx1"/>
                </a:solidFill>
                <a:latin typeface="David" panose="020E0502060401010101" pitchFamily="34" charset="-79"/>
                <a:cs typeface="David" panose="020E0502060401010101" pitchFamily="34" charset="-79"/>
              </a:rPr>
              <a:t>ראי"ה</a:t>
            </a:r>
            <a:r>
              <a:rPr lang="he-IL" b="1" u="sng" dirty="0">
                <a:solidFill>
                  <a:schemeClr val="tx1"/>
                </a:solidFill>
                <a:latin typeface="David" panose="020E0502060401010101" pitchFamily="34" charset="-79"/>
                <a:cs typeface="David" panose="020E0502060401010101" pitchFamily="34" charset="-79"/>
              </a:rPr>
              <a:t>  </a:t>
            </a:r>
            <a:r>
              <a:rPr lang="he-IL" b="1" u="sng" dirty="0" err="1" smtClean="0">
                <a:solidFill>
                  <a:schemeClr val="tx1"/>
                </a:solidFill>
                <a:latin typeface="David" panose="020E0502060401010101" pitchFamily="34" charset="-79"/>
                <a:cs typeface="David" panose="020E0502060401010101" pitchFamily="34" charset="-79"/>
              </a:rPr>
              <a:t>שטז</a:t>
            </a:r>
            <a:endParaRPr lang="he-IL" b="1" u="sng" dirty="0" smtClean="0">
              <a:solidFill>
                <a:schemeClr val="tx1"/>
              </a:solidFill>
              <a:latin typeface="David" panose="020E0502060401010101" pitchFamily="34" charset="-79"/>
              <a:cs typeface="David" panose="020E0502060401010101" pitchFamily="34" charset="-79"/>
            </a:endParaRPr>
          </a:p>
          <a:p>
            <a:pPr marL="0" indent="0">
              <a:buNone/>
            </a:pPr>
            <a:endParaRPr lang="en-US" u="sng" dirty="0">
              <a:solidFill>
                <a:schemeClr val="tx1"/>
              </a:solidFill>
              <a:latin typeface="David" panose="020E0502060401010101" pitchFamily="34" charset="-79"/>
              <a:cs typeface="David" panose="020E0502060401010101" pitchFamily="34" charset="-79"/>
            </a:endParaRPr>
          </a:p>
          <a:p>
            <a:pPr marL="0" indent="0">
              <a:buNone/>
            </a:pPr>
            <a:r>
              <a:rPr lang="he-IL" dirty="0" smtClean="0">
                <a:solidFill>
                  <a:schemeClr val="tx1"/>
                </a:solidFill>
                <a:latin typeface="David" panose="020E0502060401010101" pitchFamily="34" charset="-79"/>
                <a:cs typeface="David" panose="020E0502060401010101" pitchFamily="34" charset="-79"/>
              </a:rPr>
              <a:t>ב"ה </a:t>
            </a:r>
            <a:r>
              <a:rPr lang="he-IL" dirty="0" err="1">
                <a:solidFill>
                  <a:schemeClr val="tx1"/>
                </a:solidFill>
                <a:latin typeface="David" panose="020E0502060401010101" pitchFamily="34" charset="-79"/>
                <a:cs typeface="David" panose="020E0502060401010101" pitchFamily="34" charset="-79"/>
              </a:rPr>
              <a:t>עה"ק</a:t>
            </a:r>
            <a:r>
              <a:rPr lang="he-IL" dirty="0">
                <a:solidFill>
                  <a:schemeClr val="tx1"/>
                </a:solidFill>
                <a:latin typeface="David" panose="020E0502060401010101" pitchFamily="34" charset="-79"/>
                <a:cs typeface="David" panose="020E0502060401010101" pitchFamily="34" charset="-79"/>
              </a:rPr>
              <a:t> יפו ת"ו, ה' תמוז </a:t>
            </a:r>
            <a:r>
              <a:rPr lang="he-IL" dirty="0" err="1" smtClean="0">
                <a:solidFill>
                  <a:schemeClr val="tx1"/>
                </a:solidFill>
                <a:latin typeface="David" panose="020E0502060401010101" pitchFamily="34" charset="-79"/>
                <a:cs typeface="David" panose="020E0502060401010101" pitchFamily="34" charset="-79"/>
              </a:rPr>
              <a:t>תרעי"ן</a:t>
            </a:r>
            <a:r>
              <a:rPr lang="he-IL" dirty="0" smtClean="0">
                <a:solidFill>
                  <a:schemeClr val="tx1"/>
                </a:solidFill>
                <a:latin typeface="David" panose="020E0502060401010101" pitchFamily="34" charset="-79"/>
                <a:cs typeface="David" panose="020E0502060401010101" pitchFamily="34" charset="-79"/>
              </a:rPr>
              <a:t>.</a:t>
            </a:r>
            <a:endParaRPr lang="he-IL" dirty="0">
              <a:solidFill>
                <a:schemeClr val="tx1"/>
              </a:solidFill>
              <a:latin typeface="David" panose="020E0502060401010101" pitchFamily="34" charset="-79"/>
              <a:cs typeface="David" panose="020E0502060401010101" pitchFamily="34" charset="-79"/>
            </a:endParaRPr>
          </a:p>
          <a:p>
            <a:pPr marL="0" indent="0">
              <a:buNone/>
            </a:pPr>
            <a:r>
              <a:rPr lang="he-IL" dirty="0" smtClean="0">
                <a:solidFill>
                  <a:schemeClr val="tx1"/>
                </a:solidFill>
                <a:latin typeface="David" panose="020E0502060401010101" pitchFamily="34" charset="-79"/>
                <a:cs typeface="David" panose="020E0502060401010101" pitchFamily="34" charset="-79"/>
              </a:rPr>
              <a:t>לכבוד </a:t>
            </a:r>
            <a:r>
              <a:rPr lang="he-IL" dirty="0" err="1">
                <a:solidFill>
                  <a:schemeClr val="tx1"/>
                </a:solidFill>
                <a:latin typeface="David" panose="020E0502060401010101" pitchFamily="34" charset="-79"/>
                <a:cs typeface="David" panose="020E0502060401010101" pitchFamily="34" charset="-79"/>
              </a:rPr>
              <a:t>ידי"נ</a:t>
            </a:r>
            <a:r>
              <a:rPr lang="he-IL" dirty="0">
                <a:solidFill>
                  <a:schemeClr val="tx1"/>
                </a:solidFill>
                <a:latin typeface="David" panose="020E0502060401010101" pitchFamily="34" charset="-79"/>
                <a:cs typeface="David" panose="020E0502060401010101" pitchFamily="34" charset="-79"/>
              </a:rPr>
              <a:t> הרב הגאון פאר הדור </a:t>
            </a:r>
            <a:r>
              <a:rPr lang="he-IL" dirty="0" err="1">
                <a:solidFill>
                  <a:schemeClr val="tx1"/>
                </a:solidFill>
                <a:latin typeface="David" panose="020E0502060401010101" pitchFamily="34" charset="-79"/>
                <a:cs typeface="David" panose="020E0502060401010101" pitchFamily="34" charset="-79"/>
              </a:rPr>
              <a:t>מוהר"ר</a:t>
            </a:r>
            <a:r>
              <a:rPr lang="he-IL" dirty="0">
                <a:solidFill>
                  <a:schemeClr val="tx1"/>
                </a:solidFill>
                <a:latin typeface="David" panose="020E0502060401010101" pitchFamily="34" charset="-79"/>
                <a:cs typeface="David" panose="020E0502060401010101" pitchFamily="34" charset="-79"/>
              </a:rPr>
              <a:t> חיים ברלין שליט"א, שלו' וברכה</a:t>
            </a:r>
            <a:r>
              <a:rPr lang="he-IL" dirty="0" smtClean="0">
                <a:solidFill>
                  <a:schemeClr val="tx1"/>
                </a:solidFill>
                <a:latin typeface="David" panose="020E0502060401010101" pitchFamily="34" charset="-79"/>
                <a:cs typeface="David" panose="020E0502060401010101" pitchFamily="34" charset="-79"/>
              </a:rPr>
              <a:t>.</a:t>
            </a:r>
          </a:p>
          <a:p>
            <a:pPr marL="0" indent="0">
              <a:buNone/>
            </a:pPr>
            <a:endParaRPr lang="en-US"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u="sng" dirty="0" smtClean="0">
                <a:solidFill>
                  <a:schemeClr val="tx1"/>
                </a:solidFill>
                <a:latin typeface="David" panose="020E0502060401010101" pitchFamily="34" charset="-79"/>
                <a:cs typeface="David" panose="020E0502060401010101" pitchFamily="34" charset="-79"/>
              </a:rPr>
              <a:t>עטי </a:t>
            </a:r>
            <a:r>
              <a:rPr lang="he-IL" u="sng" dirty="0">
                <a:solidFill>
                  <a:schemeClr val="tx1"/>
                </a:solidFill>
                <a:latin typeface="David" panose="020E0502060401010101" pitchFamily="34" charset="-79"/>
                <a:cs typeface="David" panose="020E0502060401010101" pitchFamily="34" charset="-79"/>
              </a:rPr>
              <a:t>תרעד בידי למעשה הנבלה אשר נעשתה כעת לאחינו יושבי המושבות</a:t>
            </a:r>
            <a:r>
              <a:rPr lang="he-IL" dirty="0">
                <a:solidFill>
                  <a:schemeClr val="tx1"/>
                </a:solidFill>
                <a:latin typeface="David" panose="020E0502060401010101" pitchFamily="34" charset="-79"/>
                <a:cs typeface="David" panose="020E0502060401010101" pitchFamily="34" charset="-79"/>
              </a:rPr>
              <a:t>, כי אחרי אשר הוחזק הדבר עד כה, שלא לתן הכשר להגויים, כדי שלא לדחוק את רגלי ישראל המדוכאים ומיוגעים בעניים, ועיניהם תלויות למחיתם ע"פ פדיון הענבים, הנה עתה אחרי אשר נגמר </a:t>
            </a:r>
            <a:r>
              <a:rPr lang="he-IL" dirty="0" err="1">
                <a:solidFill>
                  <a:schemeClr val="tx1"/>
                </a:solidFill>
                <a:latin typeface="David" panose="020E0502060401010101" pitchFamily="34" charset="-79"/>
                <a:cs typeface="David" panose="020E0502060401010101" pitchFamily="34" charset="-79"/>
              </a:rPr>
              <a:t>הענין</a:t>
            </a:r>
            <a:r>
              <a:rPr lang="he-IL" dirty="0">
                <a:solidFill>
                  <a:schemeClr val="tx1"/>
                </a:solidFill>
                <a:latin typeface="David" panose="020E0502060401010101" pitchFamily="34" charset="-79"/>
                <a:cs typeface="David" panose="020E0502060401010101" pitchFamily="34" charset="-79"/>
              </a:rPr>
              <a:t> בדבר סכסוך שאלת השמיטה, שכל עיקרה באה לטובת אחינו בני המושבות</a:t>
            </a:r>
            <a:r>
              <a:rPr lang="en-US" dirty="0">
                <a:solidFill>
                  <a:schemeClr val="tx1"/>
                </a:solidFill>
                <a:latin typeface="David" panose="020E0502060401010101" pitchFamily="34" charset="-79"/>
                <a:cs typeface="David" panose="020E0502060401010101" pitchFamily="34" charset="-79"/>
              </a:rPr>
              <a:t> – </a:t>
            </a:r>
            <a:r>
              <a:rPr lang="he-IL" dirty="0">
                <a:solidFill>
                  <a:schemeClr val="tx1"/>
                </a:solidFill>
                <a:latin typeface="David" panose="020E0502060401010101" pitchFamily="34" charset="-79"/>
                <a:cs typeface="David" panose="020E0502060401010101" pitchFamily="34" charset="-79"/>
              </a:rPr>
              <a:t>נמצאו חותרי מחתרת, </a:t>
            </a:r>
            <a:r>
              <a:rPr lang="he-IL" b="1" u="sng" dirty="0" err="1">
                <a:solidFill>
                  <a:schemeClr val="tx1"/>
                </a:solidFill>
                <a:latin typeface="David" panose="020E0502060401010101" pitchFamily="34" charset="-79"/>
                <a:cs typeface="David" panose="020E0502060401010101" pitchFamily="34" charset="-79"/>
              </a:rPr>
              <a:t>אשו</a:t>
            </a:r>
            <a:r>
              <a:rPr lang="he-IL" b="1" u="sng" dirty="0">
                <a:solidFill>
                  <a:schemeClr val="tx1"/>
                </a:solidFill>
                <a:latin typeface="David" panose="020E0502060401010101" pitchFamily="34" charset="-79"/>
                <a:cs typeface="David" panose="020E0502060401010101" pitchFamily="34" charset="-79"/>
              </a:rPr>
              <a:t> יעצו בסתר לקנות </a:t>
            </a:r>
            <a:r>
              <a:rPr lang="he-IL" b="1" u="sng" dirty="0" err="1">
                <a:solidFill>
                  <a:schemeClr val="tx1"/>
                </a:solidFill>
                <a:latin typeface="David" panose="020E0502060401010101" pitchFamily="34" charset="-79"/>
                <a:cs typeface="David" panose="020E0502060401010101" pitchFamily="34" charset="-79"/>
              </a:rPr>
              <a:t>דוקא</a:t>
            </a:r>
            <a:r>
              <a:rPr lang="he-IL" b="1" u="sng" dirty="0">
                <a:solidFill>
                  <a:schemeClr val="tx1"/>
                </a:solidFill>
                <a:latin typeface="David" panose="020E0502060401010101" pitchFamily="34" charset="-79"/>
                <a:cs typeface="David" panose="020E0502060401010101" pitchFamily="34" charset="-79"/>
              </a:rPr>
              <a:t> מהגויים, ולהרים קרן צרינו, השוחקים על משבתנו, איך שאנחנו בעצמנו רודפים את אחינו בני בריתנו, אי שמים.</a:t>
            </a:r>
            <a:endParaRPr lang="en-US" u="sng"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אין לשער גודל החרפה וחלול השם ועוצם הרשעה שיש בזה. </a:t>
            </a:r>
            <a:r>
              <a:rPr lang="he-IL" b="1" u="sng" dirty="0">
                <a:solidFill>
                  <a:schemeClr val="tx1"/>
                </a:solidFill>
                <a:latin typeface="David" panose="020E0502060401010101" pitchFamily="34" charset="-79"/>
                <a:cs typeface="David" panose="020E0502060401010101" pitchFamily="34" charset="-79"/>
              </a:rPr>
              <a:t>דמי לבבי כסיר ירתחו, וכאבי עד לשמים מגיע, מהמצב האיום הזה, מהנפילה של תורה ויראת שמים אמיתית שיש </a:t>
            </a:r>
            <a:r>
              <a:rPr lang="he-IL" b="1" u="sng" dirty="0" err="1">
                <a:solidFill>
                  <a:schemeClr val="tx1"/>
                </a:solidFill>
                <a:latin typeface="David" panose="020E0502060401010101" pitchFamily="34" charset="-79"/>
                <a:cs typeface="David" panose="020E0502060401010101" pitchFamily="34" charset="-79"/>
              </a:rPr>
              <a:t>בענין</a:t>
            </a:r>
            <a:r>
              <a:rPr lang="he-IL" b="1" u="sng" dirty="0">
                <a:solidFill>
                  <a:schemeClr val="tx1"/>
                </a:solidFill>
                <a:latin typeface="David" panose="020E0502060401010101" pitchFamily="34" charset="-79"/>
                <a:cs typeface="David" panose="020E0502060401010101" pitchFamily="34" charset="-79"/>
              </a:rPr>
              <a:t> זה.</a:t>
            </a:r>
            <a:r>
              <a:rPr lang="he-IL" u="sng" dirty="0">
                <a:solidFill>
                  <a:schemeClr val="tx1"/>
                </a:solidFill>
                <a:latin typeface="David" panose="020E0502060401010101" pitchFamily="34" charset="-79"/>
                <a:cs typeface="David" panose="020E0502060401010101" pitchFamily="34" charset="-79"/>
              </a:rPr>
              <a:t> </a:t>
            </a:r>
            <a:r>
              <a:rPr lang="he-IL" dirty="0">
                <a:solidFill>
                  <a:schemeClr val="tx1"/>
                </a:solidFill>
                <a:latin typeface="David" panose="020E0502060401010101" pitchFamily="34" charset="-79"/>
                <a:cs typeface="David" panose="020E0502060401010101" pitchFamily="34" charset="-79"/>
              </a:rPr>
              <a:t>ירא נא כבוד גאונו לתקן את המעוות כפי היכולת</a:t>
            </a:r>
            <a:r>
              <a:rPr lang="he-IL" dirty="0" smtClean="0">
                <a:solidFill>
                  <a:schemeClr val="tx1"/>
                </a:solidFill>
                <a:latin typeface="David" panose="020E0502060401010101" pitchFamily="34" charset="-79"/>
                <a:cs typeface="David" panose="020E0502060401010101" pitchFamily="34" charset="-79"/>
              </a:rPr>
              <a:t>.</a:t>
            </a:r>
            <a:endParaRPr lang="en-US"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260648"/>
            <a:ext cx="8686800" cy="838200"/>
          </a:xfrm>
        </p:spPr>
        <p:txBody>
          <a:bodyPr/>
          <a:lstStyle/>
          <a:p>
            <a:pPr algn="ctr"/>
            <a:r>
              <a:rPr lang="he-IL"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ראוי לצמצם את פתרון היתר מכירה</a:t>
            </a:r>
            <a:endParaRPr lang="he-IL"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304800" y="1291780"/>
            <a:ext cx="8686800" cy="5089548"/>
          </a:xfrm>
        </p:spPr>
        <p:txBody>
          <a:bodyPr>
            <a:noAutofit/>
          </a:bodyPr>
          <a:lstStyle/>
          <a:p>
            <a:pPr marL="0" indent="0">
              <a:lnSpc>
                <a:spcPct val="170000"/>
              </a:lnSpc>
              <a:buNone/>
            </a:pPr>
            <a:r>
              <a:rPr lang="he-IL" sz="2000" b="1" dirty="0" smtClean="0">
                <a:solidFill>
                  <a:schemeClr val="tx1"/>
                </a:solidFill>
                <a:latin typeface="David" panose="020E0502060401010101" pitchFamily="34" charset="-79"/>
                <a:cs typeface="David" panose="020E0502060401010101" pitchFamily="34" charset="-79"/>
              </a:rPr>
              <a:t>הרב קוק אגרת </a:t>
            </a:r>
            <a:r>
              <a:rPr lang="he-IL" sz="2000" b="1" dirty="0" err="1" smtClean="0">
                <a:solidFill>
                  <a:schemeClr val="tx1"/>
                </a:solidFill>
                <a:latin typeface="David" panose="020E0502060401010101" pitchFamily="34" charset="-79"/>
                <a:cs typeface="David" panose="020E0502060401010101" pitchFamily="34" charset="-79"/>
              </a:rPr>
              <a:t>קעז</a:t>
            </a:r>
            <a:endParaRPr lang="en-US" sz="2000" dirty="0">
              <a:solidFill>
                <a:schemeClr val="tx1"/>
              </a:solidFill>
              <a:latin typeface="David" panose="020E0502060401010101" pitchFamily="34" charset="-79"/>
              <a:cs typeface="David" panose="020E0502060401010101" pitchFamily="34" charset="-79"/>
            </a:endParaRPr>
          </a:p>
          <a:p>
            <a:pPr>
              <a:lnSpc>
                <a:spcPct val="170000"/>
              </a:lnSpc>
              <a:buFont typeface="Wingdings" panose="05000000000000000000" pitchFamily="2" charset="2"/>
              <a:buChar char="q"/>
            </a:pPr>
            <a:r>
              <a:rPr lang="he-IL" sz="2000" dirty="0">
                <a:solidFill>
                  <a:schemeClr val="tx1"/>
                </a:solidFill>
                <a:latin typeface="David" panose="020E0502060401010101" pitchFamily="34" charset="-79"/>
                <a:cs typeface="David" panose="020E0502060401010101" pitchFamily="34" charset="-79"/>
              </a:rPr>
              <a:t>וזאת לדעת, </a:t>
            </a:r>
            <a:r>
              <a:rPr lang="he-IL" sz="2000" u="sng" dirty="0">
                <a:solidFill>
                  <a:schemeClr val="tx1"/>
                </a:solidFill>
                <a:latin typeface="David" panose="020E0502060401010101" pitchFamily="34" charset="-79"/>
                <a:cs typeface="David" panose="020E0502060401010101" pitchFamily="34" charset="-79"/>
              </a:rPr>
              <a:t>שההיתר </a:t>
            </a:r>
            <a:r>
              <a:rPr lang="he-IL" sz="2000" b="1" u="sng" dirty="0">
                <a:solidFill>
                  <a:schemeClr val="tx1"/>
                </a:solidFill>
                <a:latin typeface="David" panose="020E0502060401010101" pitchFamily="34" charset="-79"/>
                <a:cs typeface="David" panose="020E0502060401010101" pitchFamily="34" charset="-79"/>
              </a:rPr>
              <a:t>הנ"ל הנסמך על תיקון המכירה, שהוא נעשה רק בהוראת שעה ומצד ההכרח הגדול והעצום</a:t>
            </a:r>
            <a:r>
              <a:rPr lang="he-IL" sz="2000" dirty="0">
                <a:solidFill>
                  <a:schemeClr val="tx1"/>
                </a:solidFill>
                <a:latin typeface="David" panose="020E0502060401010101" pitchFamily="34" charset="-79"/>
                <a:cs typeface="David" panose="020E0502060401010101" pitchFamily="34" charset="-79"/>
              </a:rPr>
              <a:t>, לא נתן להשתמש בו כי אם במה שנוגע ממש לעיקר קיום המושבות ומעמדן בארץ הקודש, דהיינו: עבודת הקרקע המוכרחת ומכירת יבול הארץ והנאתה כדרך כל השנים. </a:t>
            </a:r>
            <a:br>
              <a:rPr lang="he-IL" sz="2000" dirty="0">
                <a:solidFill>
                  <a:schemeClr val="tx1"/>
                </a:solidFill>
                <a:latin typeface="David" panose="020E0502060401010101" pitchFamily="34" charset="-79"/>
                <a:cs typeface="David" panose="020E0502060401010101" pitchFamily="34" charset="-79"/>
              </a:rPr>
            </a:br>
            <a:r>
              <a:rPr lang="he-IL" sz="2000" b="1" u="sng" dirty="0">
                <a:solidFill>
                  <a:schemeClr val="tx1"/>
                </a:solidFill>
                <a:latin typeface="David" panose="020E0502060401010101" pitchFamily="34" charset="-79"/>
                <a:cs typeface="David" panose="020E0502060401010101" pitchFamily="34" charset="-79"/>
              </a:rPr>
              <a:t>אבל בכל הדברים שאינם נוגעים לעיקר יסוד הישוב, כגון: נטיעת גנות לשם פאר והרחבה וזריעת עניינים טפלים, שאינם מעלים ומורידים כל כך ביסוד מצב המושבות וכיו"ב, - חלילה לסמוך על זה ההיתר, שנאמר רק מפני דוחק הזמן.</a:t>
            </a:r>
            <a:r>
              <a:rPr lang="he-IL" sz="2000" u="sng" dirty="0">
                <a:solidFill>
                  <a:schemeClr val="tx1"/>
                </a:solidFill>
                <a:latin typeface="David" panose="020E0502060401010101" pitchFamily="34" charset="-79"/>
                <a:cs typeface="David" panose="020E0502060401010101" pitchFamily="34" charset="-79"/>
              </a:rPr>
              <a:t> </a:t>
            </a:r>
            <a:r>
              <a:rPr lang="he-IL" sz="2000" dirty="0">
                <a:solidFill>
                  <a:schemeClr val="tx1"/>
                </a:solidFill>
                <a:latin typeface="David" panose="020E0502060401010101" pitchFamily="34" charset="-79"/>
                <a:cs typeface="David" panose="020E0502060401010101" pitchFamily="34" charset="-79"/>
              </a:rPr>
              <a:t>וראוי לנו לעשות זכר לשביעית לשבות על כל פנים מעבודת הארץ ככל מה שיהיה אפשר לנו בלא השבתת סדרי מחית הישוב, ובפרט בדברים שהם רק בתור מותרות. </a:t>
            </a:r>
            <a:r>
              <a:rPr lang="he-IL" dirty="0"/>
              <a:t/>
            </a:r>
            <a:br>
              <a:rPr lang="he-IL" dirty="0"/>
            </a:br>
            <a:endParaRPr lang="en-US" dirty="0"/>
          </a:p>
          <a:p>
            <a:pPr>
              <a:buFont typeface="Wingdings" panose="05000000000000000000" pitchFamily="2" charset="2"/>
              <a:buChar char="q"/>
            </a:pPr>
            <a:endParaRPr lang="he-IL"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1"/>
          </p:nvPr>
        </p:nvSpPr>
        <p:spPr>
          <a:xfrm>
            <a:off x="313184" y="954914"/>
            <a:ext cx="8507288" cy="5786454"/>
          </a:xfrm>
        </p:spPr>
        <p:txBody>
          <a:bodyPr>
            <a:noAutofit/>
          </a:bodyPr>
          <a:lstStyle/>
          <a:p>
            <a:pPr>
              <a:lnSpc>
                <a:spcPct val="170000"/>
              </a:lnSpc>
              <a:buFont typeface="Wingdings" panose="05000000000000000000" pitchFamily="2" charset="2"/>
              <a:buChar char="q"/>
            </a:pPr>
            <a:r>
              <a:rPr lang="he-IL" sz="1800" dirty="0" smtClean="0">
                <a:solidFill>
                  <a:schemeClr val="tx1"/>
                </a:solidFill>
                <a:latin typeface="David" panose="020E0502060401010101" pitchFamily="34" charset="-79"/>
                <a:cs typeface="David" panose="020E0502060401010101" pitchFamily="34" charset="-79"/>
              </a:rPr>
              <a:t>השי"ת </a:t>
            </a:r>
            <a:r>
              <a:rPr lang="he-IL" sz="1800" dirty="0">
                <a:solidFill>
                  <a:schemeClr val="tx1"/>
                </a:solidFill>
                <a:latin typeface="David" panose="020E0502060401010101" pitchFamily="34" charset="-79"/>
                <a:cs typeface="David" panose="020E0502060401010101" pitchFamily="34" charset="-79"/>
              </a:rPr>
              <a:t>היודע כל תעלומות רק הוא יודע את לבבי המר על גורל מצות השביעית, </a:t>
            </a:r>
            <a:r>
              <a:rPr lang="he-IL" sz="1800" b="1" u="sng" dirty="0" smtClean="0">
                <a:solidFill>
                  <a:schemeClr val="tx1"/>
                </a:solidFill>
                <a:latin typeface="David" panose="020E0502060401010101" pitchFamily="34" charset="-79"/>
                <a:cs typeface="David" panose="020E0502060401010101" pitchFamily="34" charset="-79"/>
              </a:rPr>
              <a:t>אשר בכל לבבי ונפשי, ובכל חיי רוחי ונשמתי, הנני משתוקק וצמא לחזקה ולהחזיר עטרה ליושנה,</a:t>
            </a:r>
            <a:r>
              <a:rPr lang="he-IL" sz="1800" b="1" dirty="0" smtClean="0">
                <a:solidFill>
                  <a:schemeClr val="tx1"/>
                </a:solidFill>
                <a:latin typeface="David" panose="020E0502060401010101" pitchFamily="34" charset="-79"/>
                <a:cs typeface="David" panose="020E0502060401010101" pitchFamily="34" charset="-79"/>
              </a:rPr>
              <a:t> </a:t>
            </a:r>
            <a:r>
              <a:rPr lang="he-IL" sz="1800" b="1" u="sng" dirty="0">
                <a:solidFill>
                  <a:schemeClr val="tx1"/>
                </a:solidFill>
                <a:latin typeface="David" panose="020E0502060401010101" pitchFamily="34" charset="-79"/>
                <a:cs typeface="David" panose="020E0502060401010101" pitchFamily="34" charset="-79"/>
              </a:rPr>
              <a:t>ועיני רואות איך שאנחנו רחוקים עדיין מלהוציא אל הפועל את הדבר הגדול הזה</a:t>
            </a:r>
            <a:r>
              <a:rPr lang="he-IL" sz="1800" u="sng" dirty="0">
                <a:solidFill>
                  <a:schemeClr val="tx1"/>
                </a:solidFill>
                <a:latin typeface="David" panose="020E0502060401010101" pitchFamily="34" charset="-79"/>
                <a:cs typeface="David" panose="020E0502060401010101" pitchFamily="34" charset="-79"/>
              </a:rPr>
              <a:t>. </a:t>
            </a:r>
            <a:endParaRPr lang="en-US" sz="1800" u="sng" dirty="0">
              <a:solidFill>
                <a:schemeClr val="tx1"/>
              </a:solidFill>
              <a:latin typeface="David" panose="020E0502060401010101" pitchFamily="34" charset="-79"/>
              <a:cs typeface="David" panose="020E0502060401010101" pitchFamily="34" charset="-79"/>
            </a:endParaRPr>
          </a:p>
          <a:p>
            <a:pPr>
              <a:lnSpc>
                <a:spcPct val="170000"/>
              </a:lnSpc>
              <a:buFont typeface="Wingdings" panose="05000000000000000000" pitchFamily="2" charset="2"/>
              <a:buChar char="q"/>
            </a:pPr>
            <a:r>
              <a:rPr lang="he-IL" sz="1800" dirty="0">
                <a:solidFill>
                  <a:schemeClr val="tx1"/>
                </a:solidFill>
                <a:latin typeface="David" panose="020E0502060401010101" pitchFamily="34" charset="-79"/>
                <a:cs typeface="David" panose="020E0502060401010101" pitchFamily="34" charset="-79"/>
              </a:rPr>
              <a:t>יראה השי"ת בעניינו ויתקננו בעצת טובה מלפניו, </a:t>
            </a:r>
            <a:r>
              <a:rPr lang="he-IL" sz="1800" b="1" u="sng" dirty="0">
                <a:solidFill>
                  <a:schemeClr val="tx1"/>
                </a:solidFill>
                <a:latin typeface="David" panose="020E0502060401010101" pitchFamily="34" charset="-79"/>
                <a:cs typeface="David" panose="020E0502060401010101" pitchFamily="34" charset="-79"/>
              </a:rPr>
              <a:t>שנוכל לעבדו על אדמת קדשו בלא שום מונע ומפריע כלל</a:t>
            </a:r>
            <a:r>
              <a:rPr lang="he-IL" sz="1800" b="1" dirty="0" smtClean="0">
                <a:solidFill>
                  <a:schemeClr val="tx1"/>
                </a:solidFill>
                <a:latin typeface="David" panose="020E0502060401010101" pitchFamily="34" charset="-79"/>
                <a:cs typeface="David" panose="020E0502060401010101" pitchFamily="34" charset="-79"/>
              </a:rPr>
              <a:t>.</a:t>
            </a:r>
            <a:r>
              <a:rPr lang="he-IL" sz="1800" dirty="0" smtClean="0">
                <a:solidFill>
                  <a:schemeClr val="tx1"/>
                </a:solidFill>
                <a:latin typeface="David" panose="020E0502060401010101" pitchFamily="34" charset="-79"/>
                <a:cs typeface="David" panose="020E0502060401010101" pitchFamily="34" charset="-79"/>
              </a:rPr>
              <a:t>....</a:t>
            </a:r>
          </a:p>
          <a:p>
            <a:pPr>
              <a:lnSpc>
                <a:spcPct val="170000"/>
              </a:lnSpc>
              <a:buFont typeface="Wingdings" panose="05000000000000000000" pitchFamily="2" charset="2"/>
              <a:buChar char="q"/>
            </a:pPr>
            <a:r>
              <a:rPr lang="he-IL" sz="1800" b="1" u="sng" dirty="0" smtClean="0">
                <a:solidFill>
                  <a:schemeClr val="tx1"/>
                </a:solidFill>
                <a:latin typeface="David" panose="020E0502060401010101" pitchFamily="34" charset="-79"/>
                <a:cs typeface="David" panose="020E0502060401010101" pitchFamily="34" charset="-79"/>
              </a:rPr>
              <a:t>וע"ז </a:t>
            </a:r>
            <a:r>
              <a:rPr lang="he-IL" sz="1800" b="1" u="sng" dirty="0">
                <a:solidFill>
                  <a:schemeClr val="tx1"/>
                </a:solidFill>
                <a:latin typeface="David" panose="020E0502060401010101" pitchFamily="34" charset="-79"/>
                <a:cs typeface="David" panose="020E0502060401010101" pitchFamily="34" charset="-79"/>
              </a:rPr>
              <a:t>לבי </a:t>
            </a:r>
            <a:r>
              <a:rPr lang="he-IL" sz="1800" b="1" u="sng" dirty="0" err="1">
                <a:solidFill>
                  <a:schemeClr val="tx1"/>
                </a:solidFill>
                <a:latin typeface="David" panose="020E0502060401010101" pitchFamily="34" charset="-79"/>
                <a:cs typeface="David" panose="020E0502060401010101" pitchFamily="34" charset="-79"/>
              </a:rPr>
              <a:t>דוי</a:t>
            </a:r>
            <a:r>
              <a:rPr lang="he-IL" sz="1800" b="1" u="sng" dirty="0">
                <a:solidFill>
                  <a:schemeClr val="tx1"/>
                </a:solidFill>
                <a:latin typeface="David" panose="020E0502060401010101" pitchFamily="34" charset="-79"/>
                <a:cs typeface="David" panose="020E0502060401010101" pitchFamily="34" charset="-79"/>
              </a:rPr>
              <a:t> על שאנו מוכרחים ללמד את העם להפקיע מצות שביעית, במקום שאנו חייבים תמיד להקים עדות ביעקב וללמד את ישראל להתחייב גם במצות שאפשר להפטר מהן</a:t>
            </a:r>
            <a:r>
              <a:rPr lang="he-IL" sz="1800" u="sng" dirty="0">
                <a:solidFill>
                  <a:schemeClr val="tx1"/>
                </a:solidFill>
                <a:latin typeface="David" panose="020E0502060401010101" pitchFamily="34" charset="-79"/>
                <a:cs typeface="David" panose="020E0502060401010101" pitchFamily="34" charset="-79"/>
              </a:rPr>
              <a:t>,</a:t>
            </a:r>
            <a:r>
              <a:rPr lang="he-IL" sz="1800" dirty="0">
                <a:solidFill>
                  <a:schemeClr val="tx1"/>
                </a:solidFill>
                <a:latin typeface="David" panose="020E0502060401010101" pitchFamily="34" charset="-79"/>
                <a:cs typeface="David" panose="020E0502060401010101" pitchFamily="34" charset="-79"/>
              </a:rPr>
              <a:t> כמו ציצית </a:t>
            </a:r>
            <a:r>
              <a:rPr lang="he-IL" sz="1800" dirty="0" err="1">
                <a:solidFill>
                  <a:schemeClr val="tx1"/>
                </a:solidFill>
                <a:latin typeface="David" panose="020E0502060401010101" pitchFamily="34" charset="-79"/>
                <a:cs typeface="David" panose="020E0502060401010101" pitchFamily="34" charset="-79"/>
              </a:rPr>
              <a:t>ותרומ"ע</a:t>
            </a:r>
            <a:r>
              <a:rPr lang="he-IL" sz="1800" dirty="0">
                <a:solidFill>
                  <a:schemeClr val="tx1"/>
                </a:solidFill>
                <a:latin typeface="David" panose="020E0502060401010101" pitchFamily="34" charset="-79"/>
                <a:cs typeface="David" panose="020E0502060401010101" pitchFamily="34" charset="-79"/>
              </a:rPr>
              <a:t> ע"י הכנסה דרך </a:t>
            </a:r>
            <a:r>
              <a:rPr lang="he-IL" sz="1800" dirty="0" err="1">
                <a:solidFill>
                  <a:schemeClr val="tx1"/>
                </a:solidFill>
                <a:latin typeface="David" panose="020E0502060401010101" pitchFamily="34" charset="-79"/>
                <a:cs typeface="David" panose="020E0502060401010101" pitchFamily="34" charset="-79"/>
              </a:rPr>
              <a:t>גחו"ק</a:t>
            </a:r>
            <a:r>
              <a:rPr lang="he-IL" sz="1800" dirty="0">
                <a:solidFill>
                  <a:schemeClr val="tx1"/>
                </a:solidFill>
                <a:latin typeface="David" panose="020E0502060401010101" pitchFamily="34" charset="-79"/>
                <a:cs typeface="David" panose="020E0502060401010101" pitchFamily="34" charset="-79"/>
              </a:rPr>
              <a:t> וכיו"ב. </a:t>
            </a:r>
            <a:r>
              <a:rPr lang="he-IL" sz="1800" b="1" u="sng" dirty="0">
                <a:solidFill>
                  <a:schemeClr val="tx1"/>
                </a:solidFill>
                <a:latin typeface="David" panose="020E0502060401010101" pitchFamily="34" charset="-79"/>
                <a:cs typeface="David" panose="020E0502060401010101" pitchFamily="34" charset="-79"/>
              </a:rPr>
              <a:t>ע"כ הנני מוכן </a:t>
            </a:r>
            <a:r>
              <a:rPr lang="he-IL" sz="1800" b="1" u="sng" dirty="0" err="1">
                <a:solidFill>
                  <a:schemeClr val="tx1"/>
                </a:solidFill>
                <a:latin typeface="David" panose="020E0502060401010101" pitchFamily="34" charset="-79"/>
                <a:cs typeface="David" panose="020E0502060401010101" pitchFamily="34" charset="-79"/>
              </a:rPr>
              <a:t>בל"נ</a:t>
            </a:r>
            <a:r>
              <a:rPr lang="he-IL" sz="1800" b="1" u="sng" dirty="0">
                <a:solidFill>
                  <a:schemeClr val="tx1"/>
                </a:solidFill>
                <a:latin typeface="David" panose="020E0502060401010101" pitchFamily="34" charset="-79"/>
                <a:cs typeface="David" panose="020E0502060401010101" pitchFamily="34" charset="-79"/>
              </a:rPr>
              <a:t> לעמוד על ימין כ"ג </a:t>
            </a:r>
            <a:r>
              <a:rPr lang="he-IL" sz="1800" b="1" u="sng" dirty="0" err="1">
                <a:solidFill>
                  <a:schemeClr val="tx1"/>
                </a:solidFill>
                <a:latin typeface="David" panose="020E0502060401010101" pitchFamily="34" charset="-79"/>
                <a:cs typeface="David" panose="020E0502060401010101" pitchFamily="34" charset="-79"/>
              </a:rPr>
              <a:t>ידי"נ</a:t>
            </a:r>
            <a:r>
              <a:rPr lang="he-IL" sz="1800" b="1" u="sng" dirty="0">
                <a:solidFill>
                  <a:schemeClr val="tx1"/>
                </a:solidFill>
                <a:latin typeface="David" panose="020E0502060401010101" pitchFamily="34" charset="-79"/>
                <a:cs typeface="David" panose="020E0502060401010101" pitchFamily="34" charset="-79"/>
              </a:rPr>
              <a:t> שליט"א ולהיות בצוותא עמו, אפילו לנסיעות רחוקות כמו לפריז וכיו"ב, אולי יחון ד', אולי ירחם עלינו, ונוכל להמציא </a:t>
            </a:r>
            <a:r>
              <a:rPr lang="he-IL" sz="1800" b="1" u="sng" dirty="0" err="1">
                <a:solidFill>
                  <a:schemeClr val="tx1"/>
                </a:solidFill>
                <a:latin typeface="David" panose="020E0502060401010101" pitchFamily="34" charset="-79"/>
                <a:cs typeface="David" panose="020E0502060401010101" pitchFamily="34" charset="-79"/>
              </a:rPr>
              <a:t>לכה"פ</a:t>
            </a:r>
            <a:r>
              <a:rPr lang="he-IL" sz="1800" b="1" u="sng" dirty="0">
                <a:solidFill>
                  <a:schemeClr val="tx1"/>
                </a:solidFill>
                <a:latin typeface="David" panose="020E0502060401010101" pitchFamily="34" charset="-79"/>
                <a:cs typeface="David" panose="020E0502060401010101" pitchFamily="34" charset="-79"/>
              </a:rPr>
              <a:t> עזר הגון לחלק גדול מאחינו היקרים, החפצים בכל לבם ונפשם לשמור את </a:t>
            </a:r>
            <a:r>
              <a:rPr lang="he-IL" sz="1800" b="1" u="sng" dirty="0" err="1">
                <a:solidFill>
                  <a:schemeClr val="tx1"/>
                </a:solidFill>
                <a:latin typeface="David" panose="020E0502060401010101" pitchFamily="34" charset="-79"/>
                <a:cs typeface="David" panose="020E0502060401010101" pitchFamily="34" charset="-79"/>
              </a:rPr>
              <a:t>המצוה</a:t>
            </a:r>
            <a:r>
              <a:rPr lang="he-IL" sz="1800" b="1" u="sng" dirty="0">
                <a:solidFill>
                  <a:schemeClr val="tx1"/>
                </a:solidFill>
                <a:latin typeface="David" panose="020E0502060401010101" pitchFamily="34" charset="-79"/>
                <a:cs typeface="David" panose="020E0502060401010101" pitchFamily="34" charset="-79"/>
              </a:rPr>
              <a:t> ולקיימה בלא שום הפקעה כלל</a:t>
            </a:r>
            <a:r>
              <a:rPr lang="he-IL" sz="1800" u="sng" dirty="0">
                <a:solidFill>
                  <a:schemeClr val="tx1"/>
                </a:solidFill>
                <a:latin typeface="David" panose="020E0502060401010101" pitchFamily="34" charset="-79"/>
                <a:cs typeface="David" panose="020E0502060401010101" pitchFamily="34" charset="-79"/>
              </a:rPr>
              <a:t>.</a:t>
            </a:r>
            <a:r>
              <a:rPr lang="he-IL" sz="1800" dirty="0">
                <a:solidFill>
                  <a:schemeClr val="tx1"/>
                </a:solidFill>
                <a:latin typeface="David" panose="020E0502060401010101" pitchFamily="34" charset="-79"/>
                <a:cs typeface="David" panose="020E0502060401010101" pitchFamily="34" charset="-79"/>
              </a:rPr>
              <a:t> </a:t>
            </a:r>
            <a:r>
              <a:rPr lang="he-IL" sz="1800" b="1" dirty="0">
                <a:solidFill>
                  <a:schemeClr val="tx1"/>
                </a:solidFill>
                <a:latin typeface="David" panose="020E0502060401010101" pitchFamily="34" charset="-79"/>
                <a:cs typeface="David" panose="020E0502060401010101" pitchFamily="34" charset="-79"/>
              </a:rPr>
              <a:t>ואם חפץ ד' בידנו יצלח אז אין קץ לדבר הגדול הזה לקדושת שם שמים שיצא מזה בעז השי"ת,</a:t>
            </a:r>
            <a:r>
              <a:rPr lang="he-IL" sz="1800" dirty="0">
                <a:solidFill>
                  <a:schemeClr val="tx1"/>
                </a:solidFill>
                <a:latin typeface="David" panose="020E0502060401010101" pitchFamily="34" charset="-79"/>
                <a:cs typeface="David" panose="020E0502060401010101" pitchFamily="34" charset="-79"/>
              </a:rPr>
              <a:t> ולחיזוק ימין יראי ד' שומעי בקול </a:t>
            </a:r>
            <a:r>
              <a:rPr lang="he-IL" sz="1800" dirty="0" smtClean="0">
                <a:solidFill>
                  <a:schemeClr val="tx1"/>
                </a:solidFill>
                <a:latin typeface="David" panose="020E0502060401010101" pitchFamily="34" charset="-79"/>
                <a:cs typeface="David" panose="020E0502060401010101" pitchFamily="34" charset="-79"/>
              </a:rPr>
              <a:t>דברו...</a:t>
            </a:r>
            <a:endParaRPr lang="en-US" sz="1800" dirty="0">
              <a:solidFill>
                <a:schemeClr val="tx1"/>
              </a:solidFill>
              <a:latin typeface="David" panose="020E0502060401010101" pitchFamily="34" charset="-79"/>
              <a:cs typeface="David" panose="020E0502060401010101" pitchFamily="34" charset="-79"/>
            </a:endParaRPr>
          </a:p>
          <a:p>
            <a:pPr>
              <a:buFont typeface="Wingdings" panose="05000000000000000000" pitchFamily="2" charset="2"/>
              <a:buChar char="q"/>
            </a:pPr>
            <a:endParaRPr lang="he-IL" dirty="0"/>
          </a:p>
        </p:txBody>
      </p:sp>
      <p:sp>
        <p:nvSpPr>
          <p:cNvPr id="2" name="TextBox 1"/>
          <p:cNvSpPr txBox="1"/>
          <p:nvPr/>
        </p:nvSpPr>
        <p:spPr>
          <a:xfrm>
            <a:off x="6084168" y="375047"/>
            <a:ext cx="2736304" cy="461665"/>
          </a:xfrm>
          <a:prstGeom prst="rect">
            <a:avLst/>
          </a:prstGeom>
          <a:noFill/>
        </p:spPr>
        <p:txBody>
          <a:bodyPr wrap="square" rtlCol="1">
            <a:spAutoFit/>
          </a:bodyPr>
          <a:lstStyle/>
          <a:p>
            <a:r>
              <a:rPr lang="he-IL" sz="2400" b="1" dirty="0" smtClean="0">
                <a:latin typeface="David" panose="020E0502060401010101" pitchFamily="34" charset="-79"/>
                <a:cs typeface="David" panose="020E0502060401010101" pitchFamily="34" charset="-79"/>
              </a:rPr>
              <a:t>הרב </a:t>
            </a:r>
            <a:r>
              <a:rPr lang="he-IL" sz="2400" b="1" dirty="0">
                <a:latin typeface="David" panose="020E0502060401010101" pitchFamily="34" charset="-79"/>
                <a:cs typeface="David" panose="020E0502060401010101" pitchFamily="34" charset="-79"/>
              </a:rPr>
              <a:t>קוק אגרת </a:t>
            </a:r>
            <a:r>
              <a:rPr lang="he-IL" sz="2400" b="1" dirty="0" err="1" smtClean="0">
                <a:latin typeface="David" panose="020E0502060401010101" pitchFamily="34" charset="-79"/>
                <a:cs typeface="David" panose="020E0502060401010101" pitchFamily="34" charset="-79"/>
              </a:rPr>
              <a:t>קפט</a:t>
            </a:r>
            <a:endParaRPr lang="he-IL"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800" y="574576"/>
            <a:ext cx="8686800" cy="838200"/>
          </a:xfrm>
        </p:spPr>
        <p:txBody>
          <a:bodyPr>
            <a:normAutofit fontScale="90000"/>
          </a:bodyPr>
          <a:lstStyle/>
          <a:p>
            <a:pPr lvl="0" algn="ctr"/>
            <a:r>
              <a:rPr lang="he-IL"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
            </a:r>
            <a:br>
              <a:rPr lang="he-IL"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עדיפות פירות אוצר בית דין וגידולי מצע מנותק בחממות </a:t>
            </a:r>
            <a:br>
              <a:rPr lang="he-IL"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br>
            <a:r>
              <a:rPr lang="he-IL"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David" panose="020E0502060401010101" pitchFamily="34" charset="-79"/>
                <a:cs typeface="David" panose="020E0502060401010101" pitchFamily="34" charset="-79"/>
              </a:rPr>
              <a:t>על גדולי היתר מכירה</a:t>
            </a:r>
            <a:r>
              <a:rPr lang="en-US" dirty="0" smtClean="0"/>
              <a:t/>
            </a:r>
            <a:br>
              <a:rPr lang="en-US" dirty="0" smtClean="0"/>
            </a:br>
            <a:endParaRPr lang="he-IL" dirty="0"/>
          </a:p>
        </p:txBody>
      </p:sp>
      <p:sp>
        <p:nvSpPr>
          <p:cNvPr id="3" name="מציין מיקום תוכן 2"/>
          <p:cNvSpPr>
            <a:spLocks noGrp="1"/>
          </p:cNvSpPr>
          <p:nvPr>
            <p:ph idx="1"/>
          </p:nvPr>
        </p:nvSpPr>
        <p:spPr>
          <a:xfrm>
            <a:off x="304800" y="1456690"/>
            <a:ext cx="8686800" cy="5500702"/>
          </a:xfrm>
        </p:spPr>
        <p:txBody>
          <a:bodyPr>
            <a:normAutofit fontScale="62500" lnSpcReduction="20000"/>
          </a:bodyPr>
          <a:lstStyle/>
          <a:p>
            <a:pPr marL="0" indent="0">
              <a:lnSpc>
                <a:spcPct val="120000"/>
              </a:lnSpc>
              <a:buNone/>
            </a:pPr>
            <a:r>
              <a:rPr lang="he-IL" b="1" u="sng" dirty="0" err="1" smtClean="0">
                <a:solidFill>
                  <a:schemeClr val="tx1"/>
                </a:solidFill>
                <a:latin typeface="David" panose="020E0502060401010101" pitchFamily="34" charset="-79"/>
                <a:cs typeface="David" panose="020E0502060401010101" pitchFamily="34" charset="-79"/>
              </a:rPr>
              <a:t>הגר"ש</a:t>
            </a:r>
            <a:r>
              <a:rPr lang="he-IL" b="1" u="sng" dirty="0" smtClean="0">
                <a:solidFill>
                  <a:schemeClr val="tx1"/>
                </a:solidFill>
                <a:latin typeface="David" panose="020E0502060401010101" pitchFamily="34" charset="-79"/>
                <a:cs typeface="David" panose="020E0502060401010101" pitchFamily="34" charset="-79"/>
              </a:rPr>
              <a:t> </a:t>
            </a:r>
            <a:r>
              <a:rPr lang="he-IL" b="1" u="sng" dirty="0">
                <a:solidFill>
                  <a:schemeClr val="tx1"/>
                </a:solidFill>
                <a:latin typeface="David" panose="020E0502060401010101" pitchFamily="34" charset="-79"/>
                <a:cs typeface="David" panose="020E0502060401010101" pitchFamily="34" charset="-79"/>
              </a:rPr>
              <a:t>ישראלי </a:t>
            </a:r>
            <a:r>
              <a:rPr lang="he-IL" b="1" u="sng" dirty="0" smtClean="0">
                <a:solidFill>
                  <a:schemeClr val="tx1"/>
                </a:solidFill>
                <a:latin typeface="David" panose="020E0502060401010101" pitchFamily="34" charset="-79"/>
                <a:cs typeface="David" panose="020E0502060401010101" pitchFamily="34" charset="-79"/>
              </a:rPr>
              <a:t>(חוות </a:t>
            </a:r>
            <a:r>
              <a:rPr lang="he-IL" b="1" u="sng" dirty="0">
                <a:solidFill>
                  <a:schemeClr val="tx1"/>
                </a:solidFill>
                <a:latin typeface="David" panose="020E0502060401010101" pitchFamily="34" charset="-79"/>
                <a:cs typeface="David" panose="020E0502060401010101" pitchFamily="34" charset="-79"/>
              </a:rPr>
              <a:t>בנימין </a:t>
            </a:r>
            <a:r>
              <a:rPr lang="he-IL" b="1" u="sng" dirty="0" err="1">
                <a:solidFill>
                  <a:schemeClr val="tx1"/>
                </a:solidFill>
                <a:latin typeface="David" panose="020E0502060401010101" pitchFamily="34" charset="-79"/>
                <a:cs typeface="David" panose="020E0502060401010101" pitchFamily="34" charset="-79"/>
              </a:rPr>
              <a:t>ח"ג</a:t>
            </a:r>
            <a:r>
              <a:rPr lang="he-IL" b="1" u="sng" dirty="0">
                <a:solidFill>
                  <a:schemeClr val="tx1"/>
                </a:solidFill>
                <a:latin typeface="David" panose="020E0502060401010101" pitchFamily="34" charset="-79"/>
                <a:cs typeface="David" panose="020E0502060401010101" pitchFamily="34" charset="-79"/>
              </a:rPr>
              <a:t> סימן </a:t>
            </a:r>
            <a:r>
              <a:rPr lang="he-IL" b="1" u="sng" dirty="0" smtClean="0">
                <a:solidFill>
                  <a:schemeClr val="tx1"/>
                </a:solidFill>
                <a:latin typeface="David" panose="020E0502060401010101" pitchFamily="34" charset="-79"/>
                <a:cs typeface="David" panose="020E0502060401010101" pitchFamily="34" charset="-79"/>
              </a:rPr>
              <a:t>צח)</a:t>
            </a:r>
            <a:endParaRPr lang="en-US" u="sng"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עם  התקרב שנת השמיטה, יש לציין בסיפוק שהולך וחודר הרצון לשמור על קיום שנת השמיטה כהלכתה. </a:t>
            </a:r>
            <a:r>
              <a:rPr lang="he-IL" b="1" u="sng" dirty="0">
                <a:solidFill>
                  <a:schemeClr val="tx1"/>
                </a:solidFill>
                <a:latin typeface="David" panose="020E0502060401010101" pitchFamily="34" charset="-79"/>
                <a:cs typeface="David" panose="020E0502060401010101" pitchFamily="34" charset="-79"/>
              </a:rPr>
              <a:t>וזה תוך המגמה של צמצום השימוש בהיתר המכירה, כפי שהיה נהוג מאז התחדש היישוב מרוב דוחק של צורך הקיום</a:t>
            </a:r>
            <a:r>
              <a:rPr lang="he-IL" u="sng" dirty="0">
                <a:solidFill>
                  <a:schemeClr val="tx1"/>
                </a:solidFill>
                <a:latin typeface="David" panose="020E0502060401010101" pitchFamily="34" charset="-79"/>
                <a:cs typeface="David" panose="020E0502060401010101" pitchFamily="34" charset="-79"/>
              </a:rPr>
              <a:t>.</a:t>
            </a:r>
            <a:r>
              <a:rPr lang="he-IL" dirty="0">
                <a:solidFill>
                  <a:schemeClr val="tx1"/>
                </a:solidFill>
                <a:latin typeface="David" panose="020E0502060401010101" pitchFamily="34" charset="-79"/>
                <a:cs typeface="David" panose="020E0502060401010101" pitchFamily="34" charset="-79"/>
              </a:rPr>
              <a:t> כבר תקופה די ארוכה בפרט מאז קום המדינה וריבוי היישובים החקלאיים הולכת ומתחזקת הנטייה למעט כמה שאפשר בשימוש בהיתר זה...... </a:t>
            </a:r>
            <a:endParaRPr lang="en-US"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b="1" u="sng" dirty="0">
                <a:solidFill>
                  <a:schemeClr val="tx1"/>
                </a:solidFill>
                <a:latin typeface="David" panose="020E0502060401010101" pitchFamily="34" charset="-79"/>
                <a:cs typeface="David" panose="020E0502060401010101" pitchFamily="34" charset="-79"/>
              </a:rPr>
              <a:t>אקדים ואומר, שגם כיום לא ניתן לוותר באופן מוחלט על השימוש בהיתר המכירה</a:t>
            </a:r>
            <a:r>
              <a:rPr lang="he-IL" u="sng" dirty="0">
                <a:solidFill>
                  <a:schemeClr val="tx1"/>
                </a:solidFill>
                <a:latin typeface="David" panose="020E0502060401010101" pitchFamily="34" charset="-79"/>
                <a:cs typeface="David" panose="020E0502060401010101" pitchFamily="34" charset="-79"/>
              </a:rPr>
              <a:t>, </a:t>
            </a:r>
            <a:r>
              <a:rPr lang="he-IL" dirty="0">
                <a:solidFill>
                  <a:schemeClr val="tx1"/>
                </a:solidFill>
                <a:latin typeface="David" panose="020E0502060401010101" pitchFamily="34" charset="-79"/>
                <a:cs typeface="David" panose="020E0502060401010101" pitchFamily="34" charset="-79"/>
              </a:rPr>
              <a:t>שכן צריך להדגיש, </a:t>
            </a:r>
            <a:r>
              <a:rPr lang="he-IL" b="1" u="sng" dirty="0">
                <a:solidFill>
                  <a:schemeClr val="tx1"/>
                </a:solidFill>
                <a:latin typeface="David" panose="020E0502060401010101" pitchFamily="34" charset="-79"/>
                <a:cs typeface="David" panose="020E0502060401010101" pitchFamily="34" charset="-79"/>
              </a:rPr>
              <a:t>שמבחינה הלכתית אין פגם במכירה למרות שרבו המערערים עליה</a:t>
            </a:r>
            <a:r>
              <a:rPr lang="he-IL" u="sng" dirty="0">
                <a:solidFill>
                  <a:schemeClr val="tx1"/>
                </a:solidFill>
                <a:latin typeface="David" panose="020E0502060401010101" pitchFamily="34" charset="-79"/>
                <a:cs typeface="David" panose="020E0502060401010101" pitchFamily="34" charset="-79"/>
              </a:rPr>
              <a:t>... ואשר על כן, </a:t>
            </a:r>
            <a:r>
              <a:rPr lang="he-IL" b="1" u="sng" dirty="0">
                <a:solidFill>
                  <a:schemeClr val="tx1"/>
                </a:solidFill>
                <a:latin typeface="David" panose="020E0502060401010101" pitchFamily="34" charset="-79"/>
                <a:cs typeface="David" panose="020E0502060401010101" pitchFamily="34" charset="-79"/>
              </a:rPr>
              <a:t>כל עוד תהי' זו מצומצמת רק לשטחים קטנים ביותר, אין לראות בזה פגם</a:t>
            </a:r>
            <a:r>
              <a:rPr lang="he-IL" b="1" dirty="0">
                <a:solidFill>
                  <a:schemeClr val="tx1"/>
                </a:solidFill>
                <a:latin typeface="David" panose="020E0502060401010101" pitchFamily="34" charset="-79"/>
                <a:cs typeface="David" panose="020E0502060401010101" pitchFamily="34" charset="-79"/>
              </a:rPr>
              <a:t>, </a:t>
            </a:r>
            <a:r>
              <a:rPr lang="he-IL" dirty="0">
                <a:solidFill>
                  <a:schemeClr val="tx1"/>
                </a:solidFill>
                <a:latin typeface="David" panose="020E0502060401010101" pitchFamily="34" charset="-79"/>
                <a:cs typeface="David" panose="020E0502060401010101" pitchFamily="34" charset="-79"/>
              </a:rPr>
              <a:t>כדרך שלעתים ניתן להשתמש בשירות נכרים במקרים מסוימים אחרים. </a:t>
            </a:r>
            <a:endParaRPr lang="en-US"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dirty="0">
                <a:solidFill>
                  <a:schemeClr val="tx1"/>
                </a:solidFill>
                <a:latin typeface="David" panose="020E0502060401010101" pitchFamily="34" charset="-79"/>
                <a:cs typeface="David" panose="020E0502060401010101" pitchFamily="34" charset="-79"/>
              </a:rPr>
              <a:t>בדברינו הבאים נייחד את הדיבור </a:t>
            </a:r>
            <a:r>
              <a:rPr lang="he-IL" b="1" dirty="0">
                <a:solidFill>
                  <a:schemeClr val="tx1"/>
                </a:solidFill>
                <a:latin typeface="David" panose="020E0502060401010101" pitchFamily="34" charset="-79"/>
                <a:cs typeface="David" panose="020E0502060401010101" pitchFamily="34" charset="-79"/>
              </a:rPr>
              <a:t>על </a:t>
            </a:r>
            <a:r>
              <a:rPr lang="he-IL" b="1" u="sng" dirty="0">
                <a:solidFill>
                  <a:schemeClr val="tx1"/>
                </a:solidFill>
                <a:latin typeface="David" panose="020E0502060401010101" pitchFamily="34" charset="-79"/>
                <a:cs typeface="David" panose="020E0502060401010101" pitchFamily="34" charset="-79"/>
              </a:rPr>
              <a:t>הרחבת השימוש במערך של "שלוחי בית דין", שיכול לפתור במידה חשובה את השימוש ההלכתי הנכון ביבול של עצי פרי,</a:t>
            </a:r>
            <a:r>
              <a:rPr lang="he-IL" dirty="0">
                <a:solidFill>
                  <a:schemeClr val="tx1"/>
                </a:solidFill>
                <a:latin typeface="David" panose="020E0502060401010101" pitchFamily="34" charset="-79"/>
                <a:cs typeface="David" panose="020E0502060401010101" pitchFamily="34" charset="-79"/>
              </a:rPr>
              <a:t> </a:t>
            </a:r>
            <a:r>
              <a:rPr lang="he-IL" dirty="0" err="1">
                <a:solidFill>
                  <a:schemeClr val="tx1"/>
                </a:solidFill>
                <a:latin typeface="David" panose="020E0502060401010101" pitchFamily="34" charset="-79"/>
                <a:cs typeface="David" panose="020E0502060401010101" pitchFamily="34" charset="-79"/>
              </a:rPr>
              <a:t>שהישמרו</a:t>
            </a:r>
            <a:r>
              <a:rPr lang="he-IL" dirty="0">
                <a:solidFill>
                  <a:schemeClr val="tx1"/>
                </a:solidFill>
                <a:latin typeface="David" panose="020E0502060401010101" pitchFamily="34" charset="-79"/>
                <a:cs typeface="David" panose="020E0502060401010101" pitchFamily="34" charset="-79"/>
              </a:rPr>
              <a:t> בקדושתם, ועם זאת החקלאי יוכל למצוא מסביב לזה אמצעי מכניס לקיומו.  </a:t>
            </a:r>
            <a:r>
              <a:rPr lang="he-IL" b="1" dirty="0" smtClean="0">
                <a:solidFill>
                  <a:schemeClr val="tx1"/>
                </a:solidFill>
                <a:latin typeface="David" panose="020E0502060401010101" pitchFamily="34" charset="-79"/>
                <a:cs typeface="David" panose="020E0502060401010101" pitchFamily="34" charset="-79"/>
              </a:rPr>
              <a:t>כן </a:t>
            </a:r>
            <a:r>
              <a:rPr lang="he-IL" b="1" dirty="0">
                <a:solidFill>
                  <a:schemeClr val="tx1"/>
                </a:solidFill>
                <a:latin typeface="David" panose="020E0502060401010101" pitchFamily="34" charset="-79"/>
                <a:cs typeface="David" panose="020E0502060401010101" pitchFamily="34" charset="-79"/>
              </a:rPr>
              <a:t>נדבר </a:t>
            </a:r>
            <a:endParaRPr lang="en-US" dirty="0">
              <a:solidFill>
                <a:schemeClr val="tx1"/>
              </a:solidFill>
              <a:latin typeface="David" panose="020E0502060401010101" pitchFamily="34" charset="-79"/>
              <a:cs typeface="David" panose="020E0502060401010101" pitchFamily="34" charset="-79"/>
            </a:endParaRPr>
          </a:p>
          <a:p>
            <a:pPr>
              <a:lnSpc>
                <a:spcPct val="120000"/>
              </a:lnSpc>
              <a:buFont typeface="Wingdings" panose="05000000000000000000" pitchFamily="2" charset="2"/>
              <a:buChar char="q"/>
            </a:pPr>
            <a:r>
              <a:rPr lang="he-IL" b="1" u="sng" dirty="0">
                <a:solidFill>
                  <a:schemeClr val="tx1"/>
                </a:solidFill>
                <a:latin typeface="David" panose="020E0502060401010101" pitchFamily="34" charset="-79"/>
                <a:cs typeface="David" panose="020E0502060401010101" pitchFamily="34" charset="-79"/>
              </a:rPr>
              <a:t>על השימוש בחממות לצורך גידול ירקות שקיומם הולך ומשתכלל</a:t>
            </a:r>
            <a:r>
              <a:rPr lang="he-IL" b="1" dirty="0">
                <a:solidFill>
                  <a:schemeClr val="tx1"/>
                </a:solidFill>
                <a:latin typeface="David" panose="020E0502060401010101" pitchFamily="34" charset="-79"/>
                <a:cs typeface="David" panose="020E0502060401010101" pitchFamily="34" charset="-79"/>
              </a:rPr>
              <a:t>,</a:t>
            </a:r>
            <a:r>
              <a:rPr lang="he-IL" dirty="0">
                <a:solidFill>
                  <a:schemeClr val="tx1"/>
                </a:solidFill>
                <a:latin typeface="David" panose="020E0502060401010101" pitchFamily="34" charset="-79"/>
                <a:cs typeface="David" panose="020E0502060401010101" pitchFamily="34" charset="-79"/>
              </a:rPr>
              <a:t> ועם בירור ההלכה של עניינם בשביעית, </a:t>
            </a:r>
            <a:r>
              <a:rPr lang="he-IL" b="1" dirty="0">
                <a:solidFill>
                  <a:schemeClr val="tx1"/>
                </a:solidFill>
                <a:latin typeface="David" panose="020E0502060401010101" pitchFamily="34" charset="-79"/>
                <a:cs typeface="David" panose="020E0502060401010101" pitchFamily="34" charset="-79"/>
              </a:rPr>
              <a:t>יינתן לראות בזה פתרון של ממש מבלי צורך לקנותם מערבים שהמשא ומתן עימהם נעשה מסוכן וכמעט שאין להעלות זאת על הדעת.</a:t>
            </a:r>
            <a:endParaRPr lang="en-US" dirty="0">
              <a:solidFill>
                <a:schemeClr val="tx1"/>
              </a:solidFill>
              <a:latin typeface="David" panose="020E0502060401010101" pitchFamily="34" charset="-79"/>
              <a:cs typeface="David" panose="020E0502060401010101" pitchFamily="34" charset="-79"/>
            </a:endParaRPr>
          </a:p>
          <a:p>
            <a:endParaRPr lang="he-IL"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1"/>
          </p:nvPr>
        </p:nvSpPr>
        <p:spPr>
          <a:xfrm>
            <a:off x="251520" y="332656"/>
            <a:ext cx="8686800" cy="6408712"/>
          </a:xfrm>
        </p:spPr>
        <p:txBody>
          <a:bodyPr>
            <a:noAutofit/>
          </a:bodyPr>
          <a:lstStyle/>
          <a:p>
            <a:pPr marL="0" indent="0">
              <a:lnSpc>
                <a:spcPct val="170000"/>
              </a:lnSpc>
              <a:buNone/>
            </a:pPr>
            <a:r>
              <a:rPr lang="he-IL" sz="2400" b="1" dirty="0" err="1" smtClean="0">
                <a:solidFill>
                  <a:schemeClr val="tx1"/>
                </a:solidFill>
                <a:latin typeface="David" panose="020E0502060401010101" pitchFamily="34" charset="-79"/>
                <a:cs typeface="David" panose="020E0502060401010101" pitchFamily="34" charset="-79"/>
              </a:rPr>
              <a:t>הגר"ש</a:t>
            </a:r>
            <a:r>
              <a:rPr lang="he-IL" sz="2400" b="1" dirty="0" smtClean="0">
                <a:solidFill>
                  <a:schemeClr val="tx1"/>
                </a:solidFill>
                <a:latin typeface="David" panose="020E0502060401010101" pitchFamily="34" charset="-79"/>
                <a:cs typeface="David" panose="020E0502060401010101" pitchFamily="34" charset="-79"/>
              </a:rPr>
              <a:t> ישראלי (חוות בנימין </a:t>
            </a:r>
            <a:r>
              <a:rPr lang="he-IL" sz="2400" b="1" dirty="0" err="1" smtClean="0">
                <a:solidFill>
                  <a:schemeClr val="tx1"/>
                </a:solidFill>
                <a:latin typeface="David" panose="020E0502060401010101" pitchFamily="34" charset="-79"/>
                <a:cs typeface="David" panose="020E0502060401010101" pitchFamily="34" charset="-79"/>
              </a:rPr>
              <a:t>ח"ג</a:t>
            </a:r>
            <a:r>
              <a:rPr lang="he-IL" sz="2400" b="1" dirty="0" smtClean="0">
                <a:solidFill>
                  <a:schemeClr val="tx1"/>
                </a:solidFill>
                <a:latin typeface="David" panose="020E0502060401010101" pitchFamily="34" charset="-79"/>
                <a:cs typeface="David" panose="020E0502060401010101" pitchFamily="34" charset="-79"/>
              </a:rPr>
              <a:t> סימן צח)</a:t>
            </a:r>
          </a:p>
          <a:p>
            <a:pPr>
              <a:lnSpc>
                <a:spcPct val="170000"/>
              </a:lnSpc>
            </a:pPr>
            <a:endParaRPr lang="he-IL" sz="900" dirty="0" smtClean="0">
              <a:solidFill>
                <a:schemeClr val="tx1"/>
              </a:solidFill>
              <a:latin typeface="David" panose="020E0502060401010101" pitchFamily="34" charset="-79"/>
              <a:cs typeface="David" panose="020E0502060401010101" pitchFamily="34" charset="-79"/>
            </a:endParaRPr>
          </a:p>
          <a:p>
            <a:pPr marL="0" indent="0">
              <a:lnSpc>
                <a:spcPct val="170000"/>
              </a:lnSpc>
              <a:buNone/>
            </a:pPr>
            <a:r>
              <a:rPr lang="he-IL" sz="2000" b="1" u="sng" dirty="0" smtClean="0">
                <a:solidFill>
                  <a:schemeClr val="tx1"/>
                </a:solidFill>
                <a:latin typeface="David" panose="020E0502060401010101" pitchFamily="34" charset="-79"/>
                <a:cs typeface="David" panose="020E0502060401010101" pitchFamily="34" charset="-79"/>
              </a:rPr>
              <a:t>שלוחי בית דין</a:t>
            </a:r>
          </a:p>
          <a:p>
            <a:pPr>
              <a:lnSpc>
                <a:spcPct val="170000"/>
              </a:lnSpc>
              <a:buFont typeface="Wingdings" panose="05000000000000000000" pitchFamily="2" charset="2"/>
              <a:buChar char="q"/>
            </a:pPr>
            <a:r>
              <a:rPr lang="he-IL" sz="2000" dirty="0" smtClean="0">
                <a:solidFill>
                  <a:schemeClr val="tx1"/>
                </a:solidFill>
                <a:latin typeface="David" panose="020E0502060401010101" pitchFamily="34" charset="-79"/>
                <a:cs typeface="David" panose="020E0502060401010101" pitchFamily="34" charset="-79"/>
              </a:rPr>
              <a:t>זוהי </a:t>
            </a:r>
            <a:r>
              <a:rPr lang="he-IL" sz="2000" b="1" dirty="0" smtClean="0">
                <a:solidFill>
                  <a:schemeClr val="tx1"/>
                </a:solidFill>
                <a:latin typeface="David" panose="020E0502060401010101" pitchFamily="34" charset="-79"/>
                <a:cs typeface="David" panose="020E0502060401010101" pitchFamily="34" charset="-79"/>
              </a:rPr>
              <a:t>עצה הגונה</a:t>
            </a:r>
            <a:r>
              <a:rPr lang="he-IL" sz="2000" dirty="0" smtClean="0">
                <a:solidFill>
                  <a:schemeClr val="tx1"/>
                </a:solidFill>
                <a:latin typeface="David" panose="020E0502060401010101" pitchFamily="34" charset="-79"/>
                <a:cs typeface="David" panose="020E0502060401010101" pitchFamily="34" charset="-79"/>
              </a:rPr>
              <a:t> שועדות השמיטה שיפעלו בשנה השביעית יתנהגו באופן זה </a:t>
            </a:r>
            <a:r>
              <a:rPr lang="he-IL" sz="2000" b="1" dirty="0" smtClean="0">
                <a:solidFill>
                  <a:schemeClr val="tx1"/>
                </a:solidFill>
                <a:latin typeface="David" panose="020E0502060401010101" pitchFamily="34" charset="-79"/>
                <a:cs typeface="David" panose="020E0502060401010101" pitchFamily="34" charset="-79"/>
              </a:rPr>
              <a:t>ותהיה זו תקנה גם לצרכנים בערים וגם תקנה לחקלאים</a:t>
            </a:r>
            <a:r>
              <a:rPr lang="he-IL" sz="2000" dirty="0" smtClean="0">
                <a:solidFill>
                  <a:schemeClr val="tx1"/>
                </a:solidFill>
                <a:latin typeface="David" panose="020E0502060401010101" pitchFamily="34" charset="-79"/>
                <a:cs typeface="David" panose="020E0502060401010101" pitchFamily="34" charset="-79"/>
              </a:rPr>
              <a:t> למצוא מחיתם מבלי שיצטרכו להיזקק לקופות של צדקה....</a:t>
            </a:r>
          </a:p>
          <a:p>
            <a:pPr>
              <a:lnSpc>
                <a:spcPct val="170000"/>
              </a:lnSpc>
            </a:pPr>
            <a:endParaRPr lang="he-IL" sz="1400" dirty="0" smtClean="0">
              <a:solidFill>
                <a:schemeClr val="tx1"/>
              </a:solidFill>
              <a:latin typeface="David" panose="020E0502060401010101" pitchFamily="34" charset="-79"/>
              <a:cs typeface="David" panose="020E0502060401010101" pitchFamily="34" charset="-79"/>
            </a:endParaRPr>
          </a:p>
          <a:p>
            <a:pPr marL="0" indent="0">
              <a:lnSpc>
                <a:spcPct val="170000"/>
              </a:lnSpc>
              <a:buNone/>
            </a:pPr>
            <a:r>
              <a:rPr lang="he-IL" sz="2000" b="1" u="sng" dirty="0" smtClean="0">
                <a:solidFill>
                  <a:schemeClr val="tx1"/>
                </a:solidFill>
                <a:latin typeface="David" panose="020E0502060401010101" pitchFamily="34" charset="-79"/>
                <a:cs typeface="David" panose="020E0502060401010101" pitchFamily="34" charset="-79"/>
              </a:rPr>
              <a:t>חממות</a:t>
            </a:r>
          </a:p>
          <a:p>
            <a:pPr>
              <a:lnSpc>
                <a:spcPct val="170000"/>
              </a:lnSpc>
              <a:buFont typeface="Wingdings" panose="05000000000000000000" pitchFamily="2" charset="2"/>
              <a:buChar char="q"/>
            </a:pPr>
            <a:r>
              <a:rPr lang="he-IL" sz="2000" dirty="0" smtClean="0">
                <a:solidFill>
                  <a:schemeClr val="tx1"/>
                </a:solidFill>
                <a:latin typeface="David" panose="020E0502060401010101" pitchFamily="34" charset="-79"/>
                <a:cs typeface="David" panose="020E0502060401010101" pitchFamily="34" charset="-79"/>
              </a:rPr>
              <a:t>ונעיר עוד שגם </a:t>
            </a:r>
            <a:r>
              <a:rPr lang="he-IL" sz="2000" dirty="0" err="1" smtClean="0">
                <a:solidFill>
                  <a:schemeClr val="tx1"/>
                </a:solidFill>
                <a:latin typeface="David" panose="020E0502060401010101" pitchFamily="34" charset="-79"/>
                <a:cs typeface="David" panose="020E0502060401010101" pitchFamily="34" charset="-79"/>
              </a:rPr>
              <a:t>החזו"א</a:t>
            </a:r>
            <a:r>
              <a:rPr lang="he-IL" sz="2000" dirty="0" smtClean="0">
                <a:solidFill>
                  <a:schemeClr val="tx1"/>
                </a:solidFill>
                <a:latin typeface="David" panose="020E0502060401010101" pitchFamily="34" charset="-79"/>
                <a:cs typeface="David" panose="020E0502060401010101" pitchFamily="34" charset="-79"/>
              </a:rPr>
              <a:t> </a:t>
            </a:r>
            <a:r>
              <a:rPr lang="he-IL" sz="2000" dirty="0" err="1" smtClean="0">
                <a:solidFill>
                  <a:schemeClr val="tx1"/>
                </a:solidFill>
                <a:latin typeface="David" panose="020E0502060401010101" pitchFamily="34" charset="-79"/>
                <a:cs typeface="David" panose="020E0502060401010101" pitchFamily="34" charset="-79"/>
              </a:rPr>
              <a:t>מיקל</a:t>
            </a:r>
            <a:r>
              <a:rPr lang="he-IL" sz="2000" dirty="0" smtClean="0">
                <a:solidFill>
                  <a:schemeClr val="tx1"/>
                </a:solidFill>
                <a:latin typeface="David" panose="020E0502060401010101" pitchFamily="34" charset="-79"/>
                <a:cs typeface="David" panose="020E0502060401010101" pitchFamily="34" charset="-79"/>
              </a:rPr>
              <a:t> בעציץ שאינו נקוב בתוך הבית ומאחר שבעלי החממות מציע ם יריעות ניילון על פני כל מרחב החממות לצורך כל ההידורים,  </a:t>
            </a:r>
            <a:r>
              <a:rPr lang="he-IL" sz="2000" b="1" dirty="0" smtClean="0">
                <a:solidFill>
                  <a:schemeClr val="tx1"/>
                </a:solidFill>
                <a:latin typeface="David" panose="020E0502060401010101" pitchFamily="34" charset="-79"/>
                <a:cs typeface="David" panose="020E0502060401010101" pitchFamily="34" charset="-79"/>
              </a:rPr>
              <a:t>בזה לכל הדעות הגידולים מותרים</a:t>
            </a:r>
            <a:r>
              <a:rPr lang="he-IL" sz="2000" dirty="0" smtClean="0">
                <a:solidFill>
                  <a:schemeClr val="tx1"/>
                </a:solidFill>
                <a:latin typeface="David" panose="020E0502060401010101" pitchFamily="34" charset="-79"/>
                <a:cs typeface="David" panose="020E0502060401010101" pitchFamily="34" charset="-79"/>
              </a:rPr>
              <a:t> </a:t>
            </a:r>
            <a:r>
              <a:rPr lang="he-IL" sz="2000" b="1" dirty="0" smtClean="0">
                <a:solidFill>
                  <a:schemeClr val="tx1"/>
                </a:solidFill>
                <a:latin typeface="David" panose="020E0502060401010101" pitchFamily="34" charset="-79"/>
                <a:cs typeface="David" panose="020E0502060401010101" pitchFamily="34" charset="-79"/>
              </a:rPr>
              <a:t>והמחמיר בזה אינו אלא </a:t>
            </a:r>
            <a:r>
              <a:rPr lang="he-IL" sz="2000" b="1" dirty="0" err="1" smtClean="0">
                <a:solidFill>
                  <a:schemeClr val="tx1"/>
                </a:solidFill>
                <a:latin typeface="David" panose="020E0502060401010101" pitchFamily="34" charset="-79"/>
                <a:cs typeface="David" panose="020E0502060401010101" pitchFamily="34" charset="-79"/>
              </a:rPr>
              <a:t>מהמיקל</a:t>
            </a:r>
            <a:r>
              <a:rPr lang="he-IL" sz="2000" b="1" dirty="0" smtClean="0">
                <a:solidFill>
                  <a:schemeClr val="tx1"/>
                </a:solidFill>
                <a:latin typeface="David" panose="020E0502060401010101" pitchFamily="34" charset="-79"/>
                <a:cs typeface="David" panose="020E0502060401010101" pitchFamily="34" charset="-79"/>
              </a:rPr>
              <a:t> במצוות וחי אחיך עמך מחזק די עם הנכר להרחיב ולחזק חנייתם בארץ וד"ל</a:t>
            </a:r>
            <a:endParaRPr lang="en-US" sz="2000" dirty="0" smtClean="0">
              <a:solidFill>
                <a:schemeClr val="tx1"/>
              </a:solidFill>
              <a:latin typeface="David" panose="020E0502060401010101" pitchFamily="34" charset="-79"/>
              <a:cs typeface="David" panose="020E0502060401010101" pitchFamily="34" charset="-79"/>
            </a:endParaRPr>
          </a:p>
          <a:p>
            <a:pPr>
              <a:lnSpc>
                <a:spcPct val="170000"/>
              </a:lnSpc>
            </a:pPr>
            <a:endParaRPr lang="he-IL" sz="1800" dirty="0">
              <a:solidFill>
                <a:schemeClr val="tx1"/>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מציין מיקום תוכן 2"/>
          <p:cNvSpPr>
            <a:spLocks noGrp="1"/>
          </p:cNvSpPr>
          <p:nvPr>
            <p:ph idx="1"/>
          </p:nvPr>
        </p:nvSpPr>
        <p:spPr>
          <a:xfrm>
            <a:off x="179512" y="1981201"/>
            <a:ext cx="8784976" cy="2383904"/>
          </a:xfrm>
        </p:spPr>
        <p:txBody>
          <a:bodyPr rtlCol="1">
            <a:normAutofit/>
          </a:bodyPr>
          <a:lstStyle/>
          <a:p>
            <a:pPr eaLnBrk="1" fontAlgn="auto" hangingPunct="1">
              <a:spcAft>
                <a:spcPts val="0"/>
              </a:spcAft>
              <a:buFontTx/>
              <a:buNone/>
              <a:defRPr/>
            </a:pPr>
            <a:r>
              <a:rPr lang="he-IL" sz="2400" dirty="0" smtClean="0">
                <a:solidFill>
                  <a:schemeClr val="tx1"/>
                </a:solidFill>
                <a:latin typeface="David" panose="020E0502060401010101" pitchFamily="34" charset="-79"/>
                <a:cs typeface="David" panose="020E0502060401010101" pitchFamily="34" charset="-79"/>
              </a:rPr>
              <a:t>ובלבד שלא יוציא ח"ו לעז על היתר המכירה, שהיתרים כאלה אנו נוהגים בדברים חמורים מאד, בבכור לעניין קדשים בחוץ, שבכרת לכמה </a:t>
            </a:r>
            <a:r>
              <a:rPr lang="he-IL" sz="2400" dirty="0" err="1" smtClean="0">
                <a:solidFill>
                  <a:schemeClr val="tx1"/>
                </a:solidFill>
                <a:latin typeface="David" panose="020E0502060401010101" pitchFamily="34" charset="-79"/>
                <a:cs typeface="David" panose="020E0502060401010101" pitchFamily="34" charset="-79"/>
              </a:rPr>
              <a:t>רבוותא</a:t>
            </a:r>
            <a:r>
              <a:rPr lang="he-IL" sz="2400" dirty="0" smtClean="0">
                <a:solidFill>
                  <a:schemeClr val="tx1"/>
                </a:solidFill>
                <a:latin typeface="David" panose="020E0502060401010101" pitchFamily="34" charset="-79"/>
                <a:cs typeface="David" panose="020E0502060401010101" pitchFamily="34" charset="-79"/>
              </a:rPr>
              <a:t> גם </a:t>
            </a:r>
            <a:r>
              <a:rPr lang="he-IL" sz="2400" dirty="0" err="1" smtClean="0">
                <a:solidFill>
                  <a:schemeClr val="tx1"/>
                </a:solidFill>
                <a:latin typeface="David" panose="020E0502060401010101" pitchFamily="34" charset="-79"/>
                <a:cs typeface="David" panose="020E0502060401010101" pitchFamily="34" charset="-79"/>
              </a:rPr>
              <a:t>בזה"ז</a:t>
            </a:r>
            <a:r>
              <a:rPr lang="he-IL" sz="2400" dirty="0" smtClean="0">
                <a:solidFill>
                  <a:schemeClr val="tx1"/>
                </a:solidFill>
                <a:latin typeface="David" panose="020E0502060401010101" pitchFamily="34" charset="-79"/>
                <a:cs typeface="David" panose="020E0502060401010101" pitchFamily="34" charset="-79"/>
              </a:rPr>
              <a:t>, ועוד כמה מילי, חמץ ושבת ורבית. ובאמת אין זו הערמה, כי ניחא לישראל </a:t>
            </a:r>
            <a:r>
              <a:rPr lang="he-IL" sz="2400" dirty="0" err="1" smtClean="0">
                <a:solidFill>
                  <a:schemeClr val="tx1"/>
                </a:solidFill>
                <a:latin typeface="David" panose="020E0502060401010101" pitchFamily="34" charset="-79"/>
                <a:cs typeface="David" panose="020E0502060401010101" pitchFamily="34" charset="-79"/>
              </a:rPr>
              <a:t>לאפקועי</a:t>
            </a:r>
            <a:r>
              <a:rPr lang="he-IL" sz="2400" dirty="0" smtClean="0">
                <a:solidFill>
                  <a:schemeClr val="tx1"/>
                </a:solidFill>
                <a:latin typeface="David" panose="020E0502060401010101" pitchFamily="34" charset="-79"/>
                <a:cs typeface="David" panose="020E0502060401010101" pitchFamily="34" charset="-79"/>
              </a:rPr>
              <a:t> האיסור </a:t>
            </a:r>
            <a:r>
              <a:rPr lang="he-IL" sz="2400" dirty="0" err="1" smtClean="0">
                <a:solidFill>
                  <a:schemeClr val="tx1"/>
                </a:solidFill>
                <a:latin typeface="David" panose="020E0502060401010101" pitchFamily="34" charset="-79"/>
                <a:cs typeface="David" panose="020E0502060401010101" pitchFamily="34" charset="-79"/>
              </a:rPr>
              <a:t>ומשו"ה</a:t>
            </a:r>
            <a:r>
              <a:rPr lang="he-IL" sz="2400" dirty="0" smtClean="0">
                <a:solidFill>
                  <a:schemeClr val="tx1"/>
                </a:solidFill>
                <a:latin typeface="David" panose="020E0502060401010101" pitchFamily="34" charset="-79"/>
                <a:cs typeface="David" panose="020E0502060401010101" pitchFamily="34" charset="-79"/>
              </a:rPr>
              <a:t> גמרו ומקנו.</a:t>
            </a:r>
            <a:endParaRPr lang="en-US" sz="2400" dirty="0" smtClean="0">
              <a:solidFill>
                <a:schemeClr val="tx1"/>
              </a:solidFill>
              <a:latin typeface="David" panose="020E0502060401010101" pitchFamily="34" charset="-79"/>
              <a:cs typeface="David" panose="020E0502060401010101" pitchFamily="34" charset="-79"/>
            </a:endParaRPr>
          </a:p>
          <a:p>
            <a:pPr eaLnBrk="1" fontAlgn="auto" hangingPunct="1">
              <a:spcAft>
                <a:spcPts val="0"/>
              </a:spcAft>
              <a:defRPr/>
            </a:pPr>
            <a:endParaRPr lang="he-IL" dirty="0" smtClean="0"/>
          </a:p>
        </p:txBody>
      </p:sp>
      <p:sp>
        <p:nvSpPr>
          <p:cNvPr id="2" name="TextBox 1"/>
          <p:cNvSpPr txBox="1"/>
          <p:nvPr/>
        </p:nvSpPr>
        <p:spPr>
          <a:xfrm>
            <a:off x="5508104" y="476672"/>
            <a:ext cx="3168352"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הרב קוק אגרת </a:t>
            </a:r>
            <a:r>
              <a:rPr lang="he-IL" sz="2400" b="1" dirty="0" err="1">
                <a:latin typeface="David" panose="020E0502060401010101" pitchFamily="34" charset="-79"/>
                <a:cs typeface="David" panose="020E0502060401010101" pitchFamily="34" charset="-79"/>
              </a:rPr>
              <a:t>שיב</a:t>
            </a:r>
            <a:endParaRPr lang="he-IL" sz="2400"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207806" y="1340768"/>
            <a:ext cx="8686800" cy="4104456"/>
          </a:xfrm>
        </p:spPr>
        <p:txBody>
          <a:bodyPr>
            <a:normAutofit/>
          </a:bodyPr>
          <a:lstStyle/>
          <a:p>
            <a:pPr>
              <a:lnSpc>
                <a:spcPct val="150000"/>
              </a:lnSpc>
            </a:pPr>
            <a:r>
              <a:rPr lang="he-IL" sz="2400" b="1" u="sng" dirty="0" smtClean="0">
                <a:latin typeface="David" panose="020E0502060401010101" pitchFamily="34" charset="-79"/>
                <a:cs typeface="David" panose="020E0502060401010101" pitchFamily="34" charset="-79"/>
              </a:rPr>
              <a:t>אבל </a:t>
            </a:r>
            <a:r>
              <a:rPr lang="he-IL" sz="2400" b="1" u="sng" dirty="0">
                <a:latin typeface="David" panose="020E0502060401010101" pitchFamily="34" charset="-79"/>
                <a:cs typeface="David" panose="020E0502060401010101" pitchFamily="34" charset="-79"/>
              </a:rPr>
              <a:t>עלינו לעשות </a:t>
            </a:r>
            <a:r>
              <a:rPr lang="he-IL" sz="2400" b="1" u="sng" dirty="0" err="1">
                <a:latin typeface="David" panose="020E0502060401010101" pitchFamily="34" charset="-79"/>
                <a:cs typeface="David" panose="020E0502060401010101" pitchFamily="34" charset="-79"/>
              </a:rPr>
              <a:t>הכל</a:t>
            </a:r>
            <a:r>
              <a:rPr lang="he-IL" sz="2400" b="1" u="sng" dirty="0">
                <a:latin typeface="David" panose="020E0502060401010101" pitchFamily="34" charset="-79"/>
                <a:cs typeface="David" panose="020E0502060401010101" pitchFamily="34" charset="-79"/>
              </a:rPr>
              <a:t> בדרך שלו' ובדרך כבוד ואהבה, לשמו </a:t>
            </a:r>
            <a:r>
              <a:rPr lang="he-IL" sz="2400" b="1" u="sng" dirty="0" err="1">
                <a:latin typeface="David" panose="020E0502060401010101" pitchFamily="34" charset="-79"/>
                <a:cs typeface="David" panose="020E0502060401010101" pitchFamily="34" charset="-79"/>
              </a:rPr>
              <a:t>ית</a:t>
            </a:r>
            <a:r>
              <a:rPr lang="he-IL" sz="2400" b="1" u="sng" dirty="0">
                <a:latin typeface="David" panose="020E0502060401010101" pitchFamily="34" charset="-79"/>
                <a:cs typeface="David" panose="020E0502060401010101" pitchFamily="34" charset="-79"/>
              </a:rPr>
              <a:t>' ולאה"ק וליושבים עלי' ועובדים את אדמתה, לא באיומים ובהפחדות משונות ובצעקות ומריבות</a:t>
            </a:r>
            <a:r>
              <a:rPr lang="he-IL" sz="2400" u="sng"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כ"א פשוט להודיע שההיתר הוא מדוחק גדול מאד </a:t>
            </a:r>
            <a:r>
              <a:rPr lang="he-IL" sz="2400" dirty="0" err="1">
                <a:latin typeface="David" panose="020E0502060401010101" pitchFamily="34" charset="-79"/>
                <a:cs typeface="David" panose="020E0502060401010101" pitchFamily="34" charset="-79"/>
              </a:rPr>
              <a:t>מאד</a:t>
            </a:r>
            <a:r>
              <a:rPr lang="he-IL" sz="2400" dirty="0">
                <a:latin typeface="David" panose="020E0502060401010101" pitchFamily="34" charset="-79"/>
                <a:cs typeface="David" panose="020E0502060401010101" pitchFamily="34" charset="-79"/>
              </a:rPr>
              <a:t>, ואחר כל דחקו הוא הפקעה של מצוה, א"כ </a:t>
            </a:r>
            <a:r>
              <a:rPr lang="he-IL" sz="2400" dirty="0" err="1">
                <a:latin typeface="David" panose="020E0502060401010101" pitchFamily="34" charset="-79"/>
                <a:cs typeface="David" panose="020E0502060401010101" pitchFamily="34" charset="-79"/>
              </a:rPr>
              <a:t>המצוה</a:t>
            </a:r>
            <a:r>
              <a:rPr lang="he-IL" sz="2400" dirty="0">
                <a:latin typeface="David" panose="020E0502060401010101" pitchFamily="34" charset="-79"/>
                <a:cs typeface="David" panose="020E0502060401010101" pitchFamily="34" charset="-79"/>
              </a:rPr>
              <a:t> החביבה </a:t>
            </a:r>
            <a:r>
              <a:rPr lang="he-IL" sz="2400" dirty="0" err="1">
                <a:latin typeface="David" panose="020E0502060401010101" pitchFamily="34" charset="-79"/>
                <a:cs typeface="David" panose="020E0502060401010101" pitchFamily="34" charset="-79"/>
              </a:rPr>
              <a:t>ההקדושה</a:t>
            </a:r>
            <a:r>
              <a:rPr lang="he-IL" sz="2400" dirty="0">
                <a:latin typeface="David" panose="020E0502060401010101" pitchFamily="34" charset="-79"/>
                <a:cs typeface="David" panose="020E0502060401010101" pitchFamily="34" charset="-79"/>
              </a:rPr>
              <a:t>, שזכינו ב"ה אחרי משך הגלות המר והארוך שנוכל לקיימה על אדמת הקודש, חסרה היא לנו, </a:t>
            </a:r>
            <a:r>
              <a:rPr lang="he-IL" sz="2400" b="1" dirty="0">
                <a:latin typeface="David" panose="020E0502060401010101" pitchFamily="34" charset="-79"/>
                <a:cs typeface="David" panose="020E0502060401010101" pitchFamily="34" charset="-79"/>
              </a:rPr>
              <a:t>ע"כ נעורר כל אשר נוכל כדי שיעלה דבר ד' בידנו ונוכל לקיימה, ולעזור לרבים להתחייב בה בלא פקפוק ולקיימה</a:t>
            </a:r>
            <a:r>
              <a:rPr lang="he-IL" sz="2400" dirty="0">
                <a:latin typeface="David" panose="020E0502060401010101" pitchFamily="34" charset="-79"/>
                <a:cs typeface="David" panose="020E0502060401010101" pitchFamily="34" charset="-79"/>
              </a:rPr>
              <a:t>. </a:t>
            </a:r>
            <a:endParaRPr lang="en-US" sz="2400" dirty="0">
              <a:latin typeface="David" panose="020E0502060401010101" pitchFamily="34" charset="-79"/>
              <a:cs typeface="David" panose="020E0502060401010101" pitchFamily="34" charset="-79"/>
            </a:endParaRPr>
          </a:p>
          <a:p>
            <a:pPr>
              <a:lnSpc>
                <a:spcPct val="150000"/>
              </a:lnSpc>
            </a:pPr>
            <a:endParaRPr lang="he-IL" sz="2400" dirty="0">
              <a:latin typeface="David" panose="020E0502060401010101" pitchFamily="34" charset="-79"/>
              <a:cs typeface="David" panose="020E0502060401010101" pitchFamily="34" charset="-79"/>
            </a:endParaRPr>
          </a:p>
        </p:txBody>
      </p:sp>
      <p:sp>
        <p:nvSpPr>
          <p:cNvPr id="6" name="מלבן 5"/>
          <p:cNvSpPr/>
          <p:nvPr/>
        </p:nvSpPr>
        <p:spPr>
          <a:xfrm>
            <a:off x="4320480" y="375047"/>
            <a:ext cx="4572000" cy="461665"/>
          </a:xfrm>
          <a:prstGeom prst="rect">
            <a:avLst/>
          </a:prstGeom>
        </p:spPr>
        <p:txBody>
          <a:bodyPr>
            <a:spAutoFit/>
          </a:bodyPr>
          <a:lstStyle/>
          <a:p>
            <a:r>
              <a:rPr lang="he-IL" sz="2400" b="1" dirty="0" smtClean="0">
                <a:latin typeface="David" panose="020E0502060401010101" pitchFamily="34" charset="-79"/>
                <a:cs typeface="David" panose="020E0502060401010101" pitchFamily="34" charset="-79"/>
              </a:rPr>
              <a:t>הרב </a:t>
            </a:r>
            <a:r>
              <a:rPr lang="he-IL" sz="2400" b="1" dirty="0">
                <a:latin typeface="David" panose="020E0502060401010101" pitchFamily="34" charset="-79"/>
                <a:cs typeface="David" panose="020E0502060401010101" pitchFamily="34" charset="-79"/>
              </a:rPr>
              <a:t>קוק אגרת </a:t>
            </a:r>
            <a:r>
              <a:rPr lang="he-IL" sz="2400" b="1" dirty="0" err="1" smtClean="0">
                <a:latin typeface="David" panose="020E0502060401010101" pitchFamily="34" charset="-79"/>
                <a:cs typeface="David" panose="020E0502060401010101" pitchFamily="34" charset="-79"/>
              </a:rPr>
              <a:t>קפט</a:t>
            </a:r>
            <a:endParaRPr lang="he-IL" sz="2400" dirty="0">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וח1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5363" name="Text Box 3"/>
          <p:cNvSpPr txBox="1">
            <a:spLocks noChangeArrowheads="1"/>
          </p:cNvSpPr>
          <p:nvPr/>
        </p:nvSpPr>
        <p:spPr bwMode="auto">
          <a:xfrm>
            <a:off x="595091" y="561975"/>
            <a:ext cx="5270995" cy="707886"/>
          </a:xfrm>
          <a:prstGeom prst="rect">
            <a:avLst/>
          </a:prstGeom>
          <a:noFill/>
          <a:ln w="9525">
            <a:noFill/>
            <a:miter lim="800000"/>
            <a:headEnd/>
            <a:tailEnd/>
          </a:ln>
          <a:effectLst/>
        </p:spPr>
        <p:txBody>
          <a:bodyPr wrap="none">
            <a:spAutoFit/>
          </a:bodyPr>
          <a:lstStyle/>
          <a:p>
            <a:pPr algn="ctr"/>
            <a:r>
              <a:rPr lang="he-IL" sz="2000" b="1" dirty="0">
                <a:solidFill>
                  <a:srgbClr val="CCFFFF"/>
                </a:solidFill>
                <a:effectLst>
                  <a:outerShdw blurRad="38100" dist="38100" dir="2700000" algn="tl">
                    <a:srgbClr val="000000">
                      <a:alpha val="43137"/>
                    </a:srgbClr>
                  </a:outerShdw>
                </a:effectLst>
                <a:latin typeface="Arial (Hebrew)" pitchFamily="42" charset="-79"/>
                <a:cs typeface="Arial" pitchFamily="34" charset="0"/>
              </a:rPr>
              <a:t>בתוצרת </a:t>
            </a:r>
            <a:r>
              <a:rPr lang="he-IL" sz="2000" b="1" dirty="0" smtClean="0">
                <a:solidFill>
                  <a:srgbClr val="CCFFFF"/>
                </a:solidFill>
                <a:effectLst>
                  <a:outerShdw blurRad="38100" dist="38100" dir="2700000" algn="tl">
                    <a:srgbClr val="000000">
                      <a:alpha val="43137"/>
                    </a:srgbClr>
                  </a:outerShdw>
                </a:effectLst>
                <a:latin typeface="Arial (Hebrew)" pitchFamily="42" charset="-79"/>
                <a:cs typeface="Arial" pitchFamily="34" charset="0"/>
              </a:rPr>
              <a:t>נוכרית שבשנה </a:t>
            </a:r>
            <a:r>
              <a:rPr lang="he-IL" sz="2000" b="1" dirty="0">
                <a:solidFill>
                  <a:srgbClr val="CCFFFF"/>
                </a:solidFill>
                <a:effectLst>
                  <a:outerShdw blurRad="38100" dist="38100" dir="2700000" algn="tl">
                    <a:srgbClr val="000000">
                      <a:alpha val="43137"/>
                    </a:srgbClr>
                  </a:outerShdw>
                </a:effectLst>
                <a:latin typeface="Arial (Hebrew)" pitchFamily="42" charset="-79"/>
                <a:cs typeface="Arial" pitchFamily="34" charset="0"/>
              </a:rPr>
              <a:t>רגילה </a:t>
            </a:r>
            <a:r>
              <a:rPr lang="he-IL" sz="2000" b="1" dirty="0" smtClean="0">
                <a:solidFill>
                  <a:srgbClr val="CCFFFF"/>
                </a:solidFill>
                <a:effectLst>
                  <a:outerShdw blurRad="38100" dist="38100" dir="2700000" algn="tl">
                    <a:srgbClr val="000000">
                      <a:alpha val="43137"/>
                    </a:srgbClr>
                  </a:outerShdw>
                </a:effectLst>
                <a:latin typeface="Arial (Hebrew)" pitchFamily="42" charset="-79"/>
                <a:cs typeface="Arial" pitchFamily="34" charset="0"/>
              </a:rPr>
              <a:t>הינה </a:t>
            </a:r>
            <a:r>
              <a:rPr lang="he-IL" sz="2000" b="1" dirty="0">
                <a:solidFill>
                  <a:srgbClr val="CCFFFF"/>
                </a:solidFill>
                <a:effectLst>
                  <a:outerShdw blurRad="38100" dist="38100" dir="2700000" algn="tl">
                    <a:srgbClr val="000000">
                      <a:alpha val="43137"/>
                    </a:srgbClr>
                  </a:outerShdw>
                </a:effectLst>
                <a:latin typeface="Arial (Hebrew)" pitchFamily="42" charset="-79"/>
                <a:cs typeface="Arial" pitchFamily="34" charset="0"/>
              </a:rPr>
              <a:t>90% מהשוק</a:t>
            </a:r>
          </a:p>
          <a:p>
            <a:pPr algn="ctr"/>
            <a:r>
              <a:rPr lang="he-IL" sz="2000" b="1" dirty="0" smtClean="0">
                <a:solidFill>
                  <a:srgbClr val="CCFFFF"/>
                </a:solidFill>
                <a:effectLst>
                  <a:outerShdw blurRad="38100" dist="38100" dir="2700000" algn="tl">
                    <a:srgbClr val="000000">
                      <a:alpha val="43137"/>
                    </a:srgbClr>
                  </a:outerShdw>
                </a:effectLst>
                <a:latin typeface="Arial (Hebrew)" pitchFamily="42" charset="-79"/>
                <a:cs typeface="Arial" pitchFamily="34" charset="0"/>
              </a:rPr>
              <a:t>ימשיכו באותה מתכונת ג"כ בשנת השמיטה </a:t>
            </a:r>
            <a:endParaRPr lang="en-US" sz="2000" b="1" dirty="0">
              <a:solidFill>
                <a:srgbClr val="CCFFFF"/>
              </a:solidFill>
              <a:effectLst>
                <a:outerShdw blurRad="38100" dist="38100" dir="2700000" algn="tl">
                  <a:srgbClr val="000000">
                    <a:alpha val="43137"/>
                  </a:srgbClr>
                </a:outerShdw>
              </a:effectLst>
              <a:latin typeface="Arial (Hebrew)" pitchFamily="42" charset="-79"/>
              <a:cs typeface="Arial" pitchFamily="34"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טרק">
  <a:themeElements>
    <a:clrScheme name="טרק">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טרק">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טרק">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1116</TotalTime>
  <Words>3667</Words>
  <Application>Microsoft Office PowerPoint</Application>
  <PresentationFormat>‫הצגה על המסך (4:3)</PresentationFormat>
  <Paragraphs>492</Paragraphs>
  <Slides>106</Slides>
  <Notes>12</Notes>
  <HiddenSlides>2</HiddenSlides>
  <MMClips>13</MMClips>
  <ScaleCrop>false</ScaleCrop>
  <HeadingPairs>
    <vt:vector size="6" baseType="variant">
      <vt:variant>
        <vt:lpstr>ערכת נושא</vt:lpstr>
      </vt:variant>
      <vt:variant>
        <vt:i4>1</vt:i4>
      </vt:variant>
      <vt:variant>
        <vt:lpstr>שרתי OLE מוטבעים</vt:lpstr>
      </vt:variant>
      <vt:variant>
        <vt:i4>3</vt:i4>
      </vt:variant>
      <vt:variant>
        <vt:lpstr>כותרות שקופיות</vt:lpstr>
      </vt:variant>
      <vt:variant>
        <vt:i4>106</vt:i4>
      </vt:variant>
    </vt:vector>
  </HeadingPairs>
  <TitlesOfParts>
    <vt:vector size="110" baseType="lpstr">
      <vt:lpstr>טרק</vt:lpstr>
      <vt:lpstr>Bitmap Image</vt:lpstr>
      <vt:lpstr>CorelDRAW! Graphic</vt:lpstr>
      <vt:lpstr>שקופית</vt:lpstr>
      <vt:lpstr>מעמד ההלכתי של פירות והירקות הקיימים בשווקים  בשנת השמיטה וסדרי עדיפותם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מצוות אכילת פירות שביעית </vt:lpstr>
      <vt:lpstr>מצגת של PowerPoint</vt:lpstr>
      <vt:lpstr>מצגת של PowerPoint</vt:lpstr>
      <vt:lpstr>מצגת של PowerPoint</vt:lpstr>
      <vt:lpstr>גזרת ספיחין</vt:lpstr>
      <vt:lpstr>דעת הר"ש רק כל שתחילת גידולו בשביעית יש בו איסור ספיחין </vt:lpstr>
      <vt:lpstr>מצגת של PowerPoint</vt:lpstr>
      <vt:lpstr>מצגת של PowerPoint</vt:lpstr>
      <vt:lpstr>מצגת של PowerPoint</vt:lpstr>
      <vt:lpstr>מצגת של PowerPoint</vt:lpstr>
      <vt:lpstr>גדל בקרקע בבעלות יהודית ולא קרקע בבעלות גוי</vt:lpstr>
      <vt:lpstr>מצגת של PowerPoint</vt:lpstr>
      <vt:lpstr>מצגת של PowerPoint</vt:lpstr>
      <vt:lpstr>מצגת של PowerPoint</vt:lpstr>
      <vt:lpstr>מצגת של PowerPoint</vt:lpstr>
      <vt:lpstr>"אוצר בית דין" בימנו</vt:lpstr>
      <vt:lpstr>אוצר בית דין בימינו - גם בירקות</vt:lpstr>
      <vt:lpstr>מצגת של PowerPoint</vt:lpstr>
      <vt:lpstr>הגה"ר מרדכי אליהו זצ"ל-   מאמר מרדכי ושבת הארץ סי' כג  עמ' תרטז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הרה"ג אברהם אלקנה שפירא זצ"ל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עגבניות מירדן שמיטה תשס"ח</vt:lpstr>
      <vt:lpstr>מצגת של PowerPoint</vt:lpstr>
      <vt:lpstr>מצגת של PowerPoint</vt:lpstr>
      <vt:lpstr>מצגת של PowerPoint</vt:lpstr>
      <vt:lpstr> פירות וירקות מנוכרי בא"י </vt:lpstr>
      <vt:lpstr>מצגת של PowerPoint</vt:lpstr>
      <vt:lpstr>מצגת של PowerPoint</vt:lpstr>
      <vt:lpstr> אפשרות קניה פירות נוכרי מא"י  מחזק את אחיזתם בארץ בשנים הבאות </vt:lpstr>
      <vt:lpstr>מצגת של PowerPoint</vt:lpstr>
      <vt:lpstr>מצגת של PowerPoint</vt:lpstr>
      <vt:lpstr>מצגת של PowerPoint</vt:lpstr>
      <vt:lpstr>מצגת של PowerPoint</vt:lpstr>
      <vt:lpstr>מהו סדר עדיפויות שיש לנקוט  בשנת השמיטה </vt:lpstr>
      <vt:lpstr>מצגת של PowerPoint</vt:lpstr>
      <vt:lpstr> עדיפות פירות היתר מכירה על פירות הנוכרים בא"י </vt:lpstr>
      <vt:lpstr>ראוי לצמצם את פתרון היתר מכירה</vt:lpstr>
      <vt:lpstr>מצגת של PowerPoint</vt:lpstr>
      <vt:lpstr> עדיפות פירות אוצר בית דין וגידולי מצע מנותק בחממות  על גדולי היתר מכירה </vt:lpstr>
      <vt:lpstr>מצגת של PowerPoint</vt:lpstr>
      <vt:lpstr>מצגת של PowerPoint</vt:lpstr>
      <vt:lpstr>מצגת של PowerPoint</vt:lpstr>
      <vt:lpstr>מצגת של PowerPoint</vt:lpstr>
      <vt:lpstr>מצגת של PowerPoint</vt:lpstr>
      <vt:lpstr> מקורות השיווק של פירות וירקות במסגרת "אוצר הארץ"  </vt:lpstr>
      <vt:lpstr>מצגת של PowerPoint</vt:lpstr>
      <vt:lpstr>מצגת של PowerPoint</vt:lpstr>
      <vt:lpstr>מצגת של PowerPoint</vt:lpstr>
      <vt:lpstr>מצגת של PowerPoint</vt:lpstr>
      <vt:lpstr>מצגת של PowerPoint</vt:lpstr>
    </vt:vector>
  </TitlesOfParts>
  <Company>XP - ENGLISH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מעמד ההלכתי  של פירות והירקות  הקיימים בשווקים  בשנת השמיטה  וסדרי עדיפותם </dc:title>
  <dc:creator>אברהם</dc:creator>
  <cp:lastModifiedBy>RONEN</cp:lastModifiedBy>
  <cp:revision>70</cp:revision>
  <dcterms:created xsi:type="dcterms:W3CDTF">2014-07-13T06:49:00Z</dcterms:created>
  <dcterms:modified xsi:type="dcterms:W3CDTF">2014-08-19T13:19:27Z</dcterms:modified>
</cp:coreProperties>
</file>