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4" r:id="rId1"/>
  </p:sldMasterIdLst>
  <p:sldIdLst>
    <p:sldId id="285" r:id="rId2"/>
    <p:sldId id="257" r:id="rId3"/>
    <p:sldId id="258" r:id="rId4"/>
    <p:sldId id="259" r:id="rId5"/>
    <p:sldId id="284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6" r:id="rId26"/>
    <p:sldId id="287" r:id="rId27"/>
    <p:sldId id="288" r:id="rId28"/>
    <p:sldId id="289" r:id="rId29"/>
    <p:sldId id="279" r:id="rId30"/>
    <p:sldId id="280" r:id="rId31"/>
    <p:sldId id="281" r:id="rId32"/>
    <p:sldId id="282" r:id="rId33"/>
    <p:sldId id="283" r:id="rId34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485" autoAdjust="0"/>
    <p:restoredTop sz="94660"/>
  </p:normalViewPr>
  <p:slideViewPr>
    <p:cSldViewPr>
      <p:cViewPr>
        <p:scale>
          <a:sx n="53" d="100"/>
          <a:sy n="53" d="100"/>
        </p:scale>
        <p:origin x="-1866" y="-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5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חבר ישר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כותרת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9" name="כותרת משנה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e-IL" smtClean="0"/>
              <a:t>לחץ כדי לערוך סגנון כותרת משנה של תבנית בסיס</a:t>
            </a:r>
            <a:endParaRPr kumimoji="0" lang="en-US"/>
          </a:p>
        </p:txBody>
      </p:sp>
      <p:sp>
        <p:nvSpPr>
          <p:cNvPr id="16" name="מציין מיקום של תאריך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DB8C8-0698-410D-931F-981FEDCDF550}" type="datetimeFigureOut">
              <a:rPr lang="he-IL" smtClean="0"/>
              <a:pPr/>
              <a:t>כ"ט/אב/תשע"ד</a:t>
            </a:fld>
            <a:endParaRPr lang="he-IL"/>
          </a:p>
        </p:txBody>
      </p:sp>
      <p:sp>
        <p:nvSpPr>
          <p:cNvPr id="2" name="מציין מיקום של כותרת תחתונה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15" name="מציין מיקום של מספר שקופית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66BD61A-8835-4532-992E-1CEAB634F29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DB8C8-0698-410D-931F-981FEDCDF550}" type="datetimeFigureOut">
              <a:rPr lang="he-IL" smtClean="0"/>
              <a:pPr/>
              <a:t>כ"ט/אב/תשע"ד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BD61A-8835-4532-992E-1CEAB634F29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DB8C8-0698-410D-931F-981FEDCDF550}" type="datetimeFigureOut">
              <a:rPr lang="he-IL" smtClean="0"/>
              <a:pPr/>
              <a:t>כ"ט/אב/תשע"ד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BD61A-8835-4532-992E-1CEAB634F29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כותרת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27" name="מציין מיקום תוכן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25" name="מציין מיקום של תאריך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DB8C8-0698-410D-931F-981FEDCDF550}" type="datetimeFigureOut">
              <a:rPr lang="he-IL" smtClean="0"/>
              <a:pPr/>
              <a:t>כ"ט/אב/תשע"ד</a:t>
            </a:fld>
            <a:endParaRPr lang="he-IL"/>
          </a:p>
        </p:txBody>
      </p:sp>
      <p:sp>
        <p:nvSpPr>
          <p:cNvPr id="19" name="מציין מיקום של כותרת תחתונה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e-IL"/>
          </a:p>
        </p:txBody>
      </p:sp>
      <p:sp>
        <p:nvSpPr>
          <p:cNvPr id="16" name="מציין מיקום של מספר שקופית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66BD61A-8835-4532-992E-1CEAB634F29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כותרת מקטע עליונה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חבר ישר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מציין מיקום טקסט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</p:txBody>
      </p:sp>
      <p:sp>
        <p:nvSpPr>
          <p:cNvPr id="19" name="מציין מיקום של תאריך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DB8C8-0698-410D-931F-981FEDCDF550}" type="datetimeFigureOut">
              <a:rPr lang="he-IL" smtClean="0"/>
              <a:pPr/>
              <a:t>כ"ט/אב/תשע"ד</a:t>
            </a:fld>
            <a:endParaRPr lang="he-IL"/>
          </a:p>
        </p:txBody>
      </p:sp>
      <p:sp>
        <p:nvSpPr>
          <p:cNvPr id="11" name="מציין מיקום של כותרת תחתונה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16" name="מציין מיקום של מספר שקופית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BD61A-8835-4532-992E-1CEAB634F29B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כותרת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14" name="מציין מיקום תוכן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13" name="מציין מיקום תוכן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21" name="מציין מיקום של תאריך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DB8C8-0698-410D-931F-981FEDCDF550}" type="datetimeFigureOut">
              <a:rPr lang="he-IL" smtClean="0"/>
              <a:pPr/>
              <a:t>כ"ט/אב/תשע"ד</a:t>
            </a:fld>
            <a:endParaRPr lang="he-IL"/>
          </a:p>
        </p:txBody>
      </p:sp>
      <p:sp>
        <p:nvSpPr>
          <p:cNvPr id="10" name="מציין מיקום של כותרת תחתונה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1" name="מציין מיקום של מספר שקופית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BD61A-8835-4532-992E-1CEAB634F29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כותרת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13" name="מציין מיקום טקסט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</p:txBody>
      </p:sp>
      <p:sp>
        <p:nvSpPr>
          <p:cNvPr id="25" name="מציין מיקום טקסט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28" name="מציין מיקום תוכן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10" name="מציין מיקום של תאריך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DB8C8-0698-410D-931F-981FEDCDF550}" type="datetimeFigureOut">
              <a:rPr lang="he-IL" smtClean="0"/>
              <a:pPr/>
              <a:t>כ"ט/אב/תשע"ד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466BD61A-8835-4532-992E-1CEAB634F29B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11" name="מחבר ישר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כותרת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12" name="מציין מיקום של תאריך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DB8C8-0698-410D-931F-981FEDCDF550}" type="datetimeFigureOut">
              <a:rPr lang="he-IL" smtClean="0"/>
              <a:pPr/>
              <a:t>כ"ט/אב/תשע"ד</a:t>
            </a:fld>
            <a:endParaRPr lang="he-IL"/>
          </a:p>
        </p:txBody>
      </p:sp>
      <p:sp>
        <p:nvSpPr>
          <p:cNvPr id="21" name="מציין מיקום של כותרת תחתונה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BD61A-8835-4532-992E-1CEAB634F29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DB8C8-0698-410D-931F-981FEDCDF550}" type="datetimeFigureOut">
              <a:rPr lang="he-IL" smtClean="0"/>
              <a:pPr/>
              <a:t>כ"ט/אב/תשע"ד</a:t>
            </a:fld>
            <a:endParaRPr lang="he-IL"/>
          </a:p>
        </p:txBody>
      </p:sp>
      <p:sp>
        <p:nvSpPr>
          <p:cNvPr id="24" name="מציין מיקום של כותרת תחתונה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BD61A-8835-4532-992E-1CEAB634F29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חבר ישר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כותרת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26" name="מציין מיקום טקסט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</p:txBody>
      </p:sp>
      <p:sp>
        <p:nvSpPr>
          <p:cNvPr id="14" name="מציין מיקום תוכן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25" name="מציין מיקום של תאריך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DB8C8-0698-410D-931F-981FEDCDF550}" type="datetimeFigureOut">
              <a:rPr lang="he-IL" smtClean="0"/>
              <a:pPr/>
              <a:t>כ"ט/אב/תשע"ד</a:t>
            </a:fld>
            <a:endParaRPr lang="he-IL"/>
          </a:p>
        </p:txBody>
      </p:sp>
      <p:sp>
        <p:nvSpPr>
          <p:cNvPr id="29" name="מציין מיקום של כותרת תחתונה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BD61A-8835-4532-992E-1CEAB634F29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מציין מיקום של תמונה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e-IL" smtClean="0"/>
              <a:t>לחץ על הסמל כדי להוסיף תמונה</a:t>
            </a:r>
            <a:endParaRPr kumimoji="0" lang="en-US" dirty="0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DB8C8-0698-410D-931F-981FEDCDF550}" type="datetimeFigureOut">
              <a:rPr lang="he-IL" smtClean="0"/>
              <a:pPr/>
              <a:t>כ"ט/אב/תשע"ד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1" name="מציין מיקום של מספר שקופית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BD61A-8835-4532-992E-1CEAB634F29B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17" name="כותרת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26" name="מציין מיקום טקסט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חבר ישר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מציין מיקום טקסט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kumimoji="0" lang="he-IL" smtClean="0"/>
              <a:t>רמה שנייה</a:t>
            </a:r>
          </a:p>
          <a:p>
            <a:pPr lvl="2" eaLnBrk="1" latinLnBrk="0" hangingPunct="1"/>
            <a:r>
              <a:rPr kumimoji="0" lang="he-IL" smtClean="0"/>
              <a:t>רמה שלישית</a:t>
            </a:r>
          </a:p>
          <a:p>
            <a:pPr lvl="3" eaLnBrk="1" latinLnBrk="0" hangingPunct="1"/>
            <a:r>
              <a:rPr kumimoji="0" lang="he-IL" smtClean="0"/>
              <a:t>רמה רביעית</a:t>
            </a:r>
          </a:p>
          <a:p>
            <a:pPr lvl="4" eaLnBrk="1" latinLnBrk="0" hangingPunct="1"/>
            <a:r>
              <a:rPr kumimoji="0" lang="he-IL" smtClean="0"/>
              <a:t>רמה חמישית</a:t>
            </a:r>
            <a:endParaRPr kumimoji="0" lang="en-US"/>
          </a:p>
        </p:txBody>
      </p:sp>
      <p:sp>
        <p:nvSpPr>
          <p:cNvPr id="11" name="מציין מיקום של תאריך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CBDB8C8-0698-410D-931F-981FEDCDF550}" type="datetimeFigureOut">
              <a:rPr lang="he-IL" smtClean="0"/>
              <a:pPr/>
              <a:t>כ"ט/אב/תשע"ד</a:t>
            </a:fld>
            <a:endParaRPr lang="he-IL"/>
          </a:p>
        </p:txBody>
      </p:sp>
      <p:sp>
        <p:nvSpPr>
          <p:cNvPr id="28" name="מציין מיקום של כותרת תחתונה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66BD61A-8835-4532-992E-1CEAB634F29B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10" name="מציין מיקום של כותרת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9" name="מחבר ישר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מחבר ישר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1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r" rtl="1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r" rtl="1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r" rtl="1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r" rtl="1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r" rtl="1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\\Hp-server\d\&#1492;&#1514;&#1493;&#1512;&#1492;%20&#1493;&#1492;&#1488;&#1512;&#1509;\&#1488;&#1512;&#1499;&#1497;&#1493;&#1503;\&#1502;&#1491;&#1497;&#1492;\&#1502;&#1510;&#1490;&#1493;&#1514;\&#1513;&#1502;&#1497;&#1496;&#1492;\&#1502;&#1510;&#1490;&#1493;&#1514;%20&#1495;&#1491;&#1513;&#1493;&#1514;\&#1510;&#1512;&#1499;&#1504;&#1493;&#1514;%20&#1502;&#1510;&#1490;&#1514;%20&#1495;&#1491;&#1513;&#1492;%20&#1492;&#1512;&#1513;&#1496;&#1497;&#1511;\&#1502;&#1505;&#1495;&#1512;.wmv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\\Hp-server\d\&#1492;&#1514;&#1493;&#1512;&#1492;%20&#1493;&#1492;&#1488;&#1512;&#1509;\&#1488;&#1512;&#1499;&#1497;&#1493;&#1503;\&#1502;&#1491;&#1497;&#1492;\&#1502;&#1510;&#1490;&#1493;&#1514;\&#1513;&#1502;&#1497;&#1496;&#1492;\&#1502;&#1510;&#1490;&#1493;&#1514;%20&#1495;&#1491;&#1513;&#1493;&#1514;\&#1510;&#1512;&#1499;&#1504;&#1493;&#1514;%20&#1502;&#1510;&#1490;&#1514;%20&#1495;&#1491;&#1513;&#1492;%20&#1492;&#1512;&#1513;&#1496;&#1497;&#1511;\&#1500;&#1508;&#1495;%20&#1489;&#1513;&#1511;&#1497;&#1514;.wmv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\\Hp-server\d\&#1492;&#1514;&#1493;&#1512;&#1492;%20&#1493;&#1492;&#1488;&#1512;&#1509;\&#1488;&#1512;&#1499;&#1497;&#1493;&#1503;\&#1502;&#1491;&#1497;&#1492;\&#1502;&#1510;&#1490;&#1493;&#1514;\&#1513;&#1502;&#1497;&#1496;&#1492;\&#1502;&#1510;&#1490;&#1493;&#1514;%20&#1495;&#1491;&#1513;&#1493;&#1514;\&#1510;&#1512;&#1499;&#1504;&#1493;&#1514;%20&#1502;&#1510;&#1490;&#1514;%20&#1495;&#1491;&#1513;&#1492;%20&#1492;&#1512;&#1513;&#1496;&#1497;&#1511;\&#1492;&#1488;&#1499;&#1500;&#1514;%20&#1489;&#1506;&#1495;.wmv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file:///C:\&#1502;&#1510;&#1490;&#1493;&#1514;\&#1502;&#1510;&#1490;&#1514;%20&#1513;&#1502;&#1497;&#1496;&#1492;\tiras0.avi" TargetMode="External"/><Relationship Id="rId1" Type="http://schemas.openxmlformats.org/officeDocument/2006/relationships/video" Target="file:///\\Hp-server\d\&#1492;&#1514;&#1493;&#1512;&#1492;%20&#1493;&#1492;&#1488;&#1512;&#1509;\&#1488;&#1512;&#1499;&#1497;&#1493;&#1503;\&#1502;&#1491;&#1497;&#1492;\&#1502;&#1510;&#1490;&#1493;&#1514;\&#1513;&#1502;&#1497;&#1496;&#1492;\&#1502;&#1510;&#1490;&#1493;&#1514;%20&#1495;&#1491;&#1513;&#1493;&#1514;\&#1510;&#1512;&#1499;&#1504;&#1493;&#1514;%20&#1502;&#1510;&#1490;&#1514;%20&#1495;&#1491;&#1513;&#1492;%20&#1492;&#1512;&#1513;&#1496;&#1497;&#1511;\lekita.mpg" TargetMode="External"/><Relationship Id="rId6" Type="http://schemas.openxmlformats.org/officeDocument/2006/relationships/image" Target="../media/image5.gif"/><Relationship Id="rId11" Type="http://schemas.openxmlformats.org/officeDocument/2006/relationships/image" Target="../media/image10.jpeg"/><Relationship Id="rId5" Type="http://schemas.openxmlformats.org/officeDocument/2006/relationships/image" Target="../media/image4.gif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\\Hp-server\d\&#1492;&#1514;&#1493;&#1512;&#1492;%20&#1493;&#1492;&#1488;&#1512;&#1509;\&#1488;&#1512;&#1499;&#1497;&#1493;&#1503;\&#1502;&#1491;&#1497;&#1492;\&#1502;&#1510;&#1490;&#1493;&#1514;\&#1513;&#1502;&#1497;&#1496;&#1492;\&#1502;&#1510;&#1490;&#1493;&#1514;%20&#1495;&#1491;&#1513;&#1493;&#1514;\&#1510;&#1512;&#1499;&#1504;&#1493;&#1514;%20&#1502;&#1510;&#1490;&#1514;%20&#1495;&#1491;&#1513;&#1492;%20&#1492;&#1512;&#1513;&#1496;&#1497;&#1511;\&#1502;&#1489;&#1493;&#1513;&#1500;.wmv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\\Hp-server\d\&#1492;&#1514;&#1493;&#1512;&#1492;%20&#1493;&#1492;&#1488;&#1512;&#1509;\&#1488;&#1512;&#1499;&#1497;&#1493;&#1503;\&#1502;&#1491;&#1497;&#1492;\&#1502;&#1510;&#1490;&#1493;&#1514;\&#1513;&#1502;&#1497;&#1496;&#1492;\&#1502;&#1510;&#1490;&#1493;&#1514;%20&#1495;&#1491;&#1513;&#1493;&#1514;\&#1510;&#1512;&#1499;&#1504;&#1493;&#1514;%20&#1502;&#1510;&#1490;&#1514;%20&#1495;&#1491;&#1513;&#1492;%20&#1492;&#1512;&#1513;&#1496;&#1497;&#1511;\&#1495;&#1497;%20&#1502;&#1493;&#1514;&#1512;.wmv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\\Hp-server\d\&#1492;&#1514;&#1493;&#1512;&#1492;%20&#1493;&#1492;&#1488;&#1512;&#1509;\&#1488;&#1512;&#1499;&#1497;&#1493;&#1503;\&#1502;&#1491;&#1497;&#1492;\&#1502;&#1510;&#1490;&#1493;&#1514;\&#1513;&#1502;&#1497;&#1496;&#1492;\&#1502;&#1510;&#1490;&#1493;&#1514;%20&#1495;&#1491;&#1513;&#1493;&#1514;\&#1510;&#1512;&#1499;&#1504;&#1493;&#1514;%20&#1502;&#1510;&#1490;&#1514;%20&#1495;&#1491;&#1513;&#1492;%20&#1492;&#1512;&#1513;&#1496;&#1497;&#1511;\&#1512;&#1497;&#1505;&#1493;&#1511;%20&#1502;&#1493;&#1514;&#1512;.wmv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\\Hp-server\d\&#1492;&#1514;&#1493;&#1512;&#1492;%20&#1493;&#1492;&#1488;&#1512;&#1509;\&#1488;&#1512;&#1499;&#1497;&#1493;&#1503;\&#1502;&#1491;&#1497;&#1492;\&#1502;&#1510;&#1490;&#1493;&#1514;\&#1513;&#1502;&#1497;&#1496;&#1492;\&#1502;&#1510;&#1490;&#1493;&#1514;%20&#1495;&#1491;&#1513;&#1493;&#1514;\&#1510;&#1512;&#1499;&#1504;&#1493;&#1514;%20&#1502;&#1510;&#1490;&#1514;%20&#1495;&#1491;&#1513;&#1492;%20&#1492;&#1512;&#1513;&#1496;&#1497;&#1511;\&#1512;&#1497;&#1505;&#1493;&#1511;%20&#1488;&#1505;&#1493;&#1512;.wmv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\\Hp-server\d\&#1492;&#1514;&#1493;&#1512;&#1492;%20&#1493;&#1492;&#1488;&#1512;&#1509;\&#1488;&#1512;&#1499;&#1497;&#1493;&#1503;\&#1502;&#1491;&#1497;&#1492;\&#1502;&#1510;&#1490;&#1493;&#1514;\&#1513;&#1502;&#1497;&#1496;&#1492;\&#1502;&#1510;&#1490;&#1493;&#1514;%20&#1495;&#1491;&#1513;&#1493;&#1514;\&#1510;&#1512;&#1499;&#1504;&#1493;&#1514;%20&#1502;&#1510;&#1490;&#1514;%20&#1495;&#1491;&#1513;&#1492;%20&#1492;&#1512;&#1513;&#1496;&#1497;&#1511;\&#1495;&#1497;%20&#1488;&#1505;&#1493;&#1512;.wmv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\\Hp-server\d\&#1492;&#1514;&#1493;&#1512;&#1492;%20&#1493;&#1492;&#1488;&#1512;&#1509;\&#1488;&#1512;&#1499;&#1497;&#1493;&#1503;\&#1502;&#1491;&#1497;&#1492;\&#1502;&#1510;&#1490;&#1493;&#1514;\&#1513;&#1502;&#1497;&#1496;&#1492;\&#1502;&#1510;&#1490;&#1493;&#1514;%20&#1495;&#1491;&#1513;&#1493;&#1514;\&#1510;&#1512;&#1499;&#1504;&#1493;&#1514;%20&#1502;&#1510;&#1490;&#1514;%20&#1495;&#1491;&#1513;&#1492;%20&#1492;&#1512;&#1513;&#1496;&#1497;&#1511;\&#1489;&#1497;&#1506;&#1493;&#1512;.wm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\\Hp-server\d\&#1492;&#1514;&#1493;&#1512;&#1492;%20&#1493;&#1492;&#1488;&#1512;&#1509;\&#1488;&#1512;&#1499;&#1497;&#1493;&#1503;\&#1502;&#1491;&#1497;&#1492;\&#1502;&#1510;&#1490;&#1493;&#1514;\&#1513;&#1502;&#1497;&#1496;&#1492;\&#1502;&#1510;&#1490;&#1493;&#1514;%20&#1495;&#1491;&#1513;&#1493;&#1514;\&#1510;&#1512;&#1499;&#1504;&#1493;&#1514;%20&#1502;&#1510;&#1490;&#1514;%20&#1495;&#1491;&#1513;&#1492;%20&#1492;&#1512;&#1513;&#1496;&#1497;&#1511;\&#1505;&#1508;&#1497;&#1495;&#1497;&#1503;.wmv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1.png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1.png"/><Relationship Id="rId4" Type="http://schemas.openxmlformats.org/officeDocument/2006/relationships/image" Target="../media/image30.png"/><Relationship Id="rId9" Type="http://schemas.openxmlformats.org/officeDocument/2006/relationships/oleObject" Target="../embeddings/oleObject8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\\Hp-server\d\&#1492;&#1514;&#1493;&#1512;&#1492;%20&#1493;&#1492;&#1488;&#1512;&#1509;\&#1488;&#1512;&#1499;&#1497;&#1493;&#1503;\&#1502;&#1491;&#1497;&#1492;\&#1502;&#1510;&#1490;&#1493;&#1514;\&#1513;&#1502;&#1497;&#1496;&#1492;\&#1502;&#1510;&#1490;&#1493;&#1514;%20&#1495;&#1491;&#1513;&#1493;&#1514;\&#1510;&#1512;&#1499;&#1504;&#1493;&#1514;%20&#1502;&#1510;&#1490;&#1514;%20&#1495;&#1491;&#1513;&#1492;%20&#1492;&#1512;&#1513;&#1496;&#1497;&#1511;\&#1492;&#1508;&#1511;&#1512;.wmv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55576" y="419485"/>
            <a:ext cx="7579568" cy="2433451"/>
          </a:xfrm>
        </p:spPr>
        <p:txBody>
          <a:bodyPr>
            <a:normAutofit/>
          </a:bodyPr>
          <a:lstStyle/>
          <a:p>
            <a:pPr algn="ctr"/>
            <a:r>
              <a:rPr lang="he-IL" sz="7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קדושת </a:t>
            </a:r>
            <a:br>
              <a:rPr lang="he-IL" sz="7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sz="7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פירות שביעית</a:t>
            </a:r>
            <a:endParaRPr lang="he-IL" sz="72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460625" y="1505874"/>
            <a:ext cx="4631655" cy="2807149"/>
            <a:chOff x="1118" y="349"/>
            <a:chExt cx="3586" cy="2534"/>
          </a:xfrm>
        </p:grpSpPr>
        <p:sp>
          <p:nvSpPr>
            <p:cNvPr id="44034" name="Rectangle 2"/>
            <p:cNvSpPr>
              <a:spLocks noChangeArrowheads="1"/>
            </p:cNvSpPr>
            <p:nvPr/>
          </p:nvSpPr>
          <p:spPr bwMode="auto">
            <a:xfrm>
              <a:off x="1118" y="576"/>
              <a:ext cx="2815" cy="2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e-IL" sz="40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avid" panose="020E0502060401010101" pitchFamily="34" charset="-79"/>
                  <a:cs typeface="David" panose="020E0502060401010101" pitchFamily="34" charset="-79"/>
                </a:rPr>
                <a:t>וְהָי</a:t>
              </a:r>
              <a:r>
                <a:rPr lang="he-IL" sz="4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avid" panose="020E0502060401010101" pitchFamily="34" charset="-79"/>
                  <a:cs typeface="David" panose="020E0502060401010101" pitchFamily="34" charset="-79"/>
                </a:rPr>
                <a:t>ְתָה שַׁבַּת </a:t>
              </a:r>
              <a:r>
                <a:rPr lang="he-IL" sz="40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avid" panose="020E0502060401010101" pitchFamily="34" charset="-79"/>
                  <a:cs typeface="David" panose="020E0502060401010101" pitchFamily="34" charset="-79"/>
                </a:rPr>
                <a:t>הָאָ</a:t>
              </a:r>
              <a:r>
                <a:rPr lang="he-IL" sz="4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avid" panose="020E0502060401010101" pitchFamily="34" charset="-79"/>
                  <a:cs typeface="David" panose="020E0502060401010101" pitchFamily="34" charset="-79"/>
                </a:rPr>
                <a:t>רֶץ לָכֶם</a:t>
              </a:r>
            </a:p>
            <a:p>
              <a:pPr algn="ctr"/>
              <a:r>
                <a:rPr lang="he-IL" sz="9600" dirty="0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avid" panose="020E0502060401010101" pitchFamily="34" charset="-79"/>
                  <a:cs typeface="David" panose="020E0502060401010101" pitchFamily="34" charset="-79"/>
                </a:rPr>
                <a:t>לְאָכְלָה</a:t>
              </a:r>
              <a:endParaRPr lang="en-US" altLang="he-IL" sz="2000" b="0" dirty="0" smtClean="0">
                <a:latin typeface="David" panose="020E0502060401010101" pitchFamily="34" charset="-79"/>
                <a:cs typeface="David" panose="020E0502060401010101" pitchFamily="34" charset="-79"/>
              </a:endParaRPr>
            </a:p>
            <a:p>
              <a:pPr algn="ctr"/>
              <a:endParaRPr lang="en-US" altLang="he-IL" sz="9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endParaRPr>
            </a:p>
          </p:txBody>
        </p:sp>
        <p:sp>
          <p:nvSpPr>
            <p:cNvPr id="44035" name="Text Box 3"/>
            <p:cNvSpPr txBox="1">
              <a:spLocks noChangeArrowheads="1"/>
            </p:cNvSpPr>
            <p:nvPr/>
          </p:nvSpPr>
          <p:spPr bwMode="auto">
            <a:xfrm>
              <a:off x="4588" y="349"/>
              <a:ext cx="116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altLang="he-IL" b="0" dirty="0">
                <a:latin typeface="David" panose="020E0502060401010101" pitchFamily="34" charset="-79"/>
                <a:cs typeface="David" panose="020E0502060401010101" pitchFamily="34" charset="-79"/>
              </a:endParaRPr>
            </a:p>
          </p:txBody>
        </p:sp>
      </p:grpSp>
      <p:sp>
        <p:nvSpPr>
          <p:cNvPr id="44036" name="Oval 4"/>
          <p:cNvSpPr>
            <a:spLocks noChangeArrowheads="1"/>
          </p:cNvSpPr>
          <p:nvPr/>
        </p:nvSpPr>
        <p:spPr bwMode="auto">
          <a:xfrm>
            <a:off x="2483768" y="4685635"/>
            <a:ext cx="3733800" cy="1752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e-IL" altLang="he-IL" sz="4400" dirty="0">
                <a:latin typeface="David" panose="020E0502060401010101" pitchFamily="34" charset="-79"/>
                <a:cs typeface="David" panose="020E0502060401010101" pitchFamily="34" charset="-79"/>
              </a:rPr>
              <a:t>ולא לסחורה</a:t>
            </a:r>
            <a:endParaRPr lang="en-US" altLang="he-IL" sz="4400" b="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3203848" y="4010070"/>
            <a:ext cx="266611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e-IL" alt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בכורות  דף י”ב </a:t>
            </a:r>
            <a:r>
              <a:rPr lang="he-IL" altLang="he-IL" sz="2400" dirty="0" err="1">
                <a:latin typeface="David" panose="020E0502060401010101" pitchFamily="34" charset="-79"/>
                <a:cs typeface="David" panose="020E0502060401010101" pitchFamily="34" charset="-79"/>
              </a:rPr>
              <a:t>עמ</a:t>
            </a:r>
            <a:r>
              <a:rPr lang="en-US" alt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’ </a:t>
            </a:r>
            <a:r>
              <a:rPr lang="he-IL" alt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ב</a:t>
            </a:r>
            <a:r>
              <a:rPr lang="en-US" alt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’</a:t>
            </a:r>
          </a:p>
        </p:txBody>
      </p:sp>
      <p:sp>
        <p:nvSpPr>
          <p:cNvPr id="7" name="Text Box 3075"/>
          <p:cNvSpPr txBox="1">
            <a:spLocks noChangeArrowheads="1"/>
          </p:cNvSpPr>
          <p:nvPr/>
        </p:nvSpPr>
        <p:spPr bwMode="auto">
          <a:xfrm>
            <a:off x="7245367" y="1268760"/>
            <a:ext cx="1935145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he-IL" altLang="he-I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ויקרא כה, ו</a:t>
            </a:r>
            <a:endParaRPr lang="en-US" altLang="he-IL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9" name="מלבן 8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742950" indent="-742950" algn="ctr"/>
            <a:r>
              <a:rPr lang="he-IL" altLang="he-IL" sz="5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יבולי השמיטה הקדושים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 animBg="1"/>
      <p:bldP spid="440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0" y="0"/>
            <a:ext cx="9144000" cy="1916832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w="114300" h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מסחר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64590" y="548680"/>
            <a:ext cx="6609502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800" dirty="0" smtClean="0">
                <a:latin typeface="David" pitchFamily="34" charset="-79"/>
                <a:cs typeface="David" pitchFamily="34" charset="-79"/>
              </a:rPr>
              <a:t>אסור לסחור בפירות שביעית</a:t>
            </a:r>
            <a:endParaRPr lang="he-IL" sz="4800" dirty="0">
              <a:latin typeface="David" pitchFamily="34" charset="-79"/>
              <a:cs typeface="David" pitchFamily="34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844824"/>
            <a:ext cx="7488832" cy="3139321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14300" h="114300" prst="angle"/>
          </a:sp3d>
        </p:spPr>
        <p:txBody>
          <a:bodyPr wrap="square" rtlCol="1">
            <a:spAutoFit/>
          </a:bodyPr>
          <a:lstStyle/>
          <a:p>
            <a:pPr algn="ctr"/>
            <a:r>
              <a:rPr lang="he-IL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כיצד פירות שביעית </a:t>
            </a:r>
          </a:p>
          <a:p>
            <a:pPr algn="ctr"/>
            <a:r>
              <a:rPr lang="he-IL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יגיעו לצרכן </a:t>
            </a:r>
          </a:p>
          <a:p>
            <a:pPr algn="ctr"/>
            <a:r>
              <a:rPr lang="he-IL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אם אסור לסחור בהם?</a:t>
            </a:r>
            <a:endParaRPr lang="he-IL" sz="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27384"/>
            <a:ext cx="9144000" cy="92333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00B0F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אוצר בית דין</a:t>
            </a:r>
            <a:endParaRPr lang="he-IL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48064" y="1234495"/>
            <a:ext cx="3672408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 err="1" smtClean="0">
                <a:latin typeface="David" panose="020E0502060401010101" pitchFamily="34" charset="-79"/>
                <a:cs typeface="David" panose="020E0502060401010101" pitchFamily="34" charset="-79"/>
              </a:rPr>
              <a:t>תוספתא</a:t>
            </a:r>
            <a:r>
              <a:rPr lang="he-IL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 מסכת שביעית פרק ח</a:t>
            </a:r>
          </a:p>
          <a:p>
            <a:endParaRPr lang="he-IL" sz="1400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just"/>
            <a:r>
              <a:rPr lang="he-IL" sz="2000" dirty="0" smtClean="0">
                <a:latin typeface="Guttman Vilna" panose="02010401010101010101" pitchFamily="2" charset="-79"/>
                <a:cs typeface="Guttman Vilna" panose="02010401010101010101" pitchFamily="2" charset="-79"/>
              </a:rPr>
              <a:t>בראשונה היו שלוחי בית דין </a:t>
            </a:r>
            <a:r>
              <a:rPr lang="he-IL" sz="2000" dirty="0" err="1" smtClean="0">
                <a:latin typeface="Guttman Vilna" panose="02010401010101010101" pitchFamily="2" charset="-79"/>
                <a:cs typeface="Guttman Vilna" panose="02010401010101010101" pitchFamily="2" charset="-79"/>
              </a:rPr>
              <a:t>יושבין</a:t>
            </a:r>
            <a:r>
              <a:rPr lang="he-IL" sz="2000" dirty="0" smtClean="0">
                <a:latin typeface="Guttman Vilna" panose="02010401010101010101" pitchFamily="2" charset="-79"/>
                <a:cs typeface="Guttman Vilna" panose="02010401010101010101" pitchFamily="2" charset="-79"/>
              </a:rPr>
              <a:t> על פתחי עיירות כל מי שמביא פירות בתוך ידו </a:t>
            </a:r>
            <a:r>
              <a:rPr lang="he-IL" sz="2000" dirty="0" err="1" smtClean="0">
                <a:solidFill>
                  <a:srgbClr val="0000CC"/>
                </a:solidFill>
                <a:latin typeface="Guttman Vilna" panose="02010401010101010101" pitchFamily="2" charset="-79"/>
                <a:cs typeface="Guttman Vilna" panose="02010401010101010101" pitchFamily="2" charset="-79"/>
              </a:rPr>
              <a:t>נוטלין</a:t>
            </a:r>
            <a:r>
              <a:rPr lang="he-IL" sz="2000" dirty="0" smtClean="0">
                <a:solidFill>
                  <a:srgbClr val="0000CC"/>
                </a:solidFill>
                <a:latin typeface="Guttman Vilna" panose="02010401010101010101" pitchFamily="2" charset="-79"/>
                <a:cs typeface="Guttman Vilna" panose="02010401010101010101" pitchFamily="2" charset="-79"/>
              </a:rPr>
              <a:t> אותן ממנו </a:t>
            </a:r>
            <a:r>
              <a:rPr lang="he-IL" sz="2000" dirty="0" err="1" smtClean="0">
                <a:solidFill>
                  <a:srgbClr val="0000CC"/>
                </a:solidFill>
                <a:latin typeface="Guttman Vilna" panose="02010401010101010101" pitchFamily="2" charset="-79"/>
                <a:cs typeface="Guttman Vilna" panose="02010401010101010101" pitchFamily="2" charset="-79"/>
              </a:rPr>
              <a:t>ונותנין</a:t>
            </a:r>
            <a:r>
              <a:rPr lang="he-IL" sz="2000" dirty="0" smtClean="0">
                <a:solidFill>
                  <a:srgbClr val="0000CC"/>
                </a:solidFill>
                <a:latin typeface="Guttman Vilna" panose="02010401010101010101" pitchFamily="2" charset="-79"/>
                <a:cs typeface="Guttman Vilna" panose="02010401010101010101" pitchFamily="2" charset="-79"/>
              </a:rPr>
              <a:t> לו מהן </a:t>
            </a:r>
            <a:r>
              <a:rPr lang="he-IL" sz="2000" dirty="0" smtClean="0">
                <a:latin typeface="Guttman Vilna" panose="02010401010101010101" pitchFamily="2" charset="-79"/>
                <a:cs typeface="Guttman Vilna" panose="02010401010101010101" pitchFamily="2" charset="-79"/>
              </a:rPr>
              <a:t>מזון שלוש סעודות והשאר </a:t>
            </a:r>
            <a:r>
              <a:rPr lang="he-IL" sz="2000" dirty="0" err="1" smtClean="0">
                <a:latin typeface="Guttman Vilna" panose="02010401010101010101" pitchFamily="2" charset="-79"/>
                <a:cs typeface="Guttman Vilna" panose="02010401010101010101" pitchFamily="2" charset="-79"/>
              </a:rPr>
              <a:t>מכניסין</a:t>
            </a:r>
            <a:r>
              <a:rPr lang="he-IL" sz="2000" dirty="0" smtClean="0">
                <a:latin typeface="Guttman Vilna" panose="02010401010101010101" pitchFamily="2" charset="-79"/>
                <a:cs typeface="Guttman Vilna" panose="02010401010101010101" pitchFamily="2" charset="-79"/>
              </a:rPr>
              <a:t> אותו לאוצר שבעיר...</a:t>
            </a:r>
            <a:endParaRPr lang="he-IL" sz="2000" dirty="0">
              <a:latin typeface="Guttman Vilna" panose="02010401010101010101" pitchFamily="2" charset="-79"/>
              <a:cs typeface="Guttman Vilna" panose="02010401010101010101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1700808"/>
            <a:ext cx="3960440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/>
            <a:r>
              <a:rPr lang="he-IL" sz="2000" dirty="0" smtClean="0">
                <a:latin typeface="Guttman Vilna" panose="02010401010101010101" pitchFamily="2" charset="-79"/>
                <a:cs typeface="Guttman Vilna" panose="02010401010101010101" pitchFamily="2" charset="-79"/>
              </a:rPr>
              <a:t>הגיע זמן זיתים שלוחי בית דין </a:t>
            </a:r>
            <a:r>
              <a:rPr lang="he-IL" sz="2000" dirty="0" err="1" smtClean="0">
                <a:solidFill>
                  <a:srgbClr val="0000CC"/>
                </a:solidFill>
                <a:latin typeface="Guttman Vilna" panose="02010401010101010101" pitchFamily="2" charset="-79"/>
                <a:cs typeface="Guttman Vilna" panose="02010401010101010101" pitchFamily="2" charset="-79"/>
              </a:rPr>
              <a:t>שוכרין</a:t>
            </a:r>
            <a:r>
              <a:rPr lang="he-IL" sz="2000" dirty="0" smtClean="0">
                <a:solidFill>
                  <a:srgbClr val="0000CC"/>
                </a:solidFill>
                <a:latin typeface="Guttman Vilna" panose="02010401010101010101" pitchFamily="2" charset="-79"/>
                <a:cs typeface="Guttman Vilna" panose="02010401010101010101" pitchFamily="2" charset="-79"/>
              </a:rPr>
              <a:t> </a:t>
            </a:r>
            <a:r>
              <a:rPr lang="he-IL" sz="2000" dirty="0" err="1" smtClean="0">
                <a:solidFill>
                  <a:srgbClr val="0000CC"/>
                </a:solidFill>
                <a:latin typeface="Guttman Vilna" panose="02010401010101010101" pitchFamily="2" charset="-79"/>
                <a:cs typeface="Guttman Vilna" panose="02010401010101010101" pitchFamily="2" charset="-79"/>
              </a:rPr>
              <a:t>פועלין</a:t>
            </a:r>
            <a:r>
              <a:rPr lang="he-IL" sz="2000" dirty="0" smtClean="0">
                <a:solidFill>
                  <a:srgbClr val="0000CC"/>
                </a:solidFill>
                <a:latin typeface="Guttman Vilna" panose="02010401010101010101" pitchFamily="2" charset="-79"/>
                <a:cs typeface="Guttman Vilna" panose="02010401010101010101" pitchFamily="2" charset="-79"/>
              </a:rPr>
              <a:t> </a:t>
            </a:r>
            <a:r>
              <a:rPr lang="he-IL" sz="2000" dirty="0" err="1" smtClean="0">
                <a:solidFill>
                  <a:srgbClr val="0000CC"/>
                </a:solidFill>
                <a:latin typeface="Guttman Vilna" panose="02010401010101010101" pitchFamily="2" charset="-79"/>
                <a:cs typeface="Guttman Vilna" panose="02010401010101010101" pitchFamily="2" charset="-79"/>
              </a:rPr>
              <a:t>ומוסקין</a:t>
            </a:r>
            <a:r>
              <a:rPr lang="he-IL" sz="2000" dirty="0" smtClean="0">
                <a:solidFill>
                  <a:srgbClr val="0000CC"/>
                </a:solidFill>
                <a:latin typeface="Guttman Vilna" panose="02010401010101010101" pitchFamily="2" charset="-79"/>
                <a:cs typeface="Guttman Vilna" panose="02010401010101010101" pitchFamily="2" charset="-79"/>
              </a:rPr>
              <a:t> אותן </a:t>
            </a:r>
            <a:r>
              <a:rPr lang="he-IL" sz="2000" dirty="0" err="1" smtClean="0">
                <a:latin typeface="Guttman Vilna" panose="02010401010101010101" pitchFamily="2" charset="-79"/>
                <a:cs typeface="Guttman Vilna" panose="02010401010101010101" pitchFamily="2" charset="-79"/>
              </a:rPr>
              <a:t>ועוטנין</a:t>
            </a:r>
            <a:r>
              <a:rPr lang="he-IL" sz="2000" dirty="0" smtClean="0">
                <a:latin typeface="Guttman Vilna" panose="02010401010101010101" pitchFamily="2" charset="-79"/>
                <a:cs typeface="Guttman Vilna" panose="02010401010101010101" pitchFamily="2" charset="-79"/>
              </a:rPr>
              <a:t> אותן בית הבד </a:t>
            </a:r>
            <a:r>
              <a:rPr lang="he-IL" sz="2000" dirty="0" err="1" smtClean="0">
                <a:latin typeface="Guttman Vilna" panose="02010401010101010101" pitchFamily="2" charset="-79"/>
                <a:cs typeface="Guttman Vilna" panose="02010401010101010101" pitchFamily="2" charset="-79"/>
              </a:rPr>
              <a:t>וכונסין</a:t>
            </a:r>
            <a:r>
              <a:rPr lang="he-IL" sz="2000" dirty="0" smtClean="0">
                <a:latin typeface="Guttman Vilna" panose="02010401010101010101" pitchFamily="2" charset="-79"/>
                <a:cs typeface="Guttman Vilna" panose="02010401010101010101" pitchFamily="2" charset="-79"/>
              </a:rPr>
              <a:t> אותן בחביות </a:t>
            </a:r>
            <a:r>
              <a:rPr lang="he-IL" sz="2000" dirty="0" err="1" smtClean="0">
                <a:latin typeface="Guttman Vilna" panose="02010401010101010101" pitchFamily="2" charset="-79"/>
                <a:cs typeface="Guttman Vilna" panose="02010401010101010101" pitchFamily="2" charset="-79"/>
              </a:rPr>
              <a:t>ומכניסין</a:t>
            </a:r>
            <a:r>
              <a:rPr lang="he-IL" sz="2000" dirty="0" smtClean="0">
                <a:latin typeface="Guttman Vilna" panose="02010401010101010101" pitchFamily="2" charset="-79"/>
                <a:cs typeface="Guttman Vilna" panose="02010401010101010101" pitchFamily="2" charset="-79"/>
              </a:rPr>
              <a:t> אותן </a:t>
            </a:r>
            <a:r>
              <a:rPr lang="he-IL" sz="2000" dirty="0" smtClean="0">
                <a:solidFill>
                  <a:srgbClr val="0000CC"/>
                </a:solidFill>
                <a:latin typeface="Guttman Vilna" panose="02010401010101010101" pitchFamily="2" charset="-79"/>
                <a:cs typeface="Guttman Vilna" panose="02010401010101010101" pitchFamily="2" charset="-79"/>
              </a:rPr>
              <a:t>לאוצר שבעיר </a:t>
            </a:r>
            <a:r>
              <a:rPr lang="he-IL" sz="2000" dirty="0" err="1" smtClean="0">
                <a:solidFill>
                  <a:srgbClr val="0000CC"/>
                </a:solidFill>
                <a:latin typeface="Guttman Vilna" panose="02010401010101010101" pitchFamily="2" charset="-79"/>
                <a:cs typeface="Guttman Vilna" panose="02010401010101010101" pitchFamily="2" charset="-79"/>
              </a:rPr>
              <a:t>ומחלקין</a:t>
            </a:r>
            <a:r>
              <a:rPr lang="he-IL" sz="2000" dirty="0" smtClean="0">
                <a:latin typeface="Guttman Vilna" panose="02010401010101010101" pitchFamily="2" charset="-79"/>
                <a:cs typeface="Guttman Vilna" panose="02010401010101010101" pitchFamily="2" charset="-79"/>
              </a:rPr>
              <a:t> מהן ערבי שבתות כל אחד ואחד לפי ביתו</a:t>
            </a:r>
            <a:endParaRPr lang="he-IL" sz="2000" dirty="0">
              <a:latin typeface="Guttman Vilna" panose="02010401010101010101" pitchFamily="2" charset="-79"/>
              <a:cs typeface="Guttman Vilna" panose="02010401010101010101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9712" y="4005064"/>
            <a:ext cx="5198606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/>
            <a:r>
              <a:rPr lang="he-IL" sz="2800" dirty="0" smtClean="0">
                <a:latin typeface="David" panose="020E0502060401010101" pitchFamily="34" charset="-79"/>
                <a:cs typeface="David" panose="020E0502060401010101" pitchFamily="34" charset="-79"/>
              </a:rPr>
              <a:t>רמב"ן ויקרא פרק כה, ז</a:t>
            </a:r>
          </a:p>
          <a:p>
            <a:pPr algn="just"/>
            <a:endParaRPr lang="he-IL" sz="2800" dirty="0">
              <a:latin typeface="Guttman Vilna" panose="02010401010101010101" pitchFamily="2" charset="-79"/>
              <a:cs typeface="Guttman Vilna" panose="02010401010101010101" pitchFamily="2" charset="-79"/>
            </a:endParaRPr>
          </a:p>
          <a:p>
            <a:pPr algn="just"/>
            <a:r>
              <a:rPr lang="he-IL" sz="2800" dirty="0" smtClean="0">
                <a:latin typeface="Guttman Vilna" panose="02010401010101010101" pitchFamily="2" charset="-79"/>
                <a:cs typeface="Guttman Vilna" panose="02010401010101010101" pitchFamily="2" charset="-79"/>
              </a:rPr>
              <a:t>וכל זו התקנה והטורח של בית דין, מפני חשד שלא יבואו לעכבם או לעשות מהם סחורה</a:t>
            </a:r>
          </a:p>
        </p:txBody>
      </p:sp>
      <p:graphicFrame>
        <p:nvGraphicFramePr>
          <p:cNvPr id="174150" name="Object 1094"/>
          <p:cNvGraphicFramePr>
            <a:graphicFrameLocks noChangeAspect="1"/>
          </p:cNvGraphicFramePr>
          <p:nvPr/>
        </p:nvGraphicFramePr>
        <p:xfrm>
          <a:off x="-4501008" y="3501008"/>
          <a:ext cx="3975100" cy="257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CorelDRAW! Graphic" r:id="rId3" imgW="3976532" imgH="2584026" progId="">
                  <p:embed/>
                </p:oleObj>
              </mc:Choice>
              <mc:Fallback>
                <p:oleObj name="CorelDRAW! Graphic" r:id="rId3" imgW="3976532" imgH="2584026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501008" y="3501008"/>
                        <a:ext cx="3975100" cy="2578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411760" y="1988840"/>
            <a:ext cx="4824536" cy="35394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 err="1" smtClean="0">
                <a:latin typeface="David" panose="020E0502060401010101" pitchFamily="34" charset="-79"/>
                <a:cs typeface="David" panose="020E0502060401010101" pitchFamily="34" charset="-79"/>
              </a:rPr>
              <a:t>תוספתא</a:t>
            </a:r>
            <a:r>
              <a:rPr lang="he-IL" sz="2800" dirty="0" smtClean="0">
                <a:latin typeface="David" panose="020E0502060401010101" pitchFamily="34" charset="-79"/>
                <a:cs typeface="David" panose="020E0502060401010101" pitchFamily="34" charset="-79"/>
              </a:rPr>
              <a:t> מסכת שביעית פרק ח</a:t>
            </a:r>
          </a:p>
          <a:p>
            <a:endParaRPr lang="he-IL" sz="2800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just"/>
            <a:r>
              <a:rPr lang="he-IL" sz="2800" dirty="0" smtClean="0">
                <a:latin typeface="Guttman Vilna" panose="02010401010101010101" pitchFamily="2" charset="-79"/>
                <a:cs typeface="Guttman Vilna" panose="02010401010101010101" pitchFamily="2" charset="-79"/>
              </a:rPr>
              <a:t>בראשונה היו שלוחי בית דין </a:t>
            </a:r>
            <a:r>
              <a:rPr lang="he-IL" sz="2800" dirty="0" err="1" smtClean="0">
                <a:latin typeface="Guttman Vilna" panose="02010401010101010101" pitchFamily="2" charset="-79"/>
                <a:cs typeface="Guttman Vilna" panose="02010401010101010101" pitchFamily="2" charset="-79"/>
              </a:rPr>
              <a:t>יושבין</a:t>
            </a:r>
            <a:r>
              <a:rPr lang="he-IL" sz="2800" dirty="0" smtClean="0">
                <a:latin typeface="Guttman Vilna" panose="02010401010101010101" pitchFamily="2" charset="-79"/>
                <a:cs typeface="Guttman Vilna" panose="02010401010101010101" pitchFamily="2" charset="-79"/>
              </a:rPr>
              <a:t> על פתחי עיירות כל מי שמביא פירות בתוך ידו </a:t>
            </a:r>
            <a:r>
              <a:rPr lang="he-IL" sz="2800" dirty="0" err="1" smtClean="0">
                <a:solidFill>
                  <a:srgbClr val="0000CC"/>
                </a:solidFill>
                <a:latin typeface="Guttman Vilna" panose="02010401010101010101" pitchFamily="2" charset="-79"/>
                <a:cs typeface="Guttman Vilna" panose="02010401010101010101" pitchFamily="2" charset="-79"/>
              </a:rPr>
              <a:t>נוטלין</a:t>
            </a:r>
            <a:r>
              <a:rPr lang="he-IL" sz="2800" dirty="0" smtClean="0">
                <a:solidFill>
                  <a:srgbClr val="0000CC"/>
                </a:solidFill>
                <a:latin typeface="Guttman Vilna" panose="02010401010101010101" pitchFamily="2" charset="-79"/>
                <a:cs typeface="Guttman Vilna" panose="02010401010101010101" pitchFamily="2" charset="-79"/>
              </a:rPr>
              <a:t> אותן ממנו </a:t>
            </a:r>
            <a:r>
              <a:rPr lang="he-IL" sz="2800" dirty="0" err="1" smtClean="0">
                <a:solidFill>
                  <a:srgbClr val="0000CC"/>
                </a:solidFill>
                <a:latin typeface="Guttman Vilna" panose="02010401010101010101" pitchFamily="2" charset="-79"/>
                <a:cs typeface="Guttman Vilna" panose="02010401010101010101" pitchFamily="2" charset="-79"/>
              </a:rPr>
              <a:t>ונותנין</a:t>
            </a:r>
            <a:r>
              <a:rPr lang="he-IL" sz="2800" dirty="0" smtClean="0">
                <a:solidFill>
                  <a:srgbClr val="0000CC"/>
                </a:solidFill>
                <a:latin typeface="Guttman Vilna" panose="02010401010101010101" pitchFamily="2" charset="-79"/>
                <a:cs typeface="Guttman Vilna" panose="02010401010101010101" pitchFamily="2" charset="-79"/>
              </a:rPr>
              <a:t> לו מהן </a:t>
            </a:r>
            <a:r>
              <a:rPr lang="he-IL" sz="2800" dirty="0" smtClean="0">
                <a:latin typeface="Guttman Vilna" panose="02010401010101010101" pitchFamily="2" charset="-79"/>
                <a:cs typeface="Guttman Vilna" panose="02010401010101010101" pitchFamily="2" charset="-79"/>
              </a:rPr>
              <a:t>מזון שלוש סעודות והשאר </a:t>
            </a:r>
            <a:r>
              <a:rPr lang="he-IL" sz="2800" dirty="0" err="1" smtClean="0">
                <a:latin typeface="Guttman Vilna" panose="02010401010101010101" pitchFamily="2" charset="-79"/>
                <a:cs typeface="Guttman Vilna" panose="02010401010101010101" pitchFamily="2" charset="-79"/>
              </a:rPr>
              <a:t>מכניסין</a:t>
            </a:r>
            <a:r>
              <a:rPr lang="he-IL" sz="2800" dirty="0" smtClean="0">
                <a:latin typeface="Guttman Vilna" panose="02010401010101010101" pitchFamily="2" charset="-79"/>
                <a:cs typeface="Guttman Vilna" panose="02010401010101010101" pitchFamily="2" charset="-79"/>
              </a:rPr>
              <a:t> אותו לאוצר שבעיר...</a:t>
            </a:r>
            <a:endParaRPr lang="he-IL" sz="2800" dirty="0">
              <a:latin typeface="Guttman Vilna" panose="02010401010101010101" pitchFamily="2" charset="-79"/>
              <a:cs typeface="Guttman Vilna" panose="02010401010101010101" pitchFamily="2" charset="-79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99792" y="2060848"/>
            <a:ext cx="4392488" cy="39703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/>
            <a:r>
              <a:rPr lang="he-IL" sz="2800" dirty="0" smtClean="0">
                <a:latin typeface="David" panose="020E0502060401010101" pitchFamily="34" charset="-79"/>
                <a:cs typeface="David" panose="020E0502060401010101" pitchFamily="34" charset="-79"/>
              </a:rPr>
              <a:t>תוספתא מסכת שביעית פרק ח</a:t>
            </a:r>
          </a:p>
          <a:p>
            <a:pPr algn="just"/>
            <a:endParaRPr lang="he-IL" sz="2800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just"/>
            <a:r>
              <a:rPr lang="he-IL" sz="2800" dirty="0" smtClean="0">
                <a:latin typeface="Guttman Vilna" panose="02010401010101010101" pitchFamily="2" charset="-79"/>
                <a:cs typeface="Guttman Vilna" panose="02010401010101010101" pitchFamily="2" charset="-79"/>
              </a:rPr>
              <a:t>הגיע זמן זיתים שלוחי בית דין </a:t>
            </a:r>
            <a:r>
              <a:rPr lang="he-IL" sz="2800" dirty="0" err="1" smtClean="0">
                <a:solidFill>
                  <a:srgbClr val="0000CC"/>
                </a:solidFill>
                <a:latin typeface="Guttman Vilna" panose="02010401010101010101" pitchFamily="2" charset="-79"/>
                <a:cs typeface="Guttman Vilna" panose="02010401010101010101" pitchFamily="2" charset="-79"/>
              </a:rPr>
              <a:t>שוכרין</a:t>
            </a:r>
            <a:r>
              <a:rPr lang="he-IL" sz="2800" dirty="0" smtClean="0">
                <a:solidFill>
                  <a:srgbClr val="0000CC"/>
                </a:solidFill>
                <a:latin typeface="Guttman Vilna" panose="02010401010101010101" pitchFamily="2" charset="-79"/>
                <a:cs typeface="Guttman Vilna" panose="02010401010101010101" pitchFamily="2" charset="-79"/>
              </a:rPr>
              <a:t> </a:t>
            </a:r>
            <a:r>
              <a:rPr lang="he-IL" sz="2800" dirty="0" err="1" smtClean="0">
                <a:solidFill>
                  <a:srgbClr val="0000CC"/>
                </a:solidFill>
                <a:latin typeface="Guttman Vilna" panose="02010401010101010101" pitchFamily="2" charset="-79"/>
                <a:cs typeface="Guttman Vilna" panose="02010401010101010101" pitchFamily="2" charset="-79"/>
              </a:rPr>
              <a:t>פועלין</a:t>
            </a:r>
            <a:r>
              <a:rPr lang="he-IL" sz="2800" dirty="0" smtClean="0">
                <a:solidFill>
                  <a:srgbClr val="0000CC"/>
                </a:solidFill>
                <a:latin typeface="Guttman Vilna" panose="02010401010101010101" pitchFamily="2" charset="-79"/>
                <a:cs typeface="Guttman Vilna" panose="02010401010101010101" pitchFamily="2" charset="-79"/>
              </a:rPr>
              <a:t> </a:t>
            </a:r>
            <a:r>
              <a:rPr lang="he-IL" sz="2800" dirty="0" err="1" smtClean="0">
                <a:solidFill>
                  <a:srgbClr val="0000CC"/>
                </a:solidFill>
                <a:latin typeface="Guttman Vilna" panose="02010401010101010101" pitchFamily="2" charset="-79"/>
                <a:cs typeface="Guttman Vilna" panose="02010401010101010101" pitchFamily="2" charset="-79"/>
              </a:rPr>
              <a:t>ומוסקין</a:t>
            </a:r>
            <a:r>
              <a:rPr lang="he-IL" sz="2800" dirty="0" smtClean="0">
                <a:solidFill>
                  <a:srgbClr val="0000CC"/>
                </a:solidFill>
                <a:latin typeface="Guttman Vilna" panose="02010401010101010101" pitchFamily="2" charset="-79"/>
                <a:cs typeface="Guttman Vilna" panose="02010401010101010101" pitchFamily="2" charset="-79"/>
              </a:rPr>
              <a:t> אותן </a:t>
            </a:r>
            <a:r>
              <a:rPr lang="he-IL" sz="2800" dirty="0" err="1" smtClean="0">
                <a:latin typeface="Guttman Vilna" panose="02010401010101010101" pitchFamily="2" charset="-79"/>
                <a:cs typeface="Guttman Vilna" panose="02010401010101010101" pitchFamily="2" charset="-79"/>
              </a:rPr>
              <a:t>ועוטנין</a:t>
            </a:r>
            <a:r>
              <a:rPr lang="he-IL" sz="2800" dirty="0" smtClean="0">
                <a:latin typeface="Guttman Vilna" panose="02010401010101010101" pitchFamily="2" charset="-79"/>
                <a:cs typeface="Guttman Vilna" panose="02010401010101010101" pitchFamily="2" charset="-79"/>
              </a:rPr>
              <a:t> אותן בית הבד </a:t>
            </a:r>
            <a:r>
              <a:rPr lang="he-IL" sz="2800" dirty="0" err="1" smtClean="0">
                <a:latin typeface="Guttman Vilna" panose="02010401010101010101" pitchFamily="2" charset="-79"/>
                <a:cs typeface="Guttman Vilna" panose="02010401010101010101" pitchFamily="2" charset="-79"/>
              </a:rPr>
              <a:t>וכונסין</a:t>
            </a:r>
            <a:r>
              <a:rPr lang="he-IL" sz="2800" dirty="0" smtClean="0">
                <a:latin typeface="Guttman Vilna" panose="02010401010101010101" pitchFamily="2" charset="-79"/>
                <a:cs typeface="Guttman Vilna" panose="02010401010101010101" pitchFamily="2" charset="-79"/>
              </a:rPr>
              <a:t> אותן בחביות </a:t>
            </a:r>
            <a:r>
              <a:rPr lang="he-IL" sz="2800" dirty="0" err="1" smtClean="0">
                <a:latin typeface="Guttman Vilna" panose="02010401010101010101" pitchFamily="2" charset="-79"/>
                <a:cs typeface="Guttman Vilna" panose="02010401010101010101" pitchFamily="2" charset="-79"/>
              </a:rPr>
              <a:t>ומכניסין</a:t>
            </a:r>
            <a:r>
              <a:rPr lang="he-IL" sz="2800" dirty="0" smtClean="0">
                <a:latin typeface="Guttman Vilna" panose="02010401010101010101" pitchFamily="2" charset="-79"/>
                <a:cs typeface="Guttman Vilna" panose="02010401010101010101" pitchFamily="2" charset="-79"/>
              </a:rPr>
              <a:t> אותן </a:t>
            </a:r>
            <a:r>
              <a:rPr lang="he-IL" sz="2800" dirty="0" smtClean="0">
                <a:solidFill>
                  <a:srgbClr val="0000CC"/>
                </a:solidFill>
                <a:latin typeface="Guttman Vilna" panose="02010401010101010101" pitchFamily="2" charset="-79"/>
                <a:cs typeface="Guttman Vilna" panose="02010401010101010101" pitchFamily="2" charset="-79"/>
              </a:rPr>
              <a:t>לאוצר שבעיר </a:t>
            </a:r>
            <a:r>
              <a:rPr lang="he-IL" sz="2800" dirty="0" err="1" smtClean="0">
                <a:solidFill>
                  <a:srgbClr val="0000CC"/>
                </a:solidFill>
                <a:latin typeface="Guttman Vilna" panose="02010401010101010101" pitchFamily="2" charset="-79"/>
                <a:cs typeface="Guttman Vilna" panose="02010401010101010101" pitchFamily="2" charset="-79"/>
              </a:rPr>
              <a:t>ומחלקין</a:t>
            </a:r>
            <a:r>
              <a:rPr lang="he-IL" sz="2800" dirty="0" smtClean="0">
                <a:latin typeface="Guttman Vilna" panose="02010401010101010101" pitchFamily="2" charset="-79"/>
                <a:cs typeface="Guttman Vilna" panose="02010401010101010101" pitchFamily="2" charset="-79"/>
              </a:rPr>
              <a:t> מהן ערבי שבתות כל אחד ואחד לפי ביתו</a:t>
            </a:r>
            <a:endParaRPr lang="he-IL" sz="2800" dirty="0">
              <a:latin typeface="Guttman Vilna" panose="02010401010101010101" pitchFamily="2" charset="-79"/>
              <a:cs typeface="Guttman Vilna" panose="02010401010101010101" pitchFamily="2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2" grpId="0"/>
      <p:bldP spid="1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רבני אוצר הארץ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54" y="900138"/>
            <a:ext cx="9144000" cy="45961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-27384"/>
            <a:ext cx="9144000" cy="92333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00B0F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חברי בית הדין של אוצר הארץ</a:t>
            </a:r>
            <a:endParaRPr lang="he-IL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9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3206" y="1328286"/>
            <a:ext cx="2869307" cy="152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34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4777" y="1340768"/>
            <a:ext cx="2954745" cy="1587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34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6209" y="3789040"/>
            <a:ext cx="3054183" cy="1659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341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2102" y="3861048"/>
            <a:ext cx="2913811" cy="153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907704" y="260648"/>
            <a:ext cx="493254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אוצר בית דין בימינו</a:t>
            </a:r>
            <a:endParaRPr lang="he-IL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7182" y="2924944"/>
            <a:ext cx="313184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 smtClean="0"/>
              <a:t>החקלאי מודיע לנציגי הציבור</a:t>
            </a:r>
          </a:p>
          <a:p>
            <a:pPr algn="ctr"/>
            <a:r>
              <a:rPr lang="he-IL" sz="2000" dirty="0" smtClean="0"/>
              <a:t>על הפקרת השדה </a:t>
            </a:r>
            <a:endParaRPr lang="he-IL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1206782" y="3140968"/>
            <a:ext cx="313184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 smtClean="0"/>
              <a:t>נציגי הציבור שוכרים פועלים</a:t>
            </a:r>
            <a:endParaRPr lang="he-IL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951198" y="5589240"/>
            <a:ext cx="313184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 smtClean="0"/>
              <a:t>הפועלים קוטפים כרגיל</a:t>
            </a:r>
          </a:p>
          <a:p>
            <a:pPr algn="ctr"/>
            <a:r>
              <a:rPr lang="he-IL" sz="2000" dirty="0" smtClean="0"/>
              <a:t>כשליחי הציבור</a:t>
            </a:r>
            <a:endParaRPr lang="he-IL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990758" y="5517232"/>
            <a:ext cx="360040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 smtClean="0"/>
              <a:t>נציגי הציבור מחלקים את הפירות לכל דורש וגובים כסף רק כדי לשלם את שכר הפועלים</a:t>
            </a:r>
            <a:endParaRPr lang="he-IL" sz="2000" dirty="0"/>
          </a:p>
        </p:txBody>
      </p:sp>
      <p:graphicFrame>
        <p:nvGraphicFramePr>
          <p:cNvPr id="273417" name="Object 9"/>
          <p:cNvGraphicFramePr>
            <a:graphicFrameLocks noChangeAspect="1"/>
          </p:cNvGraphicFramePr>
          <p:nvPr/>
        </p:nvGraphicFramePr>
        <p:xfrm>
          <a:off x="2411760" y="1844824"/>
          <a:ext cx="3975100" cy="257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CorelDRAW! Graphic" r:id="rId7" imgW="3976532" imgH="2584026" progId="">
                  <p:embed/>
                </p:oleObj>
              </mc:Choice>
              <mc:Fallback>
                <p:oleObj name="CorelDRAW! Graphic" r:id="rId7" imgW="3976532" imgH="2584026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1844824"/>
                        <a:ext cx="3975100" cy="2578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627784" y="4725144"/>
            <a:ext cx="381642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 smtClean="0"/>
              <a:t>בית הדין ממנה את החקלאי עצמו להיות פועל  בשדה שהפקיר. החקלאי מקבל את שכרו מבית הדין רק על עבודתו</a:t>
            </a:r>
            <a:endParaRPr lang="he-IL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273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3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273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273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3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3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2" grpId="1"/>
      <p:bldP spid="13" grpId="0"/>
      <p:bldP spid="13" grpId="1"/>
      <p:bldP spid="14" grpId="0"/>
      <p:bldP spid="14" grpId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3438128" y="4161134"/>
            <a:ext cx="2286000" cy="708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e-IL" alt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ולא להפסד</a:t>
            </a:r>
            <a:endParaRPr lang="en-US" altLang="he-IL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3275856" y="3903439"/>
            <a:ext cx="25474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e-IL" alt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(פסחים </a:t>
            </a:r>
            <a:r>
              <a:rPr lang="he-IL" altLang="he-IL" sz="2400" b="1" dirty="0">
                <a:latin typeface="David" panose="020E0502060401010101" pitchFamily="34" charset="-79"/>
                <a:cs typeface="David" panose="020E0502060401010101" pitchFamily="34" charset="-79"/>
              </a:rPr>
              <a:t>דף נב </a:t>
            </a:r>
            <a:r>
              <a:rPr lang="he-IL" altLang="he-IL" sz="2400" b="1" dirty="0" err="1">
                <a:latin typeface="David" panose="020E0502060401010101" pitchFamily="34" charset="-79"/>
                <a:cs typeface="David" panose="020E0502060401010101" pitchFamily="34" charset="-79"/>
              </a:rPr>
              <a:t>עמ</a:t>
            </a:r>
            <a:r>
              <a:rPr lang="en-US" altLang="he-IL" sz="2400" b="1" dirty="0">
                <a:latin typeface="David" panose="020E0502060401010101" pitchFamily="34" charset="-79"/>
                <a:cs typeface="David" panose="020E0502060401010101" pitchFamily="34" charset="-79"/>
              </a:rPr>
              <a:t>’ </a:t>
            </a:r>
            <a:r>
              <a:rPr lang="he-IL" alt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ב)</a:t>
            </a:r>
            <a:endParaRPr lang="en-US" altLang="he-IL" sz="2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2" name="Oval 4"/>
          <p:cNvSpPr>
            <a:spLocks noChangeArrowheads="1"/>
          </p:cNvSpPr>
          <p:nvPr/>
        </p:nvSpPr>
        <p:spPr bwMode="auto">
          <a:xfrm>
            <a:off x="2638400" y="4941168"/>
            <a:ext cx="3733800" cy="1752600"/>
          </a:xfrm>
          <a:prstGeom prst="ellipse">
            <a:avLst/>
          </a:prstGeom>
          <a:solidFill>
            <a:srgbClr val="FF0000"/>
          </a:solidFill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he-IL" altLang="he-IL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לא להשחית</a:t>
            </a:r>
            <a:endParaRPr lang="en-US" altLang="he-IL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7" name="Text Box 3075"/>
          <p:cNvSpPr txBox="1">
            <a:spLocks noChangeArrowheads="1"/>
          </p:cNvSpPr>
          <p:nvPr/>
        </p:nvSpPr>
        <p:spPr bwMode="auto">
          <a:xfrm>
            <a:off x="7245367" y="1224429"/>
            <a:ext cx="1935145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he-IL" altLang="he-I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ויקרא כה, ו</a:t>
            </a:r>
            <a:endParaRPr lang="en-US" altLang="he-IL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8" name="מלבן 17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742950" indent="-742950" algn="ctr"/>
            <a:r>
              <a:rPr lang="he-IL" altLang="he-IL" sz="5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יבולי השמיטה הקדושים</a:t>
            </a:r>
          </a:p>
        </p:txBody>
      </p:sp>
      <p:sp>
        <p:nvSpPr>
          <p:cNvPr id="3" name="מלבן 2"/>
          <p:cNvSpPr/>
          <p:nvPr/>
        </p:nvSpPr>
        <p:spPr>
          <a:xfrm>
            <a:off x="2322185" y="1700808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e-IL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וְהָיְתָה</a:t>
            </a:r>
            <a:r>
              <a:rPr lang="he-I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שַׁבַּת הָאָרֶץ לָכֶם</a:t>
            </a:r>
          </a:p>
          <a:p>
            <a:pPr algn="ctr"/>
            <a:r>
              <a:rPr lang="he-IL" sz="8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לְאָכְלָה</a:t>
            </a:r>
            <a:endParaRPr lang="en-US" altLang="he-IL" sz="16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/>
      <p:bldP spid="50182" grpId="0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/>
          <p:cNvSpPr/>
          <p:nvPr/>
        </p:nvSpPr>
        <p:spPr>
          <a:xfrm>
            <a:off x="654" y="0"/>
            <a:ext cx="9144000" cy="191683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92D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TextBox 3"/>
          <p:cNvSpPr txBox="1"/>
          <p:nvPr/>
        </p:nvSpPr>
        <p:spPr>
          <a:xfrm>
            <a:off x="467544" y="548680"/>
            <a:ext cx="8217314" cy="7694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4400" b="1" dirty="0" smtClean="0">
                <a:latin typeface="David" pitchFamily="34" charset="-79"/>
                <a:cs typeface="David" pitchFamily="34" charset="-79"/>
              </a:rPr>
              <a:t>מכניסים שאריות לשקית ומניחים בפח</a:t>
            </a:r>
            <a:endParaRPr lang="he-IL" sz="4400" b="1" u="sng" dirty="0">
              <a:latin typeface="David" pitchFamily="34" charset="-79"/>
              <a:cs typeface="David" pitchFamily="34" charset="-79"/>
            </a:endParaRPr>
          </a:p>
        </p:txBody>
      </p:sp>
      <p:pic>
        <p:nvPicPr>
          <p:cNvPr id="5" name="לפח בשקית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1714499"/>
            <a:ext cx="9144000" cy="51435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0" y="0"/>
            <a:ext cx="9144000" cy="191683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92D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TextBox 2"/>
          <p:cNvSpPr txBox="1"/>
          <p:nvPr/>
        </p:nvSpPr>
        <p:spPr>
          <a:xfrm>
            <a:off x="1947652" y="276324"/>
            <a:ext cx="5339923" cy="126188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4400" b="1" dirty="0" smtClean="0">
                <a:latin typeface="David" pitchFamily="34" charset="-79"/>
                <a:cs typeface="David" pitchFamily="34" charset="-79"/>
              </a:rPr>
              <a:t>נותנים אותם לבעלי חיים</a:t>
            </a:r>
          </a:p>
          <a:p>
            <a:pPr algn="ctr"/>
            <a:r>
              <a:rPr lang="he-IL" altLang="he-IL" sz="3200" dirty="0">
                <a:latin typeface="David" pitchFamily="34" charset="-79"/>
                <a:cs typeface="David" pitchFamily="34" charset="-79"/>
              </a:rPr>
              <a:t>אם אינם ראויים למאכל </a:t>
            </a:r>
            <a:r>
              <a:rPr lang="he-IL" altLang="he-IL" sz="3200" dirty="0" smtClean="0">
                <a:latin typeface="David" pitchFamily="34" charset="-79"/>
                <a:cs typeface="David" pitchFamily="34" charset="-79"/>
              </a:rPr>
              <a:t>אדם</a:t>
            </a:r>
            <a:endParaRPr lang="he-IL" altLang="he-IL" sz="3200" u="sng" dirty="0">
              <a:latin typeface="David" pitchFamily="34" charset="-79"/>
              <a:cs typeface="David" pitchFamily="34" charset="-79"/>
            </a:endParaRPr>
          </a:p>
        </p:txBody>
      </p:sp>
      <p:pic>
        <p:nvPicPr>
          <p:cNvPr id="4" name="האכלת בעח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1755003"/>
            <a:ext cx="9144000" cy="51435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1919959" y="3852148"/>
            <a:ext cx="466826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e-IL" altLang="he-IL" sz="4000" b="1" dirty="0">
                <a:latin typeface="David" panose="020E0502060401010101" pitchFamily="34" charset="-79"/>
                <a:cs typeface="David" panose="020E0502060401010101" pitchFamily="34" charset="-79"/>
              </a:rPr>
              <a:t>ולא ישנה פירות מבריתן</a:t>
            </a:r>
            <a:endParaRPr lang="en-US" alt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2253802" y="3563322"/>
            <a:ext cx="39917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e-IL" alt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(רמב”ם </a:t>
            </a:r>
            <a:r>
              <a:rPr lang="he-IL" altLang="he-IL" sz="2400" b="1" dirty="0">
                <a:latin typeface="David" panose="020E0502060401010101" pitchFamily="34" charset="-79"/>
                <a:cs typeface="David" panose="020E0502060401010101" pitchFamily="34" charset="-79"/>
              </a:rPr>
              <a:t>הלכות שביעית פ”ה </a:t>
            </a:r>
            <a:r>
              <a:rPr lang="he-IL" altLang="he-IL" sz="2400" b="1" dirty="0" err="1" smtClean="0">
                <a:latin typeface="David" panose="020E0502060401010101" pitchFamily="34" charset="-79"/>
                <a:cs typeface="David" panose="020E0502060401010101" pitchFamily="34" charset="-79"/>
              </a:rPr>
              <a:t>ה”ג</a:t>
            </a:r>
            <a:r>
              <a:rPr lang="he-IL" altLang="he-IL" sz="2400" b="1" dirty="0">
                <a:latin typeface="David" panose="020E0502060401010101" pitchFamily="34" charset="-79"/>
                <a:cs typeface="David" panose="020E0502060401010101" pitchFamily="34" charset="-79"/>
              </a:rPr>
              <a:t>)</a:t>
            </a:r>
            <a:endParaRPr lang="en-US" altLang="he-IL" sz="2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1" name="Text Box 3075"/>
          <p:cNvSpPr txBox="1">
            <a:spLocks noChangeArrowheads="1"/>
          </p:cNvSpPr>
          <p:nvPr/>
        </p:nvSpPr>
        <p:spPr bwMode="auto">
          <a:xfrm>
            <a:off x="7245367" y="1260049"/>
            <a:ext cx="1935145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he-IL" altLang="he-I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ויקרא כה, ו</a:t>
            </a:r>
            <a:endParaRPr lang="en-US" altLang="he-IL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2" name="Oval 4"/>
          <p:cNvSpPr>
            <a:spLocks noChangeArrowheads="1"/>
          </p:cNvSpPr>
          <p:nvPr/>
        </p:nvSpPr>
        <p:spPr bwMode="auto">
          <a:xfrm>
            <a:off x="4932040" y="4797152"/>
            <a:ext cx="3733800" cy="1752600"/>
          </a:xfrm>
          <a:prstGeom prst="ellipse">
            <a:avLst/>
          </a:prstGeom>
          <a:solidFill>
            <a:srgbClr val="FF0000"/>
          </a:solidFill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he-IL" altLang="he-I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לא לאכול </a:t>
            </a:r>
            <a:r>
              <a:rPr lang="he-IL" altLang="he-IL" sz="3200" dirty="0" smtClean="0">
                <a:latin typeface="David" panose="020E0502060401010101" pitchFamily="34" charset="-79"/>
                <a:cs typeface="David" panose="020E0502060401010101" pitchFamily="34" charset="-79"/>
              </a:rPr>
              <a:t>באופן</a:t>
            </a:r>
          </a:p>
          <a:p>
            <a:pPr algn="ctr"/>
            <a:r>
              <a:rPr lang="he-IL" altLang="he-IL" sz="3200" dirty="0" smtClean="0">
                <a:latin typeface="David" panose="020E0502060401010101" pitchFamily="34" charset="-79"/>
                <a:cs typeface="David" panose="020E0502060401010101" pitchFamily="34" charset="-79"/>
              </a:rPr>
              <a:t>שאינו מקובל</a:t>
            </a:r>
            <a:endParaRPr lang="en-US" altLang="he-IL" sz="32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3" name="Oval 4"/>
          <p:cNvSpPr>
            <a:spLocks noChangeArrowheads="1"/>
          </p:cNvSpPr>
          <p:nvPr/>
        </p:nvSpPr>
        <p:spPr bwMode="auto">
          <a:xfrm>
            <a:off x="539552" y="4797152"/>
            <a:ext cx="3733800" cy="1752600"/>
          </a:xfrm>
          <a:prstGeom prst="ellipse">
            <a:avLst/>
          </a:prstGeom>
          <a:solidFill>
            <a:srgbClr val="FF0000"/>
          </a:solidFill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he-IL" altLang="he-I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לא לעבד </a:t>
            </a:r>
            <a:r>
              <a:rPr lang="he-IL" altLang="he-IL" sz="3200" dirty="0" smtClean="0">
                <a:latin typeface="David" panose="020E0502060401010101" pitchFamily="34" charset="-79"/>
                <a:cs typeface="David" panose="020E0502060401010101" pitchFamily="34" charset="-79"/>
              </a:rPr>
              <a:t>באופן </a:t>
            </a:r>
          </a:p>
          <a:p>
            <a:pPr algn="ctr"/>
            <a:r>
              <a:rPr lang="he-IL" altLang="he-IL" sz="3200" dirty="0" smtClean="0">
                <a:latin typeface="David" panose="020E0502060401010101" pitchFamily="34" charset="-79"/>
                <a:cs typeface="David" panose="020E0502060401010101" pitchFamily="34" charset="-79"/>
              </a:rPr>
              <a:t>שאינו מקובל</a:t>
            </a:r>
            <a:endParaRPr lang="en-US" altLang="he-IL" sz="32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4" name="מלבן 13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742950" indent="-742950" algn="ctr"/>
            <a:r>
              <a:rPr lang="he-IL" altLang="he-IL" sz="5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יבולי השמיטה הקדושים</a:t>
            </a:r>
          </a:p>
        </p:txBody>
      </p:sp>
      <p:sp>
        <p:nvSpPr>
          <p:cNvPr id="3" name="מלבן 2"/>
          <p:cNvSpPr/>
          <p:nvPr/>
        </p:nvSpPr>
        <p:spPr>
          <a:xfrm>
            <a:off x="2160240" y="1412776"/>
            <a:ext cx="4572000" cy="20005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e-IL" sz="3600" dirty="0" err="1">
                <a:latin typeface="David" panose="020E0502060401010101" pitchFamily="34" charset="-79"/>
                <a:cs typeface="David" panose="020E0502060401010101" pitchFamily="34" charset="-79"/>
              </a:rPr>
              <a:t>וְהָיְתָה</a:t>
            </a:r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 שַׁבַּת הָאָרֶץ לָכֶם</a:t>
            </a:r>
          </a:p>
          <a:p>
            <a:pPr algn="ctr"/>
            <a:r>
              <a:rPr lang="he-IL" sz="8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לְאָכְלָה</a:t>
            </a:r>
            <a:endParaRPr lang="en-US" altLang="he-IL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6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6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8" grpId="0"/>
      <p:bldP spid="49159" grpId="0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3" name="Text Box 1039"/>
          <p:cNvSpPr txBox="1">
            <a:spLocks noChangeArrowheads="1"/>
          </p:cNvSpPr>
          <p:nvPr/>
        </p:nvSpPr>
        <p:spPr bwMode="auto">
          <a:xfrm>
            <a:off x="4882953" y="2489596"/>
            <a:ext cx="32704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e-IL" alt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ירקות </a:t>
            </a:r>
            <a:r>
              <a:rPr lang="he-IL" altLang="he-IL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– הלקיטה</a:t>
            </a:r>
            <a:r>
              <a:rPr lang="en-US" altLang="he-IL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altLang="he-IL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בשמיטה</a:t>
            </a:r>
            <a:r>
              <a:rPr lang="en-US" altLang="he-IL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endParaRPr lang="en-US" altLang="he-IL" sz="2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7666" name="Text Box 1042"/>
          <p:cNvSpPr txBox="1">
            <a:spLocks noChangeArrowheads="1"/>
          </p:cNvSpPr>
          <p:nvPr/>
        </p:nvSpPr>
        <p:spPr bwMode="auto">
          <a:xfrm>
            <a:off x="4954266" y="1556792"/>
            <a:ext cx="349967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e-IL" altLang="he-IL" sz="5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השלב הקובע</a:t>
            </a:r>
            <a:endParaRPr lang="en-US" altLang="he-IL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9" name="lekita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788024" y="3213124"/>
            <a:ext cx="3969060" cy="3175248"/>
          </a:xfrm>
          <a:prstGeom prst="rect">
            <a:avLst/>
          </a:prstGeom>
        </p:spPr>
      </p:pic>
      <p:sp>
        <p:nvSpPr>
          <p:cNvPr id="10" name="Text Box 1037"/>
          <p:cNvSpPr txBox="1">
            <a:spLocks noChangeArrowheads="1"/>
          </p:cNvSpPr>
          <p:nvPr/>
        </p:nvSpPr>
        <p:spPr bwMode="auto">
          <a:xfrm>
            <a:off x="227220" y="4005064"/>
            <a:ext cx="39148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e-IL" sz="2400" dirty="0">
                <a:latin typeface="David" pitchFamily="34" charset="-79"/>
                <a:cs typeface="David" pitchFamily="34" charset="-79"/>
              </a:rPr>
              <a:t>גרגרים - שליש </a:t>
            </a:r>
            <a:r>
              <a:rPr lang="he-IL" sz="2400" dirty="0" smtClean="0">
                <a:latin typeface="David" pitchFamily="34" charset="-79"/>
                <a:cs typeface="David" pitchFamily="34" charset="-79"/>
              </a:rPr>
              <a:t>הבשלה בשמיטה</a:t>
            </a:r>
            <a:endParaRPr lang="en-US" sz="2400" dirty="0">
              <a:latin typeface="David" pitchFamily="34" charset="-79"/>
              <a:cs typeface="David" pitchFamily="34" charset="-79"/>
            </a:endParaRPr>
          </a:p>
        </p:txBody>
      </p:sp>
      <p:sp>
        <p:nvSpPr>
          <p:cNvPr id="11" name="Text Box 1038"/>
          <p:cNvSpPr txBox="1">
            <a:spLocks noChangeArrowheads="1"/>
          </p:cNvSpPr>
          <p:nvPr/>
        </p:nvSpPr>
        <p:spPr bwMode="auto">
          <a:xfrm>
            <a:off x="651380" y="908720"/>
            <a:ext cx="31229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e-IL" sz="2400" dirty="0">
                <a:latin typeface="David" pitchFamily="34" charset="-79"/>
                <a:cs typeface="David" pitchFamily="34" charset="-79"/>
              </a:rPr>
              <a:t>פרי עץ </a:t>
            </a:r>
            <a:r>
              <a:rPr lang="he-IL" sz="2400" dirty="0" smtClean="0">
                <a:latin typeface="David" pitchFamily="34" charset="-79"/>
                <a:cs typeface="David" pitchFamily="34" charset="-79"/>
              </a:rPr>
              <a:t>– החנטה בשמיטה</a:t>
            </a:r>
            <a:endParaRPr lang="en-US" sz="2400" dirty="0">
              <a:latin typeface="David" pitchFamily="34" charset="-79"/>
              <a:cs typeface="David" pitchFamily="34" charset="-79"/>
            </a:endParaRPr>
          </a:p>
        </p:txBody>
      </p:sp>
      <p:pic>
        <p:nvPicPr>
          <p:cNvPr id="12" name="Picture 1043" descr="duvdev0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1413271"/>
            <a:ext cx="3200400" cy="2400300"/>
          </a:xfrm>
          <a:prstGeom prst="rect">
            <a:avLst/>
          </a:prstGeom>
          <a:noFill/>
        </p:spPr>
      </p:pic>
      <p:pic>
        <p:nvPicPr>
          <p:cNvPr id="13" name="Picture 1044" descr="tiras0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313" y="4508896"/>
            <a:ext cx="3168650" cy="2376488"/>
          </a:xfrm>
          <a:prstGeom prst="rect">
            <a:avLst/>
          </a:prstGeom>
          <a:noFill/>
        </p:spPr>
      </p:pic>
      <p:pic>
        <p:nvPicPr>
          <p:cNvPr id="14" name="Picture 1050" descr="duvdev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1413" y="1413271"/>
            <a:ext cx="1905000" cy="1428750"/>
          </a:xfrm>
          <a:prstGeom prst="rect">
            <a:avLst/>
          </a:prstGeom>
          <a:noFill/>
        </p:spPr>
      </p:pic>
      <p:pic>
        <p:nvPicPr>
          <p:cNvPr id="15" name="Picture 1052" descr="duvdev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288" y="1413271"/>
            <a:ext cx="3128962" cy="2346325"/>
          </a:xfrm>
          <a:prstGeom prst="rect">
            <a:avLst/>
          </a:prstGeom>
          <a:noFill/>
        </p:spPr>
      </p:pic>
      <p:pic>
        <p:nvPicPr>
          <p:cNvPr id="16" name="tiras0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55875" y="4508896"/>
            <a:ext cx="1727200" cy="1357313"/>
          </a:xfrm>
          <a:prstGeom prst="rect">
            <a:avLst/>
          </a:prstGeom>
          <a:noFill/>
        </p:spPr>
      </p:pic>
      <p:pic>
        <p:nvPicPr>
          <p:cNvPr id="17" name="tiras0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8313" y="4508896"/>
            <a:ext cx="3095625" cy="2365375"/>
          </a:xfrm>
          <a:prstGeom prst="rect">
            <a:avLst/>
          </a:prstGeom>
          <a:noFill/>
        </p:spPr>
      </p:pic>
      <p:sp>
        <p:nvSpPr>
          <p:cNvPr id="18" name="מלבן 17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יבולים שגדלו בשמיטה</a:t>
            </a:r>
            <a:endParaRPr lang="he-IL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9" name="תמונה 18" descr="חסה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28184" y="2636912"/>
            <a:ext cx="2534411" cy="1425606"/>
          </a:xfrm>
          <a:prstGeom prst="rect">
            <a:avLst/>
          </a:prstGeom>
        </p:spPr>
      </p:pic>
      <p:pic>
        <p:nvPicPr>
          <p:cNvPr id="20" name="תמונה 19" descr="תפוז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19872" y="2636912"/>
            <a:ext cx="2534411" cy="1425606"/>
          </a:xfrm>
          <a:prstGeom prst="rect">
            <a:avLst/>
          </a:prstGeom>
        </p:spPr>
      </p:pic>
      <p:pic>
        <p:nvPicPr>
          <p:cNvPr id="21" name="תמונה 20" descr="M1080008.JPG"/>
          <p:cNvPicPr>
            <a:picLocks noChangeAspect="1"/>
          </p:cNvPicPr>
          <p:nvPr/>
        </p:nvPicPr>
        <p:blipFill>
          <a:blip r:embed="rId11" cstate="print"/>
          <a:srcRect l="54228" r="5690"/>
          <a:stretch>
            <a:fillRect/>
          </a:stretch>
        </p:blipFill>
        <p:spPr>
          <a:xfrm rot="16200000">
            <a:off x="1187624" y="2132857"/>
            <a:ext cx="1440162" cy="24482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86619" y="4041711"/>
            <a:ext cx="1842172" cy="7694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400" dirty="0" smtClean="0">
                <a:latin typeface="David" panose="020E0502060401010101" pitchFamily="34" charset="-79"/>
                <a:cs typeface="David" panose="020E0502060401010101" pitchFamily="34" charset="-79"/>
              </a:rPr>
              <a:t>גרגירים</a:t>
            </a:r>
            <a:endParaRPr lang="he-IL" sz="4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58151" y="4012502"/>
            <a:ext cx="966932" cy="7694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400" dirty="0" smtClean="0">
                <a:latin typeface="David" panose="020E0502060401010101" pitchFamily="34" charset="-79"/>
                <a:cs typeface="David" panose="020E0502060401010101" pitchFamily="34" charset="-79"/>
              </a:rPr>
              <a:t>ירק</a:t>
            </a:r>
            <a:endParaRPr lang="he-IL" sz="4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63913" y="4005064"/>
            <a:ext cx="2060179" cy="7694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400" dirty="0" smtClean="0">
                <a:latin typeface="David" panose="020E0502060401010101" pitchFamily="34" charset="-79"/>
                <a:cs typeface="David" panose="020E0502060401010101" pitchFamily="34" charset="-79"/>
              </a:rPr>
              <a:t>פירות עץ</a:t>
            </a:r>
            <a:endParaRPr lang="he-IL" sz="4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video>
              <p:cMediaNode>
                <p:cTn id="7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video>
              <p:cMediaNode>
                <p:cTn id="7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27663" grpId="0" autoUpdateAnimBg="0"/>
      <p:bldP spid="10" grpId="0" autoUpdateAnimBg="0"/>
      <p:bldP spid="11" grpId="0" autoUpdateAnimBg="0"/>
      <p:bldP spid="2" grpId="0"/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0" y="0"/>
            <a:ext cx="9144000" cy="1673995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92D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TextBox 2"/>
          <p:cNvSpPr txBox="1"/>
          <p:nvPr/>
        </p:nvSpPr>
        <p:spPr>
          <a:xfrm>
            <a:off x="743813" y="548680"/>
            <a:ext cx="7952819" cy="7694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4400" dirty="0" smtClean="0">
                <a:latin typeface="David" pitchFamily="34" charset="-79"/>
                <a:cs typeface="David" pitchFamily="34" charset="-79"/>
              </a:rPr>
              <a:t>מה שאוכלים מבושל - </a:t>
            </a:r>
            <a:r>
              <a:rPr lang="he-IL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itchFamily="34" charset="-79"/>
                <a:cs typeface="David" pitchFamily="34" charset="-79"/>
              </a:rPr>
              <a:t>אוכלים מבושל</a:t>
            </a:r>
            <a:endParaRPr lang="he-IL" sz="4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itchFamily="34" charset="-79"/>
              <a:cs typeface="David" pitchFamily="34" charset="-79"/>
            </a:endParaRPr>
          </a:p>
        </p:txBody>
      </p:sp>
      <p:pic>
        <p:nvPicPr>
          <p:cNvPr id="4" name="מבושל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1673995"/>
            <a:ext cx="9144000" cy="51840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0" y="0"/>
            <a:ext cx="9144000" cy="171450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92D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TextBox 2"/>
          <p:cNvSpPr txBox="1"/>
          <p:nvPr/>
        </p:nvSpPr>
        <p:spPr>
          <a:xfrm>
            <a:off x="1635082" y="548680"/>
            <a:ext cx="6170280" cy="7694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4400" dirty="0" smtClean="0">
                <a:latin typeface="David" pitchFamily="34" charset="-79"/>
                <a:cs typeface="David" pitchFamily="34" charset="-79"/>
              </a:rPr>
              <a:t>מה שאוכלים חי - </a:t>
            </a:r>
            <a:r>
              <a:rPr lang="he-IL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itchFamily="34" charset="-79"/>
                <a:cs typeface="David" pitchFamily="34" charset="-79"/>
              </a:rPr>
              <a:t>אוכלים חי</a:t>
            </a:r>
            <a:endParaRPr lang="he-IL" sz="4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itchFamily="34" charset="-79"/>
              <a:cs typeface="David" pitchFamily="34" charset="-79"/>
            </a:endParaRPr>
          </a:p>
        </p:txBody>
      </p:sp>
      <p:pic>
        <p:nvPicPr>
          <p:cNvPr id="4" name="חי מותר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1714500"/>
            <a:ext cx="9143999" cy="5143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0" y="0"/>
            <a:ext cx="9144000" cy="191683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92D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TextBox 2"/>
          <p:cNvSpPr txBox="1"/>
          <p:nvPr/>
        </p:nvSpPr>
        <p:spPr>
          <a:xfrm>
            <a:off x="892899" y="548680"/>
            <a:ext cx="7654660" cy="7694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4400" dirty="0" smtClean="0">
                <a:latin typeface="David" pitchFamily="34" charset="-79"/>
                <a:cs typeface="David" pitchFamily="34" charset="-79"/>
              </a:rPr>
              <a:t>מה שמרסקים - </a:t>
            </a:r>
            <a:r>
              <a:rPr lang="he-IL" sz="4400" dirty="0" err="1" smtClean="0">
                <a:latin typeface="David" pitchFamily="34" charset="-79"/>
                <a:cs typeface="David" pitchFamily="34" charset="-79"/>
              </a:rPr>
              <a:t>תפוח"א</a:t>
            </a:r>
            <a:r>
              <a:rPr lang="he-IL" sz="4400" dirty="0" smtClean="0">
                <a:latin typeface="David" pitchFamily="34" charset="-79"/>
                <a:cs typeface="David" pitchFamily="34" charset="-79"/>
              </a:rPr>
              <a:t> - </a:t>
            </a:r>
            <a:r>
              <a:rPr lang="he-IL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itchFamily="34" charset="-79"/>
                <a:cs typeface="David" pitchFamily="34" charset="-79"/>
              </a:rPr>
              <a:t>מרסקים</a:t>
            </a:r>
            <a:endParaRPr lang="he-IL" sz="4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itchFamily="34" charset="-79"/>
              <a:cs typeface="David" pitchFamily="34" charset="-79"/>
            </a:endParaRPr>
          </a:p>
        </p:txBody>
      </p:sp>
      <p:pic>
        <p:nvPicPr>
          <p:cNvPr id="4" name="ריסוק מותר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0" y="0"/>
            <a:ext cx="9144000" cy="1916832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effectLst>
            <a:innerShdw blurRad="114300">
              <a:prstClr val="black"/>
            </a:innerShdw>
            <a:softEdge rad="635000"/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TextBox 2"/>
          <p:cNvSpPr txBox="1"/>
          <p:nvPr/>
        </p:nvSpPr>
        <p:spPr>
          <a:xfrm>
            <a:off x="315017" y="548680"/>
            <a:ext cx="8810425" cy="7694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4400" dirty="0" smtClean="0">
                <a:latin typeface="David" pitchFamily="34" charset="-79"/>
                <a:cs typeface="David" pitchFamily="34" charset="-79"/>
              </a:rPr>
              <a:t>מה שלא מרסקים - מלפפון - </a:t>
            </a:r>
            <a:r>
              <a:rPr lang="he-IL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itchFamily="34" charset="-79"/>
                <a:cs typeface="David" pitchFamily="34" charset="-79"/>
              </a:rPr>
              <a:t>לא מרסקים</a:t>
            </a:r>
            <a:endParaRPr lang="he-IL" sz="4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itchFamily="34" charset="-79"/>
              <a:cs typeface="David" pitchFamily="34" charset="-79"/>
            </a:endParaRPr>
          </a:p>
        </p:txBody>
      </p:sp>
      <p:pic>
        <p:nvPicPr>
          <p:cNvPr id="4" name="ריסוק אסור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1714499"/>
            <a:ext cx="9144000" cy="51435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0" y="0"/>
            <a:ext cx="9144000" cy="1916832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effectLst>
            <a:innerShdw blurRad="114300">
              <a:prstClr val="black"/>
            </a:innerShdw>
            <a:softEdge rad="635000"/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TextBox 2"/>
          <p:cNvSpPr txBox="1"/>
          <p:nvPr/>
        </p:nvSpPr>
        <p:spPr>
          <a:xfrm>
            <a:off x="947396" y="548680"/>
            <a:ext cx="7545656" cy="7694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4400" dirty="0" smtClean="0">
                <a:latin typeface="David" pitchFamily="34" charset="-79"/>
                <a:cs typeface="David" pitchFamily="34" charset="-79"/>
              </a:rPr>
              <a:t>מה שלא אוכלים חי – </a:t>
            </a:r>
            <a:r>
              <a:rPr lang="he-IL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itchFamily="34" charset="-79"/>
                <a:cs typeface="David" pitchFamily="34" charset="-79"/>
              </a:rPr>
              <a:t>לא אוכלים חי</a:t>
            </a:r>
            <a:endParaRPr lang="he-IL" sz="4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itchFamily="34" charset="-79"/>
              <a:cs typeface="David" pitchFamily="34" charset="-79"/>
            </a:endParaRPr>
          </a:p>
        </p:txBody>
      </p:sp>
      <p:pic>
        <p:nvPicPr>
          <p:cNvPr id="4" name="חי אסור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1916832"/>
            <a:ext cx="9144000" cy="51435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תוכן 3"/>
          <p:cNvSpPr>
            <a:spLocks noGrp="1"/>
          </p:cNvSpPr>
          <p:nvPr>
            <p:ph idx="1"/>
          </p:nvPr>
        </p:nvSpPr>
        <p:spPr>
          <a:xfrm>
            <a:off x="304800" y="1268760"/>
            <a:ext cx="8686800" cy="5589240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he-IL" sz="2900" b="1" u="sng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רמב"ם שמיטה ויובל פרק ה הלכה </a:t>
            </a:r>
            <a:r>
              <a:rPr lang="he-IL" sz="2900" b="1" u="sng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יג</a:t>
            </a:r>
            <a:endParaRPr lang="he-IL" sz="2900" b="1" u="sng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q"/>
            </a:pPr>
            <a:r>
              <a:rPr 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ואין </a:t>
            </a:r>
            <a:r>
              <a:rPr 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מאכילין</a:t>
            </a:r>
            <a:r>
              <a:rPr 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אותן לא לעכו"ם ולא לשכיר, ואם היה שכיר שבת או שכיר שנה או שכיר חדש או שקצץ מזונותיו עליו הרי הוא כאנשי ביתו </a:t>
            </a:r>
            <a:r>
              <a:rPr 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ומאכילין</a:t>
            </a:r>
            <a:r>
              <a:rPr 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אותו, </a:t>
            </a:r>
            <a:r>
              <a:rPr 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ומאכילין</a:t>
            </a:r>
            <a:r>
              <a:rPr 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את </a:t>
            </a:r>
            <a:r>
              <a:rPr 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האכסניא</a:t>
            </a:r>
            <a:r>
              <a:rPr 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פירות שביעית</a:t>
            </a:r>
            <a:r>
              <a:rPr lang="he-IL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.</a:t>
            </a:r>
            <a:endParaRPr lang="he-IL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he-IL" sz="2900" b="1" u="sng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מהר"י</a:t>
            </a:r>
            <a:r>
              <a:rPr lang="he-IL" sz="2900" b="1" u="sng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900" b="1" u="sng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קורקוס</a:t>
            </a:r>
            <a:endParaRPr lang="he-IL" sz="2900" b="1" u="sng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q"/>
            </a:pPr>
            <a:r>
              <a:rPr lang="he-IL" dirty="0" err="1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דאפילו</a:t>
            </a:r>
            <a:r>
              <a:rPr lang="he-IL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הכי להפסד קרינן ביה והכתוב אמר לאכלה ולא להפסד, </a:t>
            </a:r>
            <a:endParaRPr lang="he-IL" dirty="0" smtClean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he-IL" sz="2900" b="1" u="sng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שבת הארץ (קונטרס אחרון כ)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q"/>
            </a:pPr>
            <a:r>
              <a:rPr lang="he-IL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אלא </a:t>
            </a:r>
            <a:r>
              <a:rPr 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שיש ע"ז איסור דרבנן משום מעלת קדושת </a:t>
            </a:r>
            <a:r>
              <a:rPr lang="he-IL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שביעית ולא גזרו בתושב ושכיר </a:t>
            </a:r>
            <a:r>
              <a:rPr lang="he-IL" dirty="0" err="1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ואכסניא</a:t>
            </a:r>
            <a:r>
              <a:rPr lang="he-IL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..</a:t>
            </a:r>
          </a:p>
          <a:p>
            <a:pPr>
              <a:lnSpc>
                <a:spcPct val="160000"/>
              </a:lnSpc>
            </a:pPr>
            <a:endParaRPr lang="he-IL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כותרת 1"/>
          <p:cNvSpPr txBox="1">
            <a:spLocks/>
          </p:cNvSpPr>
          <p:nvPr/>
        </p:nvSpPr>
        <p:spPr>
          <a:xfrm>
            <a:off x="251520" y="142528"/>
            <a:ext cx="8686800" cy="838200"/>
          </a:xfrm>
          <a:prstGeom prst="rect">
            <a:avLst/>
          </a:prstGeom>
        </p:spPr>
        <p:txBody>
          <a:bodyPr vert="horz" anchor="ctr">
            <a:normAutofit fontScale="92500"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4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האם מותר להאכיל גויים פירות שביעית?</a:t>
            </a:r>
            <a:endParaRPr lang="he-IL" sz="4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1917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he-IL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האם מונעים מגויים ליטול פירות שביעית מן השדות?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e-IL" b="1" u="sng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רמב"ם הלכות שמיטה ויובל פרק ד הלכה ל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עיירות ארץ ישראל הסמוכות לספר מושיבים עליהם נאמן כדי שלא יפוצו עכו"ם ויבוזו פירות שביעית.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b="1" u="sng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רדב"ז</a:t>
            </a:r>
            <a:r>
              <a:rPr lang="he-IL" b="1" u="sng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endParaRPr lang="he-IL" b="1" u="sng" dirty="0" smtClean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he-IL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פירות </a:t>
            </a:r>
            <a:r>
              <a:rPr 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שביעית </a:t>
            </a:r>
            <a:r>
              <a:rPr 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אית</a:t>
            </a:r>
            <a:r>
              <a:rPr 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בהו </a:t>
            </a:r>
            <a:r>
              <a:rPr lang="he-IL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קדושה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b="1" u="sng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שו"ת אבני נזר חלק יו"ד סימן תמה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he-IL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אך </a:t>
            </a:r>
            <a:r>
              <a:rPr 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ברמב"ם סוף פ"ד מבואר שהי' </a:t>
            </a:r>
            <a:r>
              <a:rPr 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מושיבין</a:t>
            </a:r>
            <a:r>
              <a:rPr 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שומרים שלא יבוזו </a:t>
            </a:r>
            <a:r>
              <a:rPr lang="he-IL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הגוים</a:t>
            </a:r>
            <a:r>
              <a:rPr lang="he-IL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פירות שביעית משמע דאינו הפקר רק לישראל </a:t>
            </a:r>
          </a:p>
        </p:txBody>
      </p:sp>
    </p:spTree>
    <p:extLst>
      <p:ext uri="{BB962C8B-B14F-4D97-AF65-F5344CB8AC3E}">
        <p14:creationId xmlns:p14="http://schemas.microsoft.com/office/powerpoint/2010/main" val="365309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49696" y="18864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he-IL" sz="4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האם מותר לייצא פירות שביעית?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5303838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he-IL" sz="2400" b="1" u="sng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(משנה </a:t>
            </a:r>
            <a:r>
              <a:rPr lang="he-IL" sz="2400" b="1" u="sng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מסכת שביעית פרק ו משנה </a:t>
            </a:r>
            <a:r>
              <a:rPr lang="he-IL" sz="2400" b="1" u="sng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</a:t>
            </a:r>
            <a:r>
              <a:rPr lang="he-IL" sz="2400" b="1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)</a:t>
            </a:r>
            <a:endParaRPr lang="he-IL" sz="2400" b="1" u="sng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he-IL" sz="2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אין </a:t>
            </a:r>
            <a:r>
              <a:rPr lang="he-IL" sz="2000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מוציאין</a:t>
            </a:r>
            <a:r>
              <a:rPr lang="he-IL" sz="2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שמן שרפה ופירות שביעית מהארץ </a:t>
            </a:r>
            <a:r>
              <a:rPr lang="he-IL" sz="2000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לחו"ל</a:t>
            </a:r>
            <a:endParaRPr lang="he-IL" sz="20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he-IL" sz="2400" b="1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(גמ</a:t>
            </a:r>
            <a:r>
              <a:rPr lang="he-IL" sz="2400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' פסחים דף נב </a:t>
            </a:r>
            <a:r>
              <a:rPr lang="he-IL" sz="2400" b="1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ע"ב)</a:t>
            </a:r>
            <a:endParaRPr lang="he-IL" sz="2400" b="1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just"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he-IL" sz="2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תנו רבנן: פירות שיצאו מארץ ישראל לחוצה לארץ - </a:t>
            </a:r>
            <a:r>
              <a:rPr lang="he-IL" sz="2000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מתבערין</a:t>
            </a:r>
            <a:r>
              <a:rPr lang="he-IL" sz="2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בכל מקום שהן. רבי שמעון בן אלעזר אומר: יחזרו למקומן </a:t>
            </a:r>
            <a:r>
              <a:rPr lang="he-IL" sz="2000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ויתבערו</a:t>
            </a:r>
            <a:r>
              <a:rPr lang="he-IL" sz="2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, משום שנאמר בארצך, - הא </a:t>
            </a:r>
            <a:r>
              <a:rPr lang="he-IL" sz="2000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אפיקתיה</a:t>
            </a:r>
            <a:r>
              <a:rPr lang="he-IL" sz="2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! - קרי ביה בארץ, בארצך, - אי </a:t>
            </a:r>
            <a:r>
              <a:rPr lang="he-IL" sz="2000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נמי</a:t>
            </a:r>
            <a:r>
              <a:rPr lang="he-IL" sz="2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: מאשר בארצך. רב ספרא נפק מארץ ישראל לחוצה לארץ, </a:t>
            </a:r>
            <a:r>
              <a:rPr lang="he-IL" sz="2000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הוה</a:t>
            </a:r>
            <a:r>
              <a:rPr lang="he-IL" sz="2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בהדיה </a:t>
            </a:r>
            <a:r>
              <a:rPr lang="he-IL" sz="2000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גרבא</a:t>
            </a:r>
            <a:r>
              <a:rPr lang="he-IL" sz="2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000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דחמרא</a:t>
            </a:r>
            <a:r>
              <a:rPr lang="he-IL" sz="2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000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דשביעית</a:t>
            </a:r>
            <a:r>
              <a:rPr lang="he-IL" sz="2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. לוו בהדיה רב </a:t>
            </a:r>
            <a:r>
              <a:rPr lang="he-IL" sz="2000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הונא</a:t>
            </a:r>
            <a:r>
              <a:rPr lang="he-IL" sz="2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בריה </a:t>
            </a:r>
            <a:r>
              <a:rPr lang="he-IL" sz="2000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דרב</a:t>
            </a:r>
            <a:r>
              <a:rPr lang="he-IL" sz="2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000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איקא</a:t>
            </a:r>
            <a:r>
              <a:rPr lang="he-IL" sz="2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ורב כהנא. אמר להו: איכא </a:t>
            </a:r>
            <a:r>
              <a:rPr lang="he-IL" sz="2000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דשמיע</a:t>
            </a:r>
            <a:r>
              <a:rPr lang="he-IL" sz="2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ליה מיניה דרבי </a:t>
            </a:r>
            <a:r>
              <a:rPr lang="he-IL" sz="2000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אבהו</a:t>
            </a:r>
            <a:r>
              <a:rPr lang="he-IL" sz="2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הלכה כרבי שמעון בן אלעזר או לא? - אמר ליה רב כהנא; הכי אמר רבי </a:t>
            </a:r>
            <a:r>
              <a:rPr lang="he-IL" sz="2000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אבהו</a:t>
            </a:r>
            <a:r>
              <a:rPr lang="he-IL" sz="2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: הלכה כרבי שמעון בן אלעזר. אמר ליה רב </a:t>
            </a:r>
            <a:r>
              <a:rPr lang="he-IL" sz="2000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הונא</a:t>
            </a:r>
            <a:r>
              <a:rPr lang="he-IL" sz="2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בריה </a:t>
            </a:r>
            <a:r>
              <a:rPr lang="he-IL" sz="2000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דרב</a:t>
            </a:r>
            <a:r>
              <a:rPr lang="he-IL" sz="2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000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איקא</a:t>
            </a:r>
            <a:r>
              <a:rPr lang="he-IL" sz="2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הכי אמר רבי </a:t>
            </a:r>
            <a:r>
              <a:rPr lang="he-IL" sz="2000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אבהו</a:t>
            </a:r>
            <a:r>
              <a:rPr lang="he-IL" sz="2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: אין הלכה כרבי שמעון בן אלעזר</a:t>
            </a:r>
            <a:r>
              <a:rPr lang="he-IL" sz="2000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.. </a:t>
            </a:r>
            <a:endParaRPr lang="he-IL" sz="20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644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205680" y="1700809"/>
            <a:ext cx="8686800" cy="3312368"/>
          </a:xfrm>
        </p:spPr>
        <p:txBody>
          <a:bodyPr/>
          <a:lstStyle/>
          <a:p>
            <a:pPr marL="0" indent="0">
              <a:buNone/>
            </a:pPr>
            <a:r>
              <a:rPr lang="he-IL" sz="2400" b="1" u="sng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רמב"ם הלכות שמיטה ויובל פ"ה הלכה </a:t>
            </a:r>
            <a:r>
              <a:rPr lang="he-IL" sz="2400" b="1" u="sng" dirty="0" err="1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יג</a:t>
            </a:r>
            <a:r>
              <a:rPr lang="he-IL" sz="2400" b="1" u="sng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e-IL" sz="2400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פירות </a:t>
            </a:r>
            <a:r>
              <a:rPr lang="he-IL" sz="24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שביעית אין </a:t>
            </a:r>
            <a:r>
              <a:rPr lang="he-IL" sz="2400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מוציאין</a:t>
            </a:r>
            <a:r>
              <a:rPr lang="he-IL" sz="24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אותן מהארץ לחוצה לארץ ואפילו </a:t>
            </a:r>
            <a:r>
              <a:rPr lang="he-IL" sz="2400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לסוריא</a:t>
            </a:r>
            <a:r>
              <a:rPr lang="he-IL" sz="24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, </a:t>
            </a:r>
            <a:endParaRPr lang="he-IL" sz="2400" dirty="0" smtClean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>
              <a:buFont typeface="Wingdings" panose="05000000000000000000" pitchFamily="2" charset="2"/>
              <a:buChar char="q"/>
            </a:pPr>
            <a:endParaRPr lang="he-IL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>
              <a:buNone/>
            </a:pPr>
            <a:r>
              <a:rPr lang="he-IL" sz="2400" b="1" u="sng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רמב"ם הלכות שמיטה ויובל פ"ז הלכה </a:t>
            </a:r>
            <a:r>
              <a:rPr lang="he-IL" sz="2400" b="1" u="sng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יב</a:t>
            </a:r>
            <a:r>
              <a:rPr lang="he-IL" sz="2400" b="1" u="sng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e-IL" sz="24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פירות הארץ שיצאו לחוצה לארץ </a:t>
            </a:r>
            <a:r>
              <a:rPr lang="he-IL" sz="2400" dirty="0" err="1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מתבערים</a:t>
            </a:r>
            <a:r>
              <a:rPr lang="he-IL" sz="24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במקומן ולא יעבירם ממקום למקום. </a:t>
            </a:r>
          </a:p>
          <a:p>
            <a:pPr>
              <a:buFont typeface="Wingdings" panose="05000000000000000000" pitchFamily="2" charset="2"/>
              <a:buChar char="q"/>
            </a:pPr>
            <a:endParaRPr lang="he-IL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כותרת 1"/>
          <p:cNvSpPr>
            <a:spLocks noGrp="1"/>
          </p:cNvSpPr>
          <p:nvPr>
            <p:ph type="title"/>
          </p:nvPr>
        </p:nvSpPr>
        <p:spPr>
          <a:xfrm>
            <a:off x="349696" y="18864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he-IL" sz="4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המשך...</a:t>
            </a:r>
            <a:endParaRPr lang="he-IL" sz="4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6076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0" y="0"/>
            <a:ext cx="9144000" cy="1412776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92D050"/>
            </a:solidFill>
          </a:ln>
          <a:effectLst>
            <a:innerShdw blurRad="114300">
              <a:prstClr val="black"/>
            </a:innerShdw>
            <a:softEdge rad="635000"/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TextBox 2"/>
          <p:cNvSpPr txBox="1"/>
          <p:nvPr/>
        </p:nvSpPr>
        <p:spPr>
          <a:xfrm>
            <a:off x="504408" y="404664"/>
            <a:ext cx="7956024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4000" b="1" dirty="0" smtClean="0">
                <a:latin typeface="David" pitchFamily="34" charset="-79"/>
                <a:cs typeface="David" pitchFamily="34" charset="-79"/>
              </a:rPr>
              <a:t>כשאין פירות בשדות – צריך לבער מהבית </a:t>
            </a:r>
            <a:endParaRPr lang="he-IL" sz="4000" b="1" u="sng" dirty="0">
              <a:latin typeface="David" pitchFamily="34" charset="-79"/>
              <a:cs typeface="David" pitchFamily="34" charset="-79"/>
            </a:endParaRPr>
          </a:p>
        </p:txBody>
      </p:sp>
      <p:pic>
        <p:nvPicPr>
          <p:cNvPr id="5" name="ביעור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1412776"/>
            <a:ext cx="9144000" cy="557554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Oval 3"/>
          <p:cNvSpPr>
            <a:spLocks noChangeArrowheads="1"/>
          </p:cNvSpPr>
          <p:nvPr/>
        </p:nvSpPr>
        <p:spPr bwMode="auto">
          <a:xfrm>
            <a:off x="990600" y="1752600"/>
            <a:ext cx="2286000" cy="1066800"/>
          </a:xfrm>
          <a:prstGeom prst="ellipse">
            <a:avLst/>
          </a:prstGeom>
          <a:solidFill>
            <a:srgbClr val="CCFFFF"/>
          </a:solidFill>
          <a:ln>
            <a:solidFill>
              <a:schemeClr val="tx1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he-IL" alt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מחוץ לתחום</a:t>
            </a:r>
            <a:endParaRPr lang="en-US" altLang="he-IL" sz="28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/>
            <a:r>
              <a:rPr lang="he-IL" alt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עולי מצרים</a:t>
            </a:r>
            <a:endParaRPr lang="en-US" altLang="he-IL" sz="28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9700" name="Oval 4"/>
          <p:cNvSpPr>
            <a:spLocks noChangeArrowheads="1"/>
          </p:cNvSpPr>
          <p:nvPr/>
        </p:nvSpPr>
        <p:spPr bwMode="auto">
          <a:xfrm>
            <a:off x="5943600" y="1752600"/>
            <a:ext cx="2362200" cy="1066800"/>
          </a:xfrm>
          <a:prstGeom prst="ellipse">
            <a:avLst/>
          </a:prstGeom>
          <a:solidFill>
            <a:srgbClr val="CCFFFF"/>
          </a:solidFill>
          <a:ln>
            <a:solidFill>
              <a:schemeClr val="tx1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he-IL" altLang="he-IL" sz="28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בתוך תחום</a:t>
            </a:r>
            <a:endParaRPr lang="en-US" altLang="he-IL" sz="280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/>
            <a:r>
              <a:rPr lang="he-IL" altLang="he-IL" sz="28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עולי בבל</a:t>
            </a:r>
            <a:endParaRPr lang="en-US" altLang="he-IL" sz="2400" b="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9701" name="Oval 5"/>
          <p:cNvSpPr>
            <a:spLocks noChangeArrowheads="1"/>
          </p:cNvSpPr>
          <p:nvPr/>
        </p:nvSpPr>
        <p:spPr bwMode="auto">
          <a:xfrm>
            <a:off x="3505200" y="1752600"/>
            <a:ext cx="2209800" cy="1066800"/>
          </a:xfrm>
          <a:prstGeom prst="ellipse">
            <a:avLst/>
          </a:prstGeom>
          <a:solidFill>
            <a:srgbClr val="CCFFFF"/>
          </a:solidFill>
          <a:ln>
            <a:solidFill>
              <a:schemeClr val="tx1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he-IL" alt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בתוך תחום</a:t>
            </a:r>
            <a:endParaRPr lang="en-US" altLang="he-IL" sz="28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/>
            <a:r>
              <a:rPr lang="he-IL" alt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עולי מצרים</a:t>
            </a:r>
            <a:endParaRPr lang="en-US" altLang="he-IL" sz="28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6096000" y="5181600"/>
            <a:ext cx="1981200" cy="1066800"/>
          </a:xfrm>
          <a:prstGeom prst="rect">
            <a:avLst/>
          </a:prstGeom>
          <a:solidFill>
            <a:srgbClr val="FF0000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he-IL" altLang="he-IL" sz="28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יש קדושה</a:t>
            </a:r>
            <a:endParaRPr lang="en-US" altLang="he-IL" sz="2800" b="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914400" y="5181600"/>
            <a:ext cx="1981200" cy="1066800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he-IL" alt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אין קדושה</a:t>
            </a:r>
            <a:endParaRPr lang="en-US" altLang="he-IL" sz="2800" b="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3505200" y="5181600"/>
            <a:ext cx="1981200" cy="1066800"/>
          </a:xfrm>
          <a:prstGeom prst="rect">
            <a:avLst/>
          </a:prstGeom>
          <a:solidFill>
            <a:srgbClr val="FF6600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he-IL" alt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ספק אם</a:t>
            </a:r>
            <a:r>
              <a:rPr lang="en-US" alt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</a:p>
          <a:p>
            <a:pPr algn="ctr"/>
            <a:r>
              <a:rPr lang="he-IL" alt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יש קדושה</a:t>
            </a:r>
            <a:endParaRPr lang="en-US" altLang="he-IL" sz="2400" b="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graphicFrame>
        <p:nvGraphicFramePr>
          <p:cNvPr id="29712" name="Object 16"/>
          <p:cNvGraphicFramePr>
            <a:graphicFrameLocks noChangeAspect="1"/>
          </p:cNvGraphicFramePr>
          <p:nvPr/>
        </p:nvGraphicFramePr>
        <p:xfrm>
          <a:off x="3352800" y="3200400"/>
          <a:ext cx="2314575" cy="156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Bitmap Image" r:id="rId3" imgW="2314286" imgH="1561905" progId="PBrush">
                  <p:embed/>
                </p:oleObj>
              </mc:Choice>
              <mc:Fallback>
                <p:oleObj name="Bitmap Image" r:id="rId3" imgW="2314286" imgH="1561905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3200400"/>
                        <a:ext cx="2314575" cy="156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64"/>
          <p:cNvGrpSpPr>
            <a:grpSpLocks/>
          </p:cNvGrpSpPr>
          <p:nvPr/>
        </p:nvGrpSpPr>
        <p:grpSpPr bwMode="auto">
          <a:xfrm>
            <a:off x="3657600" y="3848100"/>
            <a:ext cx="1447800" cy="914400"/>
            <a:chOff x="2304" y="2424"/>
            <a:chExt cx="912" cy="576"/>
          </a:xfrm>
        </p:grpSpPr>
        <p:sp>
          <p:nvSpPr>
            <p:cNvPr id="29713" name="Line 17"/>
            <p:cNvSpPr>
              <a:spLocks noChangeShapeType="1"/>
            </p:cNvSpPr>
            <p:nvPr/>
          </p:nvSpPr>
          <p:spPr bwMode="auto">
            <a:xfrm>
              <a:off x="2304" y="2472"/>
              <a:ext cx="48" cy="9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29714" name="Line 18"/>
            <p:cNvSpPr>
              <a:spLocks noChangeShapeType="1"/>
            </p:cNvSpPr>
            <p:nvPr/>
          </p:nvSpPr>
          <p:spPr bwMode="auto">
            <a:xfrm>
              <a:off x="2352" y="2568"/>
              <a:ext cx="96" cy="9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29715" name="Line 19"/>
            <p:cNvSpPr>
              <a:spLocks noChangeShapeType="1"/>
            </p:cNvSpPr>
            <p:nvPr/>
          </p:nvSpPr>
          <p:spPr bwMode="auto">
            <a:xfrm>
              <a:off x="2448" y="2664"/>
              <a:ext cx="96" cy="9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29716" name="Line 20"/>
            <p:cNvSpPr>
              <a:spLocks noChangeShapeType="1"/>
            </p:cNvSpPr>
            <p:nvPr/>
          </p:nvSpPr>
          <p:spPr bwMode="auto">
            <a:xfrm>
              <a:off x="2544" y="2760"/>
              <a:ext cx="144" cy="4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29717" name="Line 21"/>
            <p:cNvSpPr>
              <a:spLocks noChangeShapeType="1"/>
            </p:cNvSpPr>
            <p:nvPr/>
          </p:nvSpPr>
          <p:spPr bwMode="auto">
            <a:xfrm>
              <a:off x="2688" y="2808"/>
              <a:ext cx="192" cy="9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29718" name="Line 22"/>
            <p:cNvSpPr>
              <a:spLocks noChangeShapeType="1"/>
            </p:cNvSpPr>
            <p:nvPr/>
          </p:nvSpPr>
          <p:spPr bwMode="auto">
            <a:xfrm>
              <a:off x="2880" y="2904"/>
              <a:ext cx="144" cy="9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29719" name="Line 23"/>
            <p:cNvSpPr>
              <a:spLocks noChangeShapeType="1"/>
            </p:cNvSpPr>
            <p:nvPr/>
          </p:nvSpPr>
          <p:spPr bwMode="auto">
            <a:xfrm flipV="1">
              <a:off x="3024" y="2904"/>
              <a:ext cx="96" cy="9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29720" name="Line 24"/>
            <p:cNvSpPr>
              <a:spLocks noChangeShapeType="1"/>
            </p:cNvSpPr>
            <p:nvPr/>
          </p:nvSpPr>
          <p:spPr bwMode="auto">
            <a:xfrm flipV="1">
              <a:off x="3120" y="2712"/>
              <a:ext cx="96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29721" name="Line 25"/>
            <p:cNvSpPr>
              <a:spLocks noChangeShapeType="1"/>
            </p:cNvSpPr>
            <p:nvPr/>
          </p:nvSpPr>
          <p:spPr bwMode="auto">
            <a:xfrm flipV="1">
              <a:off x="3216" y="2568"/>
              <a:ext cx="0" cy="14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29722" name="Line 26"/>
            <p:cNvSpPr>
              <a:spLocks noChangeShapeType="1"/>
            </p:cNvSpPr>
            <p:nvPr/>
          </p:nvSpPr>
          <p:spPr bwMode="auto">
            <a:xfrm flipV="1">
              <a:off x="3216" y="2424"/>
              <a:ext cx="0" cy="14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</p:grpSp>
      <p:grpSp>
        <p:nvGrpSpPr>
          <p:cNvPr id="3" name="Group 63"/>
          <p:cNvGrpSpPr>
            <a:grpSpLocks/>
          </p:cNvGrpSpPr>
          <p:nvPr/>
        </p:nvGrpSpPr>
        <p:grpSpPr bwMode="auto">
          <a:xfrm>
            <a:off x="4343400" y="3810000"/>
            <a:ext cx="685800" cy="381000"/>
            <a:chOff x="2736" y="2424"/>
            <a:chExt cx="432" cy="240"/>
          </a:xfrm>
        </p:grpSpPr>
        <p:sp>
          <p:nvSpPr>
            <p:cNvPr id="29726" name="Line 30"/>
            <p:cNvSpPr>
              <a:spLocks noChangeShapeType="1"/>
            </p:cNvSpPr>
            <p:nvPr/>
          </p:nvSpPr>
          <p:spPr bwMode="auto">
            <a:xfrm>
              <a:off x="2736" y="2424"/>
              <a:ext cx="0" cy="48"/>
            </a:xfrm>
            <a:prstGeom prst="line">
              <a:avLst/>
            </a:prstGeom>
            <a:noFill/>
            <a:ln w="9525">
              <a:solidFill>
                <a:srgbClr val="D6009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29727" name="Line 31"/>
            <p:cNvSpPr>
              <a:spLocks noChangeShapeType="1"/>
            </p:cNvSpPr>
            <p:nvPr/>
          </p:nvSpPr>
          <p:spPr bwMode="auto">
            <a:xfrm>
              <a:off x="2736" y="2472"/>
              <a:ext cx="48" cy="48"/>
            </a:xfrm>
            <a:prstGeom prst="line">
              <a:avLst/>
            </a:prstGeom>
            <a:noFill/>
            <a:ln w="9525">
              <a:solidFill>
                <a:srgbClr val="D6009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29728" name="Line 32"/>
            <p:cNvSpPr>
              <a:spLocks noChangeShapeType="1"/>
            </p:cNvSpPr>
            <p:nvPr/>
          </p:nvSpPr>
          <p:spPr bwMode="auto">
            <a:xfrm>
              <a:off x="2784" y="2520"/>
              <a:ext cx="48" cy="48"/>
            </a:xfrm>
            <a:prstGeom prst="line">
              <a:avLst/>
            </a:prstGeom>
            <a:noFill/>
            <a:ln w="9525">
              <a:solidFill>
                <a:srgbClr val="D6009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29729" name="Line 33"/>
            <p:cNvSpPr>
              <a:spLocks noChangeShapeType="1"/>
            </p:cNvSpPr>
            <p:nvPr/>
          </p:nvSpPr>
          <p:spPr bwMode="auto">
            <a:xfrm>
              <a:off x="2832" y="2568"/>
              <a:ext cx="0" cy="48"/>
            </a:xfrm>
            <a:prstGeom prst="line">
              <a:avLst/>
            </a:prstGeom>
            <a:noFill/>
            <a:ln w="9525">
              <a:solidFill>
                <a:srgbClr val="D6009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29730" name="Line 34"/>
            <p:cNvSpPr>
              <a:spLocks noChangeShapeType="1"/>
            </p:cNvSpPr>
            <p:nvPr/>
          </p:nvSpPr>
          <p:spPr bwMode="auto">
            <a:xfrm>
              <a:off x="2832" y="2616"/>
              <a:ext cx="48" cy="48"/>
            </a:xfrm>
            <a:prstGeom prst="line">
              <a:avLst/>
            </a:prstGeom>
            <a:noFill/>
            <a:ln w="9525">
              <a:solidFill>
                <a:srgbClr val="D6009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29731" name="Line 35"/>
            <p:cNvSpPr>
              <a:spLocks noChangeShapeType="1"/>
            </p:cNvSpPr>
            <p:nvPr/>
          </p:nvSpPr>
          <p:spPr bwMode="auto">
            <a:xfrm>
              <a:off x="2880" y="2664"/>
              <a:ext cx="48" cy="0"/>
            </a:xfrm>
            <a:prstGeom prst="line">
              <a:avLst/>
            </a:prstGeom>
            <a:noFill/>
            <a:ln w="9525">
              <a:solidFill>
                <a:srgbClr val="D6009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29732" name="Line 36"/>
            <p:cNvSpPr>
              <a:spLocks noChangeShapeType="1"/>
            </p:cNvSpPr>
            <p:nvPr/>
          </p:nvSpPr>
          <p:spPr bwMode="auto">
            <a:xfrm flipV="1">
              <a:off x="2928" y="2616"/>
              <a:ext cx="48" cy="48"/>
            </a:xfrm>
            <a:prstGeom prst="line">
              <a:avLst/>
            </a:prstGeom>
            <a:noFill/>
            <a:ln w="9525">
              <a:solidFill>
                <a:srgbClr val="D6009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29733" name="Line 37"/>
            <p:cNvSpPr>
              <a:spLocks noChangeShapeType="1"/>
            </p:cNvSpPr>
            <p:nvPr/>
          </p:nvSpPr>
          <p:spPr bwMode="auto">
            <a:xfrm flipV="1">
              <a:off x="2976" y="2568"/>
              <a:ext cx="48" cy="48"/>
            </a:xfrm>
            <a:prstGeom prst="line">
              <a:avLst/>
            </a:prstGeom>
            <a:noFill/>
            <a:ln w="9525">
              <a:solidFill>
                <a:srgbClr val="D6009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29734" name="Line 38"/>
            <p:cNvSpPr>
              <a:spLocks noChangeShapeType="1"/>
            </p:cNvSpPr>
            <p:nvPr/>
          </p:nvSpPr>
          <p:spPr bwMode="auto">
            <a:xfrm>
              <a:off x="3024" y="2568"/>
              <a:ext cx="48" cy="0"/>
            </a:xfrm>
            <a:prstGeom prst="line">
              <a:avLst/>
            </a:prstGeom>
            <a:noFill/>
            <a:ln w="9525">
              <a:solidFill>
                <a:srgbClr val="D6009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29735" name="Line 39"/>
            <p:cNvSpPr>
              <a:spLocks noChangeShapeType="1"/>
            </p:cNvSpPr>
            <p:nvPr/>
          </p:nvSpPr>
          <p:spPr bwMode="auto">
            <a:xfrm flipV="1">
              <a:off x="3072" y="2520"/>
              <a:ext cx="48" cy="48"/>
            </a:xfrm>
            <a:prstGeom prst="line">
              <a:avLst/>
            </a:prstGeom>
            <a:noFill/>
            <a:ln w="9525">
              <a:solidFill>
                <a:srgbClr val="D6009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29736" name="Line 40"/>
            <p:cNvSpPr>
              <a:spLocks noChangeShapeType="1"/>
            </p:cNvSpPr>
            <p:nvPr/>
          </p:nvSpPr>
          <p:spPr bwMode="auto">
            <a:xfrm flipV="1">
              <a:off x="3120" y="2472"/>
              <a:ext cx="48" cy="48"/>
            </a:xfrm>
            <a:prstGeom prst="line">
              <a:avLst/>
            </a:prstGeom>
            <a:noFill/>
            <a:ln w="9525">
              <a:solidFill>
                <a:srgbClr val="D6009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</p:grpSp>
      <p:graphicFrame>
        <p:nvGraphicFramePr>
          <p:cNvPr id="29710" name="Object 14"/>
          <p:cNvGraphicFramePr>
            <a:graphicFrameLocks noChangeAspect="1"/>
          </p:cNvGraphicFramePr>
          <p:nvPr/>
        </p:nvGraphicFramePr>
        <p:xfrm>
          <a:off x="5943600" y="3238500"/>
          <a:ext cx="2314575" cy="156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Bitmap Image" r:id="rId5" imgW="2314286" imgH="1561905" progId="PBrush">
                  <p:embed/>
                </p:oleObj>
              </mc:Choice>
              <mc:Fallback>
                <p:oleObj name="Bitmap Image" r:id="rId5" imgW="2314286" imgH="1561905" progId="PBrus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3238500"/>
                        <a:ext cx="2314575" cy="156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59"/>
          <p:cNvGrpSpPr>
            <a:grpSpLocks/>
          </p:cNvGrpSpPr>
          <p:nvPr/>
        </p:nvGrpSpPr>
        <p:grpSpPr bwMode="auto">
          <a:xfrm>
            <a:off x="7086600" y="3619500"/>
            <a:ext cx="533400" cy="609600"/>
            <a:chOff x="1536" y="2256"/>
            <a:chExt cx="336" cy="384"/>
          </a:xfrm>
        </p:grpSpPr>
        <p:sp>
          <p:nvSpPr>
            <p:cNvPr id="29743" name="Line 47"/>
            <p:cNvSpPr>
              <a:spLocks noChangeShapeType="1"/>
            </p:cNvSpPr>
            <p:nvPr/>
          </p:nvSpPr>
          <p:spPr bwMode="auto">
            <a:xfrm>
              <a:off x="1536" y="2592"/>
              <a:ext cx="0" cy="0"/>
            </a:xfrm>
            <a:prstGeom prst="line">
              <a:avLst/>
            </a:prstGeom>
            <a:noFill/>
            <a:ln w="9525">
              <a:solidFill>
                <a:srgbClr val="D6009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29744" name="Line 48"/>
            <p:cNvSpPr>
              <a:spLocks noChangeShapeType="1"/>
            </p:cNvSpPr>
            <p:nvPr/>
          </p:nvSpPr>
          <p:spPr bwMode="auto">
            <a:xfrm>
              <a:off x="1543" y="2640"/>
              <a:ext cx="55" cy="0"/>
            </a:xfrm>
            <a:prstGeom prst="line">
              <a:avLst/>
            </a:prstGeom>
            <a:noFill/>
            <a:ln w="9525">
              <a:solidFill>
                <a:srgbClr val="D6009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29745" name="Line 49"/>
            <p:cNvSpPr>
              <a:spLocks noChangeShapeType="1"/>
            </p:cNvSpPr>
            <p:nvPr/>
          </p:nvSpPr>
          <p:spPr bwMode="auto">
            <a:xfrm flipV="1">
              <a:off x="1598" y="2592"/>
              <a:ext cx="55" cy="48"/>
            </a:xfrm>
            <a:prstGeom prst="line">
              <a:avLst/>
            </a:prstGeom>
            <a:noFill/>
            <a:ln w="9525">
              <a:solidFill>
                <a:srgbClr val="D6009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29746" name="Line 50"/>
            <p:cNvSpPr>
              <a:spLocks noChangeShapeType="1"/>
            </p:cNvSpPr>
            <p:nvPr/>
          </p:nvSpPr>
          <p:spPr bwMode="auto">
            <a:xfrm flipV="1">
              <a:off x="1653" y="2544"/>
              <a:ext cx="54" cy="48"/>
            </a:xfrm>
            <a:prstGeom prst="line">
              <a:avLst/>
            </a:prstGeom>
            <a:noFill/>
            <a:ln w="9525">
              <a:solidFill>
                <a:srgbClr val="D6009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29747" name="Line 51"/>
            <p:cNvSpPr>
              <a:spLocks noChangeShapeType="1"/>
            </p:cNvSpPr>
            <p:nvPr/>
          </p:nvSpPr>
          <p:spPr bwMode="auto">
            <a:xfrm>
              <a:off x="1707" y="2544"/>
              <a:ext cx="55" cy="0"/>
            </a:xfrm>
            <a:prstGeom prst="line">
              <a:avLst/>
            </a:prstGeom>
            <a:noFill/>
            <a:ln w="9525">
              <a:solidFill>
                <a:srgbClr val="D6009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29748" name="Line 52"/>
            <p:cNvSpPr>
              <a:spLocks noChangeShapeType="1"/>
            </p:cNvSpPr>
            <p:nvPr/>
          </p:nvSpPr>
          <p:spPr bwMode="auto">
            <a:xfrm flipV="1">
              <a:off x="1762" y="2496"/>
              <a:ext cx="55" cy="48"/>
            </a:xfrm>
            <a:prstGeom prst="line">
              <a:avLst/>
            </a:prstGeom>
            <a:noFill/>
            <a:ln w="9525">
              <a:solidFill>
                <a:srgbClr val="D6009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29749" name="Line 53"/>
            <p:cNvSpPr>
              <a:spLocks noChangeShapeType="1"/>
            </p:cNvSpPr>
            <p:nvPr/>
          </p:nvSpPr>
          <p:spPr bwMode="auto">
            <a:xfrm flipV="1">
              <a:off x="1817" y="2448"/>
              <a:ext cx="55" cy="48"/>
            </a:xfrm>
            <a:prstGeom prst="line">
              <a:avLst/>
            </a:prstGeom>
            <a:noFill/>
            <a:ln w="9525">
              <a:solidFill>
                <a:srgbClr val="D6009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29751" name="Line 55"/>
            <p:cNvSpPr>
              <a:spLocks noChangeShapeType="1"/>
            </p:cNvSpPr>
            <p:nvPr/>
          </p:nvSpPr>
          <p:spPr bwMode="auto">
            <a:xfrm flipH="1">
              <a:off x="1536" y="2256"/>
              <a:ext cx="96" cy="288"/>
            </a:xfrm>
            <a:prstGeom prst="line">
              <a:avLst/>
            </a:prstGeom>
            <a:noFill/>
            <a:ln w="9525">
              <a:solidFill>
                <a:srgbClr val="D6009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29753" name="Line 57"/>
            <p:cNvSpPr>
              <a:spLocks noChangeShapeType="1"/>
            </p:cNvSpPr>
            <p:nvPr/>
          </p:nvSpPr>
          <p:spPr bwMode="auto">
            <a:xfrm>
              <a:off x="1536" y="2544"/>
              <a:ext cx="0" cy="48"/>
            </a:xfrm>
            <a:prstGeom prst="line">
              <a:avLst/>
            </a:prstGeom>
            <a:noFill/>
            <a:ln w="9525">
              <a:solidFill>
                <a:srgbClr val="D6009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29754" name="Line 58"/>
            <p:cNvSpPr>
              <a:spLocks noChangeShapeType="1"/>
            </p:cNvSpPr>
            <p:nvPr/>
          </p:nvSpPr>
          <p:spPr bwMode="auto">
            <a:xfrm>
              <a:off x="1536" y="2592"/>
              <a:ext cx="0" cy="48"/>
            </a:xfrm>
            <a:prstGeom prst="line">
              <a:avLst/>
            </a:prstGeom>
            <a:noFill/>
            <a:ln w="9525">
              <a:solidFill>
                <a:srgbClr val="D6009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</p:grpSp>
      <p:sp>
        <p:nvSpPr>
          <p:cNvPr id="45" name="מלבן 44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יבולים שגדלו בארץ ישראל</a:t>
            </a:r>
            <a:endParaRPr lang="he-IL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40"/>
                            </p:stCondLst>
                            <p:childTnLst>
                              <p:par>
                                <p:cTn id="1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 autoUpdateAnimBg="0"/>
      <p:bldP spid="29700" grpId="0" animBg="1" autoUpdateAnimBg="0"/>
      <p:bldP spid="29701" grpId="0" animBg="1" autoUpdateAnimBg="0"/>
      <p:bldP spid="29703" grpId="0" animBg="1" autoUpdateAnimBg="0"/>
      <p:bldP spid="29705" grpId="0" animBg="1" autoUpdateAnimBg="0"/>
      <p:bldP spid="29704" grpId="0" animBg="1" autoUpdateAnimBg="0"/>
      <p:bldP spid="4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844824"/>
            <a:ext cx="7488832" cy="2123658"/>
          </a:xfrm>
          <a:prstGeom prst="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20650" h="127000"/>
            <a:bevelB h="38100"/>
          </a:sp3d>
        </p:spPr>
        <p:txBody>
          <a:bodyPr wrap="square" rtlCol="1">
            <a:spAutoFit/>
          </a:bodyPr>
          <a:lstStyle/>
          <a:p>
            <a:pPr algn="ctr"/>
            <a:r>
              <a:rPr lang="he-IL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יש יבולי שמיטה </a:t>
            </a:r>
          </a:p>
          <a:p>
            <a:pPr algn="ctr"/>
            <a:r>
              <a:rPr lang="he-IL" sz="6600" b="1" u="sng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שאסורים</a:t>
            </a:r>
            <a:r>
              <a:rPr lang="he-IL" sz="66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באכילה</a:t>
            </a:r>
            <a:endParaRPr lang="he-IL" sz="6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6" name="תמונה 5" descr="Untitled-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5229200"/>
            <a:ext cx="1468963" cy="1152128"/>
          </a:xfrm>
          <a:prstGeom prst="rect">
            <a:avLst/>
          </a:prstGeom>
        </p:spPr>
      </p:pic>
      <p:pic>
        <p:nvPicPr>
          <p:cNvPr id="7" name="תמונה 6" descr="Untitled-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850" y="260648"/>
            <a:ext cx="1547614" cy="1213815"/>
          </a:xfrm>
          <a:prstGeom prst="rect">
            <a:avLst/>
          </a:prstGeom>
        </p:spPr>
      </p:pic>
      <p:pic>
        <p:nvPicPr>
          <p:cNvPr id="8" name="תמונה 7" descr="Untitled-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92280" y="4509120"/>
            <a:ext cx="1835646" cy="1439722"/>
          </a:xfrm>
          <a:prstGeom prst="rect">
            <a:avLst/>
          </a:prstGeom>
        </p:spPr>
      </p:pic>
      <p:pic>
        <p:nvPicPr>
          <p:cNvPr id="9" name="תמונה 8" descr="Untitled-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4365104"/>
            <a:ext cx="1547614" cy="1213815"/>
          </a:xfrm>
          <a:prstGeom prst="rect">
            <a:avLst/>
          </a:prstGeom>
        </p:spPr>
      </p:pic>
      <p:pic>
        <p:nvPicPr>
          <p:cNvPr id="10" name="תמונה 9" descr="Untitled-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260648"/>
            <a:ext cx="1338791" cy="1050032"/>
          </a:xfrm>
          <a:prstGeom prst="rect">
            <a:avLst/>
          </a:prstGeom>
        </p:spPr>
      </p:pic>
      <p:pic>
        <p:nvPicPr>
          <p:cNvPr id="11" name="תמונה 10" descr="Untitled-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332656"/>
            <a:ext cx="1560773" cy="1224136"/>
          </a:xfrm>
          <a:prstGeom prst="rect">
            <a:avLst/>
          </a:prstGeom>
        </p:spPr>
      </p:pic>
      <p:pic>
        <p:nvPicPr>
          <p:cNvPr id="12" name="תמונה 11" descr="Untitled-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60401"/>
            <a:ext cx="1872208" cy="1468399"/>
          </a:xfrm>
          <a:prstGeom prst="rect">
            <a:avLst/>
          </a:prstGeom>
        </p:spPr>
      </p:pic>
      <p:pic>
        <p:nvPicPr>
          <p:cNvPr id="13" name="תמונה 12" descr="Untitled-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2138" y="5157192"/>
            <a:ext cx="1475606" cy="115733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125 -0.112  L 0.25 0  L 0.125 0.112  L 0 0  Z" pathEditMode="relative" ptsTypes="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63 -0.11828 C -0.00764 -0.12361 -0.00156 -0.12638 0.0033 -0.12638 C 0.01042 -0.12638 0.01736 -0.12222 0.02135 -0.1155 C 0.03837 -0.08888 0.05139 -0.03032 0.05139 0.03913 C 0.05139 0.03936 0.05139 0.04028 0.05139 0.04051 C 0.05139 0.04028 0.05139 0.04167 0.05139 0.0419 C 0.05139 0.11112 0.03837 0.17107 0.02135 0.19769 C 0.01736 0.20301 0.01042 0.20695 0.0033 0.20695 C -0.00156 0.20695 -0.00764 0.2044 -0.01163 0.19908 C -0.01562 0.19375 -0.01771 0.18704 -0.01771 0.17894 C -0.01771 0.16968 -0.01458 0.16181 -0.00955 0.15649 C 0.01042 0.13241 0.05434 0.11505 0.10642 0.11505 C 0.10642 0.11528 0.10729 0.11505 0.10729 0.11528 C 0.10729 0.11505 0.10833 0.11505 0.10833 0.11528 C 0.16042 0.11505 0.20538 0.13241 0.22535 0.15649 C 0.22934 0.16181 0.23229 0.16968 0.23229 0.17894 C 0.23229 0.18704 0.23038 0.19375 0.22639 0.19908 C 0.2224 0.2044 0.21736 0.20695 0.21129 0.20695 C 0.20434 0.20695 0.19844 0.20301 0.19445 0.19769 C 0.17639 0.17107 0.16337 0.11112 0.16337 0.04167 C 0.16337 0.0419 0.16337 0.04028 0.16337 0.04051 C 0.16337 0.04028 0.16337 0.03913 0.16337 0.03936 C 0.16337 -0.03032 0.17639 -0.08888 0.19445 -0.11689 C 0.19844 -0.12222 0.20434 -0.12638 0.21129 -0.12638 C 0.21736 -0.12638 0.2224 -0.12361 0.22639 -0.11828 C 0.23038 -0.11296 0.23229 -0.10486 0.23229 -0.09837 C 0.23229 -0.08888 0.22934 -0.08101 0.22535 -0.0743 C 0.20538 -0.05162 0.16042 -0.03425 0.10833 -0.03425 C 0.10833 -0.03402 0.10833 -0.03425 0.10729 -0.03425 C 0.10729 -0.03402 0.10642 -0.03425 0.10642 -0.03402 C 0.05434 -0.03425 0.01042 -0.05162 -0.00955 -0.0743 C -0.01458 -0.08101 -0.01771 -0.08888 -0.01771 -0.09837 C -0.01771 -0.10486 -0.01562 -0.11296 -0.01163 -0.11828 Z " pathEditMode="relative" rAng="0" ptsTypes="fffffffffffffffffffffffffffffffff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" y="1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0.10671 C 0.01494 -0.04329 0.03698 0.02291 0.05504 0.04954 C 0.08195 0.0919 0.10799 0.1081 0.11303 0.08634 C 0.11702 0.06528 0.09896 0.01227 0.07205 -0.02986 C 0.054 -0.05648 0.02101 -0.075 -0.00798 -0.07778 C -0.03593 -0.075 -0.06996 -0.05648 -0.08802 -0.02986 C -0.11493 0.01227 -0.13298 0.06528 -0.12795 0.08634 C -0.12291 0.1081 -0.09704 0.0919 -0.071 0.04954 C -0.05295 0.02291 -0.03003 -0.04329 -0.01597 -0.10671 C -0.00104 -0.17292 0.00903 -0.26019 0.00903 -0.31574 C 0.00903 -0.40046 0.00209 -0.46644 -0.00798 -0.46644 C -0.01701 -0.46644 -0.025 -0.40046 -0.025 -0.31574 C -0.025 -0.26019 -0.01406 -0.17292 -4.72222E-6 -0.10671 Z " pathEditMode="relative" rAng="0" ptsTypes="fffffffffffff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" y="-7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0.09468 C 0.00208 -0.10209 0.01198 -0.18033 0.03698 -0.17524 C 0.075 -0.1676 0.08993 -0.11227 0.125 -0.1676 C 0.14705 -0.20047 0.17292 -0.28334 0.19201 -0.28079 C 0.23507 -0.27825 0.24392 -0.19306 0.24392 -0.11482 C 0.24496 -0.0044 0.18906 0.08865 0.12101 0.09907 C 0.05208 0.10671 -0.00504 -0.01181 1.11111E-6 -0.09468 Z " pathEditMode="relative" rAng="0" ptsTypes="fffffff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" y="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55 -0.07083 C 0.00608 -0.07083 0.06007 -0.01898 0.06007 0.04444 C 0.06007 0.11921 0.00018 0.1463 -0.03576 0.15764 L -0.0835 0.16921 C -0.11944 0.18079 -0.17916 0.20949 -0.17916 0.29398 C -0.17916 0.34792 -0.12534 0.40949 -0.05955 0.40949 C 0.00608 0.40949 0.06007 0.34792 0.06007 0.29398 C 0.06007 0.20949 0.00018 0.18079 -0.03576 0.16921 L -0.0835 0.15764 C -0.11944 0.1463 -0.17916 0.11921 -0.17916 0.04444 C -0.17916 -0.01898 -0.12534 -0.07083 -0.05955 -0.07083 Z " pathEditMode="relative" rAng="0" ptsTypes="ffFffffFfff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1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1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ספיחין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707886"/>
            <a:ext cx="9144000" cy="6150115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742950" indent="-742950" algn="ctr"/>
            <a:r>
              <a:rPr lang="he-IL" altLang="he-IL" sz="4000" b="1" dirty="0" err="1" smtClean="0">
                <a:latin typeface="David" panose="020E0502060401010101" pitchFamily="34" charset="-79"/>
                <a:cs typeface="David" panose="020E0502060401010101" pitchFamily="34" charset="-79"/>
              </a:rPr>
              <a:t>ספיחין</a:t>
            </a:r>
            <a:r>
              <a:rPr lang="he-IL" altLang="he-IL" sz="4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- צמחים חד שנתיים שנבטו בשמיטה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6132240" y="4005064"/>
            <a:ext cx="1524000" cy="2590800"/>
            <a:chOff x="3168" y="1632"/>
            <a:chExt cx="960" cy="1632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77835" name="Rectangle 11"/>
            <p:cNvSpPr>
              <a:spLocks noChangeArrowheads="1"/>
            </p:cNvSpPr>
            <p:nvPr/>
          </p:nvSpPr>
          <p:spPr bwMode="auto">
            <a:xfrm>
              <a:off x="3168" y="1632"/>
              <a:ext cx="960" cy="384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/>
          </p:spPr>
          <p:txBody>
            <a:bodyPr wrap="none" anchor="ctr"/>
            <a:lstStyle/>
            <a:p>
              <a:pPr algn="ctr"/>
              <a:r>
                <a:rPr lang="he-IL" altLang="he-IL" sz="2800" b="1" dirty="0">
                  <a:latin typeface="David" panose="020E0502060401010101" pitchFamily="34" charset="-79"/>
                  <a:cs typeface="David" panose="020E0502060401010101" pitchFamily="34" charset="-79"/>
                </a:rPr>
                <a:t>הצמח</a:t>
              </a:r>
              <a:endParaRPr lang="en-US" altLang="he-IL" sz="4400" b="1" dirty="0">
                <a:latin typeface="David" panose="020E0502060401010101" pitchFamily="34" charset="-79"/>
                <a:cs typeface="David" panose="020E0502060401010101" pitchFamily="34" charset="-79"/>
              </a:endParaRPr>
            </a:p>
          </p:txBody>
        </p:sp>
        <p:sp>
          <p:nvSpPr>
            <p:cNvPr id="77839" name="Rectangle 15"/>
            <p:cNvSpPr>
              <a:spLocks noChangeArrowheads="1"/>
            </p:cNvSpPr>
            <p:nvPr/>
          </p:nvSpPr>
          <p:spPr bwMode="auto">
            <a:xfrm>
              <a:off x="3168" y="2112"/>
              <a:ext cx="960" cy="1152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/>
          </p:spPr>
          <p:txBody>
            <a:bodyPr wrap="none" anchor="ctr"/>
            <a:lstStyle/>
            <a:p>
              <a:pPr algn="ctr"/>
              <a:r>
                <a:rPr lang="he-IL" altLang="he-IL" sz="2400" dirty="0">
                  <a:latin typeface="David" panose="020E0502060401010101" pitchFamily="34" charset="-79"/>
                  <a:cs typeface="David" panose="020E0502060401010101" pitchFamily="34" charset="-79"/>
                </a:rPr>
                <a:t>חד - שנתי</a:t>
              </a:r>
              <a:endParaRPr lang="en-US" altLang="he-IL" sz="2800" dirty="0">
                <a:latin typeface="David" panose="020E0502060401010101" pitchFamily="34" charset="-79"/>
                <a:cs typeface="David" panose="020E0502060401010101" pitchFamily="34" charset="-79"/>
              </a:endParaRPr>
            </a:p>
          </p:txBody>
        </p:sp>
      </p:grp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1331640" y="4005064"/>
            <a:ext cx="1524000" cy="2590800"/>
            <a:chOff x="144" y="1632"/>
            <a:chExt cx="960" cy="1632"/>
          </a:xfrm>
        </p:grpSpPr>
        <p:sp>
          <p:nvSpPr>
            <p:cNvPr id="77838" name="Rectangle 14"/>
            <p:cNvSpPr>
              <a:spLocks noChangeArrowheads="1"/>
            </p:cNvSpPr>
            <p:nvPr/>
          </p:nvSpPr>
          <p:spPr bwMode="auto">
            <a:xfrm>
              <a:off x="144" y="1632"/>
              <a:ext cx="960" cy="384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anchor="ctr"/>
            <a:lstStyle/>
            <a:p>
              <a:pPr algn="ctr"/>
              <a:r>
                <a:rPr lang="he-IL" altLang="he-IL" sz="2800" b="1" dirty="0">
                  <a:latin typeface="David" panose="020E0502060401010101" pitchFamily="34" charset="-79"/>
                  <a:cs typeface="David" panose="020E0502060401010101" pitchFamily="34" charset="-79"/>
                </a:rPr>
                <a:t>הסיבה</a:t>
              </a:r>
              <a:endParaRPr lang="en-US" altLang="he-IL" sz="2800" b="1" dirty="0">
                <a:latin typeface="David" panose="020E0502060401010101" pitchFamily="34" charset="-79"/>
                <a:cs typeface="David" panose="020E0502060401010101" pitchFamily="34" charset="-79"/>
              </a:endParaRPr>
            </a:p>
          </p:txBody>
        </p:sp>
        <p:sp>
          <p:nvSpPr>
            <p:cNvPr id="77840" name="Rectangle 16"/>
            <p:cNvSpPr>
              <a:spLocks noChangeArrowheads="1"/>
            </p:cNvSpPr>
            <p:nvPr/>
          </p:nvSpPr>
          <p:spPr bwMode="auto">
            <a:xfrm>
              <a:off x="144" y="2112"/>
              <a:ext cx="960" cy="1152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anchor="ctr"/>
            <a:lstStyle/>
            <a:p>
              <a:pPr algn="ctr"/>
              <a:r>
                <a:rPr lang="he-IL" altLang="he-IL" sz="2400" dirty="0">
                  <a:latin typeface="David" panose="020E0502060401010101" pitchFamily="34" charset="-79"/>
                  <a:cs typeface="David" panose="020E0502060401010101" pitchFamily="34" charset="-79"/>
                </a:rPr>
                <a:t>שמא יזרע</a:t>
              </a:r>
              <a:r>
                <a:rPr lang="en-US" altLang="he-IL" sz="2400" dirty="0">
                  <a:latin typeface="David" panose="020E0502060401010101" pitchFamily="34" charset="-79"/>
                  <a:cs typeface="David" panose="020E0502060401010101" pitchFamily="34" charset="-79"/>
                </a:rPr>
                <a:t> </a:t>
              </a:r>
            </a:p>
            <a:p>
              <a:pPr algn="ctr"/>
              <a:r>
                <a:rPr lang="he-IL" altLang="he-IL" sz="2400" dirty="0">
                  <a:latin typeface="David" panose="020E0502060401010101" pitchFamily="34" charset="-79"/>
                  <a:cs typeface="David" panose="020E0502060401010101" pitchFamily="34" charset="-79"/>
                </a:rPr>
                <a:t>בסתר</a:t>
              </a:r>
              <a:endParaRPr lang="en-US" altLang="he-IL" sz="2400" dirty="0">
                <a:latin typeface="David" panose="020E0502060401010101" pitchFamily="34" charset="-79"/>
                <a:cs typeface="David" panose="020E0502060401010101" pitchFamily="34" charset="-79"/>
              </a:endParaRPr>
            </a:p>
            <a:p>
              <a:pPr algn="ctr"/>
              <a:r>
                <a:rPr lang="he-IL" altLang="he-IL" sz="2400" dirty="0">
                  <a:latin typeface="David" panose="020E0502060401010101" pitchFamily="34" charset="-79"/>
                  <a:cs typeface="David" panose="020E0502060401010101" pitchFamily="34" charset="-79"/>
                </a:rPr>
                <a:t>ויאמר</a:t>
              </a:r>
              <a:endParaRPr lang="en-US" altLang="he-IL" sz="2400" dirty="0">
                <a:latin typeface="David" panose="020E0502060401010101" pitchFamily="34" charset="-79"/>
                <a:cs typeface="David" panose="020E0502060401010101" pitchFamily="34" charset="-79"/>
              </a:endParaRPr>
            </a:p>
            <a:p>
              <a:pPr algn="ctr"/>
              <a:r>
                <a:rPr lang="he-IL" altLang="he-IL" sz="2400" dirty="0">
                  <a:latin typeface="David" panose="020E0502060401010101" pitchFamily="34" charset="-79"/>
                  <a:cs typeface="David" panose="020E0502060401010101" pitchFamily="34" charset="-79"/>
                </a:rPr>
                <a:t>שגדלו לבד</a:t>
              </a:r>
              <a:endParaRPr lang="en-US" altLang="he-IL" sz="2400" dirty="0">
                <a:latin typeface="David" panose="020E0502060401010101" pitchFamily="34" charset="-79"/>
                <a:cs typeface="David" panose="020E0502060401010101" pitchFamily="34" charset="-79"/>
              </a:endParaRPr>
            </a:p>
          </p:txBody>
        </p:sp>
      </p:grp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2931840" y="4005064"/>
            <a:ext cx="1524000" cy="2590800"/>
            <a:chOff x="1152" y="1632"/>
            <a:chExt cx="960" cy="1632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77837" name="Rectangle 13"/>
            <p:cNvSpPr>
              <a:spLocks noChangeArrowheads="1"/>
            </p:cNvSpPr>
            <p:nvPr/>
          </p:nvSpPr>
          <p:spPr bwMode="auto">
            <a:xfrm>
              <a:off x="1152" y="1632"/>
              <a:ext cx="960" cy="384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/>
          </p:spPr>
          <p:txBody>
            <a:bodyPr wrap="none" anchor="ctr"/>
            <a:lstStyle/>
            <a:p>
              <a:pPr algn="ctr"/>
              <a:r>
                <a:rPr lang="he-IL" altLang="he-IL" sz="2800" b="1" dirty="0">
                  <a:latin typeface="David" panose="020E0502060401010101" pitchFamily="34" charset="-79"/>
                  <a:cs typeface="David" panose="020E0502060401010101" pitchFamily="34" charset="-79"/>
                </a:rPr>
                <a:t>הדין</a:t>
              </a:r>
              <a:endParaRPr lang="en-US" altLang="he-IL" sz="2800" b="1" dirty="0">
                <a:latin typeface="David" panose="020E0502060401010101" pitchFamily="34" charset="-79"/>
                <a:cs typeface="David" panose="020E0502060401010101" pitchFamily="34" charset="-79"/>
              </a:endParaRPr>
            </a:p>
          </p:txBody>
        </p:sp>
        <p:sp>
          <p:nvSpPr>
            <p:cNvPr id="77841" name="Rectangle 17"/>
            <p:cNvSpPr>
              <a:spLocks noChangeArrowheads="1"/>
            </p:cNvSpPr>
            <p:nvPr/>
          </p:nvSpPr>
          <p:spPr bwMode="auto">
            <a:xfrm>
              <a:off x="1152" y="2112"/>
              <a:ext cx="960" cy="1152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/>
          </p:spPr>
          <p:txBody>
            <a:bodyPr wrap="none" anchor="ctr"/>
            <a:lstStyle/>
            <a:p>
              <a:pPr algn="ctr"/>
              <a:r>
                <a:rPr lang="he-IL" altLang="he-IL" sz="2400" dirty="0">
                  <a:latin typeface="David" panose="020E0502060401010101" pitchFamily="34" charset="-79"/>
                  <a:cs typeface="David" panose="020E0502060401010101" pitchFamily="34" charset="-79"/>
                </a:rPr>
                <a:t>אסור</a:t>
              </a:r>
              <a:endParaRPr lang="en-US" altLang="he-IL" sz="2400" dirty="0">
                <a:latin typeface="David" panose="020E0502060401010101" pitchFamily="34" charset="-79"/>
                <a:cs typeface="David" panose="020E0502060401010101" pitchFamily="34" charset="-79"/>
              </a:endParaRPr>
            </a:p>
            <a:p>
              <a:pPr algn="ctr"/>
              <a:r>
                <a:rPr lang="he-IL" altLang="he-IL" sz="2400" dirty="0">
                  <a:latin typeface="David" panose="020E0502060401010101" pitchFamily="34" charset="-79"/>
                  <a:cs typeface="David" panose="020E0502060401010101" pitchFamily="34" charset="-79"/>
                </a:rPr>
                <a:t>באכילה</a:t>
              </a:r>
              <a:r>
                <a:rPr lang="en-US" altLang="he-IL" sz="2400" dirty="0">
                  <a:latin typeface="David" panose="020E0502060401010101" pitchFamily="34" charset="-79"/>
                  <a:cs typeface="David" panose="020E0502060401010101" pitchFamily="34" charset="-79"/>
                </a:rPr>
                <a:t> </a:t>
              </a:r>
            </a:p>
            <a:p>
              <a:pPr algn="ctr"/>
              <a:r>
                <a:rPr lang="he-IL" altLang="he-IL" sz="2400" dirty="0">
                  <a:latin typeface="David" panose="020E0502060401010101" pitchFamily="34" charset="-79"/>
                  <a:cs typeface="David" panose="020E0502060401010101" pitchFamily="34" charset="-79"/>
                </a:rPr>
                <a:t>מדברי</a:t>
              </a:r>
              <a:r>
                <a:rPr lang="en-US" altLang="he-IL" sz="2400" dirty="0">
                  <a:latin typeface="David" panose="020E0502060401010101" pitchFamily="34" charset="-79"/>
                  <a:cs typeface="David" panose="020E0502060401010101" pitchFamily="34" charset="-79"/>
                </a:rPr>
                <a:t> </a:t>
              </a:r>
            </a:p>
            <a:p>
              <a:pPr algn="ctr"/>
              <a:r>
                <a:rPr lang="he-IL" altLang="he-IL" sz="2400" dirty="0">
                  <a:latin typeface="David" panose="020E0502060401010101" pitchFamily="34" charset="-79"/>
                  <a:cs typeface="David" panose="020E0502060401010101" pitchFamily="34" charset="-79"/>
                </a:rPr>
                <a:t>חכמים</a:t>
              </a:r>
              <a:endParaRPr lang="en-US" altLang="he-IL" sz="2400" dirty="0">
                <a:latin typeface="David" panose="020E0502060401010101" pitchFamily="34" charset="-79"/>
                <a:cs typeface="David" panose="020E0502060401010101" pitchFamily="34" charset="-79"/>
              </a:endParaRPr>
            </a:p>
          </p:txBody>
        </p:sp>
      </p:grpSp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4532040" y="4005064"/>
            <a:ext cx="1524000" cy="2590800"/>
            <a:chOff x="2160" y="1632"/>
            <a:chExt cx="960" cy="1632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77836" name="Rectangle 12"/>
            <p:cNvSpPr>
              <a:spLocks noChangeArrowheads="1"/>
            </p:cNvSpPr>
            <p:nvPr/>
          </p:nvSpPr>
          <p:spPr bwMode="auto">
            <a:xfrm>
              <a:off x="2160" y="1632"/>
              <a:ext cx="960" cy="384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/>
          </p:spPr>
          <p:txBody>
            <a:bodyPr wrap="none" anchor="ctr"/>
            <a:lstStyle/>
            <a:p>
              <a:pPr algn="ctr"/>
              <a:r>
                <a:rPr lang="he-IL" altLang="he-IL" sz="2800" b="1" dirty="0">
                  <a:latin typeface="David" panose="020E0502060401010101" pitchFamily="34" charset="-79"/>
                  <a:cs typeface="David" panose="020E0502060401010101" pitchFamily="34" charset="-79"/>
                </a:rPr>
                <a:t>השלב</a:t>
              </a:r>
              <a:endParaRPr lang="en-US" altLang="he-IL" sz="2800" b="1" dirty="0">
                <a:latin typeface="David" panose="020E0502060401010101" pitchFamily="34" charset="-79"/>
                <a:cs typeface="David" panose="020E0502060401010101" pitchFamily="34" charset="-79"/>
              </a:endParaRPr>
            </a:p>
          </p:txBody>
        </p:sp>
        <p:sp>
          <p:nvSpPr>
            <p:cNvPr id="77842" name="Rectangle 18"/>
            <p:cNvSpPr>
              <a:spLocks noChangeArrowheads="1"/>
            </p:cNvSpPr>
            <p:nvPr/>
          </p:nvSpPr>
          <p:spPr bwMode="auto">
            <a:xfrm>
              <a:off x="2160" y="2112"/>
              <a:ext cx="960" cy="1152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/>
          </p:spPr>
          <p:txBody>
            <a:bodyPr wrap="none" anchor="ctr"/>
            <a:lstStyle/>
            <a:p>
              <a:pPr algn="ctr"/>
              <a:r>
                <a:rPr lang="he-IL" altLang="he-IL" sz="2400" u="sng" dirty="0">
                  <a:latin typeface="David" panose="020E0502060401010101" pitchFamily="34" charset="-79"/>
                  <a:cs typeface="David" panose="020E0502060401010101" pitchFamily="34" charset="-79"/>
                </a:rPr>
                <a:t>ירק</a:t>
              </a:r>
              <a:r>
                <a:rPr lang="he-IL" altLang="he-IL" sz="2400" dirty="0">
                  <a:latin typeface="David" panose="020E0502060401010101" pitchFamily="34" charset="-79"/>
                  <a:cs typeface="David" panose="020E0502060401010101" pitchFamily="34" charset="-79"/>
                </a:rPr>
                <a:t>: נבט</a:t>
              </a:r>
              <a:r>
                <a:rPr lang="en-US" altLang="he-IL" sz="2400" dirty="0">
                  <a:latin typeface="David" panose="020E0502060401010101" pitchFamily="34" charset="-79"/>
                  <a:cs typeface="David" panose="020E0502060401010101" pitchFamily="34" charset="-79"/>
                </a:rPr>
                <a:t> </a:t>
              </a:r>
            </a:p>
            <a:p>
              <a:pPr algn="ctr"/>
              <a:r>
                <a:rPr lang="he-IL" altLang="he-IL" sz="2400" dirty="0">
                  <a:latin typeface="David" panose="020E0502060401010101" pitchFamily="34" charset="-79"/>
                  <a:cs typeface="David" panose="020E0502060401010101" pitchFamily="34" charset="-79"/>
                </a:rPr>
                <a:t>בשמיטה</a:t>
              </a:r>
              <a:endParaRPr lang="en-US" altLang="he-IL" sz="2400" dirty="0">
                <a:latin typeface="David" panose="020E0502060401010101" pitchFamily="34" charset="-79"/>
                <a:cs typeface="David" panose="020E0502060401010101" pitchFamily="34" charset="-79"/>
              </a:endParaRPr>
            </a:p>
            <a:p>
              <a:pPr algn="ctr"/>
              <a:r>
                <a:rPr lang="he-IL" altLang="he-IL" sz="2400" u="sng" dirty="0">
                  <a:latin typeface="David" panose="020E0502060401010101" pitchFamily="34" charset="-79"/>
                  <a:cs typeface="David" panose="020E0502060401010101" pitchFamily="34" charset="-79"/>
                </a:rPr>
                <a:t>גרגר</a:t>
              </a:r>
              <a:r>
                <a:rPr lang="he-IL" altLang="he-IL" sz="2400" dirty="0">
                  <a:latin typeface="David" panose="020E0502060401010101" pitchFamily="34" charset="-79"/>
                  <a:cs typeface="David" panose="020E0502060401010101" pitchFamily="34" charset="-79"/>
                </a:rPr>
                <a:t>: שליש</a:t>
              </a:r>
              <a:endParaRPr lang="en-US" altLang="he-IL" sz="2400" dirty="0">
                <a:latin typeface="David" panose="020E0502060401010101" pitchFamily="34" charset="-79"/>
                <a:cs typeface="David" panose="020E0502060401010101" pitchFamily="34" charset="-79"/>
              </a:endParaRPr>
            </a:p>
            <a:p>
              <a:pPr algn="ctr"/>
              <a:r>
                <a:rPr lang="he-IL" altLang="he-IL" sz="2400" dirty="0">
                  <a:latin typeface="David" panose="020E0502060401010101" pitchFamily="34" charset="-79"/>
                  <a:cs typeface="David" panose="020E0502060401010101" pitchFamily="34" charset="-79"/>
                </a:rPr>
                <a:t>הבשלה</a:t>
              </a:r>
              <a:r>
                <a:rPr lang="en-US" altLang="he-IL" sz="2400" dirty="0">
                  <a:latin typeface="David" panose="020E0502060401010101" pitchFamily="34" charset="-79"/>
                  <a:cs typeface="David" panose="020E0502060401010101" pitchFamily="34" charset="-79"/>
                </a:rPr>
                <a:t> </a:t>
              </a:r>
            </a:p>
            <a:p>
              <a:pPr algn="ctr"/>
              <a:r>
                <a:rPr lang="he-IL" altLang="he-IL" sz="2400" dirty="0">
                  <a:latin typeface="David" panose="020E0502060401010101" pitchFamily="34" charset="-79"/>
                  <a:cs typeface="David" panose="020E0502060401010101" pitchFamily="34" charset="-79"/>
                </a:rPr>
                <a:t>בשמיטה</a:t>
              </a:r>
              <a:endParaRPr lang="en-US" altLang="he-IL" sz="2800" dirty="0">
                <a:latin typeface="David" panose="020E0502060401010101" pitchFamily="34" charset="-79"/>
                <a:cs typeface="David" panose="020E0502060401010101" pitchFamily="34" charset="-79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339752" y="1186710"/>
            <a:ext cx="6840760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1">
            <a:spAutoFit/>
          </a:bodyPr>
          <a:lstStyle/>
          <a:p>
            <a:r>
              <a:rPr lang="he-I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רמב"ם הלכות שמיטה ויובל פרק ד הלכה ב:</a:t>
            </a:r>
            <a:endParaRPr lang="he-IL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772816"/>
            <a:ext cx="8856984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2400" dirty="0" smtClean="0">
                <a:solidFill>
                  <a:srgbClr val="0000CC"/>
                </a:solidFill>
                <a:latin typeface="Guttman Vilna" panose="02010401010101010101" pitchFamily="2" charset="-79"/>
                <a:cs typeface="Guttman Vilna" panose="02010401010101010101" pitchFamily="2" charset="-79"/>
              </a:rPr>
              <a:t>ומדברי סופרים </a:t>
            </a:r>
            <a:r>
              <a:rPr lang="he-IL" sz="2400" dirty="0" smtClean="0">
                <a:latin typeface="Guttman Vilna" panose="02010401010101010101" pitchFamily="2" charset="-79"/>
                <a:cs typeface="Guttman Vilna" panose="02010401010101010101" pitchFamily="2" charset="-79"/>
              </a:rPr>
              <a:t>שיהיו </a:t>
            </a:r>
            <a:r>
              <a:rPr lang="he-IL" sz="2400" dirty="0" smtClean="0">
                <a:solidFill>
                  <a:srgbClr val="0000CC"/>
                </a:solidFill>
                <a:latin typeface="Guttman Vilna" panose="02010401010101010101" pitchFamily="2" charset="-79"/>
                <a:cs typeface="Guttman Vilna" panose="02010401010101010101" pitchFamily="2" charset="-79"/>
              </a:rPr>
              <a:t>כל הספיחים </a:t>
            </a:r>
            <a:r>
              <a:rPr lang="he-IL" sz="2400" dirty="0" err="1" smtClean="0">
                <a:solidFill>
                  <a:srgbClr val="FF0000"/>
                </a:solidFill>
                <a:latin typeface="Guttman Vilna" panose="02010401010101010101" pitchFamily="2" charset="-79"/>
                <a:cs typeface="Guttman Vilna" panose="02010401010101010101" pitchFamily="2" charset="-79"/>
              </a:rPr>
              <a:t>אסורין</a:t>
            </a:r>
            <a:r>
              <a:rPr lang="he-IL" sz="2400" dirty="0" smtClean="0">
                <a:solidFill>
                  <a:srgbClr val="FF0000"/>
                </a:solidFill>
                <a:latin typeface="Guttman Vilna" panose="02010401010101010101" pitchFamily="2" charset="-79"/>
                <a:cs typeface="Guttman Vilna" panose="02010401010101010101" pitchFamily="2" charset="-79"/>
              </a:rPr>
              <a:t> באכילה, </a:t>
            </a:r>
          </a:p>
          <a:p>
            <a:pPr algn="ctr">
              <a:lnSpc>
                <a:spcPct val="150000"/>
              </a:lnSpc>
            </a:pPr>
            <a:r>
              <a:rPr lang="he-IL" sz="2400" dirty="0" smtClean="0">
                <a:latin typeface="Guttman Vilna" panose="02010401010101010101" pitchFamily="2" charset="-79"/>
                <a:cs typeface="Guttman Vilna" panose="02010401010101010101" pitchFamily="2" charset="-79"/>
              </a:rPr>
              <a:t>ולמה גזרו עליהם? </a:t>
            </a:r>
          </a:p>
          <a:p>
            <a:pPr algn="ctr">
              <a:lnSpc>
                <a:spcPct val="150000"/>
              </a:lnSpc>
            </a:pPr>
            <a:r>
              <a:rPr lang="he-IL" sz="2000" dirty="0" smtClean="0">
                <a:solidFill>
                  <a:srgbClr val="0000CC"/>
                </a:solidFill>
                <a:latin typeface="Guttman Vilna" panose="02010401010101010101" pitchFamily="2" charset="-79"/>
                <a:cs typeface="Guttman Vilna" panose="02010401010101010101" pitchFamily="2" charset="-79"/>
              </a:rPr>
              <a:t>מפני עוברי עבירה, </a:t>
            </a:r>
            <a:r>
              <a:rPr lang="he-IL" sz="2000" dirty="0" smtClean="0">
                <a:latin typeface="Guttman Vilna" panose="02010401010101010101" pitchFamily="2" charset="-79"/>
                <a:cs typeface="Guttman Vilna" panose="02010401010101010101" pitchFamily="2" charset="-79"/>
              </a:rPr>
              <a:t>שלא ילך ויזרע </a:t>
            </a:r>
            <a:r>
              <a:rPr lang="he-IL" sz="2000" dirty="0" smtClean="0">
                <a:solidFill>
                  <a:srgbClr val="0000CC"/>
                </a:solidFill>
                <a:latin typeface="Guttman Vilna" panose="02010401010101010101" pitchFamily="2" charset="-79"/>
                <a:cs typeface="Guttman Vilna" panose="02010401010101010101" pitchFamily="2" charset="-79"/>
              </a:rPr>
              <a:t>תבואה וקטניות </a:t>
            </a:r>
            <a:r>
              <a:rPr lang="he-IL" sz="2000" dirty="0" err="1" smtClean="0">
                <a:solidFill>
                  <a:srgbClr val="0000CC"/>
                </a:solidFill>
                <a:latin typeface="Guttman Vilna" panose="02010401010101010101" pitchFamily="2" charset="-79"/>
                <a:cs typeface="Guttman Vilna" panose="02010401010101010101" pitchFamily="2" charset="-79"/>
              </a:rPr>
              <a:t>וזרעוני</a:t>
            </a:r>
            <a:r>
              <a:rPr lang="he-IL" sz="2000" dirty="0" smtClean="0">
                <a:solidFill>
                  <a:srgbClr val="0000CC"/>
                </a:solidFill>
                <a:latin typeface="Guttman Vilna" panose="02010401010101010101" pitchFamily="2" charset="-79"/>
                <a:cs typeface="Guttman Vilna" panose="02010401010101010101" pitchFamily="2" charset="-79"/>
              </a:rPr>
              <a:t> גנה</a:t>
            </a:r>
            <a:r>
              <a:rPr lang="he-IL" sz="2000" dirty="0" smtClean="0">
                <a:latin typeface="Guttman Vilna" panose="02010401010101010101" pitchFamily="2" charset="-79"/>
                <a:cs typeface="Guttman Vilna" panose="02010401010101010101" pitchFamily="2" charset="-79"/>
              </a:rPr>
              <a:t> בתוך שדהו בסתר, וכשיצמח יאכל מהם ויאמר ספיחים הן </a:t>
            </a:r>
            <a:endParaRPr lang="he-IL" sz="2000" dirty="0">
              <a:latin typeface="Guttman Vilna" panose="02010401010101010101" pitchFamily="2" charset="-79"/>
              <a:cs typeface="Guttman Vilna" panose="02010401010101010101" pitchFamily="2" charset="-79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-27384"/>
            <a:ext cx="9144000" cy="830997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00B0F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גזירת </a:t>
            </a:r>
            <a:r>
              <a:rPr lang="he-IL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ספיחין</a:t>
            </a:r>
            <a:endParaRPr lang="he-IL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66" name="Text Box 18"/>
          <p:cNvSpPr txBox="1">
            <a:spLocks noChangeArrowheads="1"/>
          </p:cNvSpPr>
          <p:nvPr/>
        </p:nvSpPr>
        <p:spPr bwMode="auto">
          <a:xfrm>
            <a:off x="0" y="0"/>
            <a:ext cx="9143999" cy="830997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00B0F0"/>
            </a:solidFill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he-IL" altLang="he-IL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גזירת</a:t>
            </a:r>
            <a:r>
              <a:rPr lang="en-US" altLang="he-IL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altLang="he-IL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ספיחין</a:t>
            </a:r>
            <a:r>
              <a:rPr lang="en-US" altLang="he-IL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altLang="he-IL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אינה חלה </a:t>
            </a:r>
            <a:r>
              <a:rPr lang="he-IL" altLang="he-IL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על...</a:t>
            </a:r>
            <a:endParaRPr lang="en-US" altLang="he-IL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5410200" y="1004889"/>
            <a:ext cx="2609850" cy="2500314"/>
            <a:chOff x="3408" y="633"/>
            <a:chExt cx="1644" cy="1575"/>
          </a:xfrm>
        </p:grpSpPr>
        <p:graphicFrame>
          <p:nvGraphicFramePr>
            <p:cNvPr id="78850" name="Object 2"/>
            <p:cNvGraphicFramePr>
              <a:graphicFrameLocks noChangeAspect="1"/>
            </p:cNvGraphicFramePr>
            <p:nvPr/>
          </p:nvGraphicFramePr>
          <p:xfrm>
            <a:off x="3408" y="960"/>
            <a:ext cx="1644" cy="1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38" name="Bitmap Image" r:id="rId3" imgW="2228571" imgH="1552792" progId="PBrush">
                    <p:embed/>
                  </p:oleObj>
                </mc:Choice>
                <mc:Fallback>
                  <p:oleObj name="Bitmap Image" r:id="rId3" imgW="2228571" imgH="1552792" progId="PBrush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8" y="960"/>
                          <a:ext cx="1644" cy="1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8867" name="Text Box 19"/>
            <p:cNvSpPr txBox="1">
              <a:spLocks noChangeArrowheads="1"/>
            </p:cNvSpPr>
            <p:nvPr/>
          </p:nvSpPr>
          <p:spPr bwMode="auto">
            <a:xfrm>
              <a:off x="3885" y="633"/>
              <a:ext cx="741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e-IL" altLang="he-IL" sz="2800" b="1" dirty="0">
                  <a:latin typeface="David" panose="020E0502060401010101" pitchFamily="34" charset="-79"/>
                  <a:cs typeface="David" panose="020E0502060401010101" pitchFamily="34" charset="-79"/>
                </a:rPr>
                <a:t>צמח בר</a:t>
              </a:r>
              <a:endParaRPr lang="en-US" altLang="he-IL" sz="2800" b="1" dirty="0">
                <a:latin typeface="David" panose="020E0502060401010101" pitchFamily="34" charset="-79"/>
                <a:cs typeface="David" panose="020E0502060401010101" pitchFamily="34" charset="-79"/>
              </a:endParaRPr>
            </a:p>
          </p:txBody>
        </p:sp>
      </p:grp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5219700" y="4010744"/>
            <a:ext cx="2895600" cy="2514600"/>
            <a:chOff x="3288" y="2352"/>
            <a:chExt cx="1824" cy="1584"/>
          </a:xfrm>
        </p:grpSpPr>
        <p:graphicFrame>
          <p:nvGraphicFramePr>
            <p:cNvPr id="78852" name="Object 4"/>
            <p:cNvGraphicFramePr>
              <a:graphicFrameLocks noChangeAspect="1"/>
            </p:cNvGraphicFramePr>
            <p:nvPr/>
          </p:nvGraphicFramePr>
          <p:xfrm>
            <a:off x="3408" y="2688"/>
            <a:ext cx="1680" cy="1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39" name="Bitmap Image" r:id="rId5" imgW="3352381" imgH="2057143" progId="PBrush">
                    <p:embed/>
                  </p:oleObj>
                </mc:Choice>
                <mc:Fallback>
                  <p:oleObj name="Bitmap Image" r:id="rId5" imgW="3352381" imgH="2057143" progId="PBrush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8" y="2688"/>
                          <a:ext cx="1680" cy="1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8868" name="Text Box 20"/>
            <p:cNvSpPr txBox="1">
              <a:spLocks noChangeArrowheads="1"/>
            </p:cNvSpPr>
            <p:nvPr/>
          </p:nvSpPr>
          <p:spPr bwMode="auto">
            <a:xfrm>
              <a:off x="3288" y="2352"/>
              <a:ext cx="182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e-IL" altLang="he-IL" sz="2800" b="1" dirty="0">
                  <a:latin typeface="David" panose="020E0502060401010101" pitchFamily="34" charset="-79"/>
                  <a:cs typeface="David" panose="020E0502060401010101" pitchFamily="34" charset="-79"/>
                </a:rPr>
                <a:t>צמח הגדל בשדה בור</a:t>
              </a:r>
              <a:endParaRPr lang="en-US" altLang="he-IL" sz="2800" b="1" dirty="0">
                <a:latin typeface="David" panose="020E0502060401010101" pitchFamily="34" charset="-79"/>
                <a:cs typeface="David" panose="020E0502060401010101" pitchFamily="34" charset="-79"/>
              </a:endParaRPr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900112" y="990600"/>
            <a:ext cx="3294063" cy="2514600"/>
            <a:chOff x="567" y="624"/>
            <a:chExt cx="2075" cy="1584"/>
          </a:xfrm>
        </p:grpSpPr>
        <p:graphicFrame>
          <p:nvGraphicFramePr>
            <p:cNvPr id="78851" name="Object 3"/>
            <p:cNvGraphicFramePr>
              <a:graphicFrameLocks noChangeAspect="1"/>
            </p:cNvGraphicFramePr>
            <p:nvPr/>
          </p:nvGraphicFramePr>
          <p:xfrm>
            <a:off x="816" y="960"/>
            <a:ext cx="1632" cy="1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0" name="Bitmap Image" r:id="rId7" imgW="3352381" imgH="2019048" progId="PBrush">
                    <p:embed/>
                  </p:oleObj>
                </mc:Choice>
                <mc:Fallback>
                  <p:oleObj name="Bitmap Image" r:id="rId7" imgW="3352381" imgH="2019048" progId="PBrush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6" y="960"/>
                          <a:ext cx="1632" cy="1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8869" name="Text Box 21"/>
            <p:cNvSpPr txBox="1">
              <a:spLocks noChangeArrowheads="1"/>
            </p:cNvSpPr>
            <p:nvPr/>
          </p:nvSpPr>
          <p:spPr bwMode="auto">
            <a:xfrm>
              <a:off x="567" y="624"/>
              <a:ext cx="2075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e-IL" altLang="he-IL" sz="2800" b="1" dirty="0">
                  <a:latin typeface="David" panose="020E0502060401010101" pitchFamily="34" charset="-79"/>
                  <a:cs typeface="David" panose="020E0502060401010101" pitchFamily="34" charset="-79"/>
                </a:rPr>
                <a:t>צמח הגדל בשדה של גוי</a:t>
              </a:r>
              <a:endParaRPr lang="en-US" altLang="he-IL" sz="2800" b="1" dirty="0">
                <a:latin typeface="David" panose="020E0502060401010101" pitchFamily="34" charset="-79"/>
                <a:cs typeface="David" panose="020E0502060401010101" pitchFamily="34" charset="-79"/>
              </a:endParaRPr>
            </a:p>
          </p:txBody>
        </p:sp>
      </p:grp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387349" y="4010744"/>
            <a:ext cx="4256088" cy="2514600"/>
            <a:chOff x="244" y="2352"/>
            <a:chExt cx="2681" cy="1584"/>
          </a:xfrm>
        </p:grpSpPr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816" y="2688"/>
              <a:ext cx="1632" cy="1248"/>
              <a:chOff x="3744" y="2040"/>
              <a:chExt cx="1458" cy="984"/>
            </a:xfrm>
          </p:grpSpPr>
          <p:graphicFrame>
            <p:nvGraphicFramePr>
              <p:cNvPr id="78854" name="Object 6"/>
              <p:cNvGraphicFramePr>
                <a:graphicFrameLocks noChangeAspect="1"/>
              </p:cNvGraphicFramePr>
              <p:nvPr/>
            </p:nvGraphicFramePr>
            <p:xfrm>
              <a:off x="3744" y="2040"/>
              <a:ext cx="1458" cy="9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41" name="Bitmap Image" r:id="rId9" imgW="2314286" imgH="1561905" progId="PBrush">
                      <p:embed/>
                    </p:oleObj>
                  </mc:Choice>
                  <mc:Fallback>
                    <p:oleObj name="Bitmap Image" r:id="rId9" imgW="2314286" imgH="1561905" progId="PBrush">
                      <p:embed/>
                      <p:pic>
                        <p:nvPicPr>
                          <p:cNvPr id="0" name="Picture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44" y="2040"/>
                            <a:ext cx="1458" cy="98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7" name="Group 7"/>
              <p:cNvGrpSpPr>
                <a:grpSpLocks/>
              </p:cNvGrpSpPr>
              <p:nvPr/>
            </p:nvGrpSpPr>
            <p:grpSpPr bwMode="auto">
              <a:xfrm>
                <a:off x="4464" y="2280"/>
                <a:ext cx="336" cy="384"/>
                <a:chOff x="1536" y="2256"/>
                <a:chExt cx="336" cy="384"/>
              </a:xfrm>
            </p:grpSpPr>
            <p:sp>
              <p:nvSpPr>
                <p:cNvPr id="78856" name="Line 8"/>
                <p:cNvSpPr>
                  <a:spLocks noChangeShapeType="1"/>
                </p:cNvSpPr>
                <p:nvPr/>
              </p:nvSpPr>
              <p:spPr bwMode="auto">
                <a:xfrm>
                  <a:off x="1536" y="2592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D60093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e-IL"/>
                </a:p>
              </p:txBody>
            </p:sp>
            <p:sp>
              <p:nvSpPr>
                <p:cNvPr id="78857" name="Line 9"/>
                <p:cNvSpPr>
                  <a:spLocks noChangeShapeType="1"/>
                </p:cNvSpPr>
                <p:nvPr/>
              </p:nvSpPr>
              <p:spPr bwMode="auto">
                <a:xfrm>
                  <a:off x="1543" y="2640"/>
                  <a:ext cx="55" cy="0"/>
                </a:xfrm>
                <a:prstGeom prst="line">
                  <a:avLst/>
                </a:prstGeom>
                <a:noFill/>
                <a:ln w="9525">
                  <a:solidFill>
                    <a:srgbClr val="D60093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e-IL"/>
                </a:p>
              </p:txBody>
            </p:sp>
            <p:sp>
              <p:nvSpPr>
                <p:cNvPr id="78858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1598" y="2592"/>
                  <a:ext cx="55" cy="48"/>
                </a:xfrm>
                <a:prstGeom prst="line">
                  <a:avLst/>
                </a:prstGeom>
                <a:noFill/>
                <a:ln w="9525">
                  <a:solidFill>
                    <a:srgbClr val="D60093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e-IL"/>
                </a:p>
              </p:txBody>
            </p:sp>
            <p:sp>
              <p:nvSpPr>
                <p:cNvPr id="78859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653" y="2544"/>
                  <a:ext cx="54" cy="48"/>
                </a:xfrm>
                <a:prstGeom prst="line">
                  <a:avLst/>
                </a:prstGeom>
                <a:noFill/>
                <a:ln w="9525">
                  <a:solidFill>
                    <a:srgbClr val="D60093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e-IL"/>
                </a:p>
              </p:txBody>
            </p:sp>
            <p:sp>
              <p:nvSpPr>
                <p:cNvPr id="78860" name="Line 12"/>
                <p:cNvSpPr>
                  <a:spLocks noChangeShapeType="1"/>
                </p:cNvSpPr>
                <p:nvPr/>
              </p:nvSpPr>
              <p:spPr bwMode="auto">
                <a:xfrm>
                  <a:off x="1707" y="2544"/>
                  <a:ext cx="55" cy="0"/>
                </a:xfrm>
                <a:prstGeom prst="line">
                  <a:avLst/>
                </a:prstGeom>
                <a:noFill/>
                <a:ln w="9525">
                  <a:solidFill>
                    <a:srgbClr val="D60093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e-IL"/>
                </a:p>
              </p:txBody>
            </p:sp>
            <p:sp>
              <p:nvSpPr>
                <p:cNvPr id="78861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1762" y="2496"/>
                  <a:ext cx="55" cy="48"/>
                </a:xfrm>
                <a:prstGeom prst="line">
                  <a:avLst/>
                </a:prstGeom>
                <a:noFill/>
                <a:ln w="9525">
                  <a:solidFill>
                    <a:srgbClr val="D60093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e-IL"/>
                </a:p>
              </p:txBody>
            </p:sp>
            <p:sp>
              <p:nvSpPr>
                <p:cNvPr id="78862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1817" y="2448"/>
                  <a:ext cx="55" cy="48"/>
                </a:xfrm>
                <a:prstGeom prst="line">
                  <a:avLst/>
                </a:prstGeom>
                <a:noFill/>
                <a:ln w="9525">
                  <a:solidFill>
                    <a:srgbClr val="D60093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e-IL"/>
                </a:p>
              </p:txBody>
            </p:sp>
            <p:sp>
              <p:nvSpPr>
                <p:cNvPr id="78863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536" y="2256"/>
                  <a:ext cx="96" cy="288"/>
                </a:xfrm>
                <a:prstGeom prst="line">
                  <a:avLst/>
                </a:prstGeom>
                <a:noFill/>
                <a:ln w="9525">
                  <a:solidFill>
                    <a:srgbClr val="D60093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e-IL"/>
                </a:p>
              </p:txBody>
            </p:sp>
            <p:sp>
              <p:nvSpPr>
                <p:cNvPr id="78864" name="Line 16"/>
                <p:cNvSpPr>
                  <a:spLocks noChangeShapeType="1"/>
                </p:cNvSpPr>
                <p:nvPr/>
              </p:nvSpPr>
              <p:spPr bwMode="auto">
                <a:xfrm>
                  <a:off x="1536" y="2544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rgbClr val="D60093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e-IL"/>
                </a:p>
              </p:txBody>
            </p:sp>
            <p:sp>
              <p:nvSpPr>
                <p:cNvPr id="78865" name="Line 17"/>
                <p:cNvSpPr>
                  <a:spLocks noChangeShapeType="1"/>
                </p:cNvSpPr>
                <p:nvPr/>
              </p:nvSpPr>
              <p:spPr bwMode="auto">
                <a:xfrm>
                  <a:off x="1536" y="25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rgbClr val="D60093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e-IL"/>
                </a:p>
              </p:txBody>
            </p:sp>
          </p:grpSp>
        </p:grpSp>
        <p:sp>
          <p:nvSpPr>
            <p:cNvPr id="78870" name="Text Box 22"/>
            <p:cNvSpPr txBox="1">
              <a:spLocks noChangeArrowheads="1"/>
            </p:cNvSpPr>
            <p:nvPr/>
          </p:nvSpPr>
          <p:spPr bwMode="auto">
            <a:xfrm>
              <a:off x="244" y="2352"/>
              <a:ext cx="2681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e-IL" altLang="he-IL" sz="2800" b="1" dirty="0">
                  <a:latin typeface="David" panose="020E0502060401010101" pitchFamily="34" charset="-79"/>
                  <a:cs typeface="David" panose="020E0502060401010101" pitchFamily="34" charset="-79"/>
                </a:rPr>
                <a:t>צמח הגדל </a:t>
              </a:r>
              <a:r>
                <a:rPr lang="he-IL" altLang="he-IL" sz="2800" b="1" u="sng" dirty="0">
                  <a:latin typeface="David" panose="020E0502060401010101" pitchFamily="34" charset="-79"/>
                  <a:cs typeface="David" panose="020E0502060401010101" pitchFamily="34" charset="-79"/>
                </a:rPr>
                <a:t>מחוץ</a:t>
              </a:r>
              <a:r>
                <a:rPr lang="he-IL" altLang="he-IL" sz="2800" b="1" dirty="0">
                  <a:latin typeface="David" panose="020E0502060401010101" pitchFamily="34" charset="-79"/>
                  <a:cs typeface="David" panose="020E0502060401010101" pitchFamily="34" charset="-79"/>
                </a:rPr>
                <a:t> לגבול עולי בבל</a:t>
              </a:r>
              <a:endParaRPr lang="en-US" altLang="he-IL" sz="2800" b="1" dirty="0">
                <a:latin typeface="David" panose="020E0502060401010101" pitchFamily="34" charset="-79"/>
                <a:cs typeface="David" panose="020E0502060401010101" pitchFamily="34" charset="-79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AutoShape 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23528" y="1556792"/>
            <a:ext cx="8352928" cy="1008112"/>
          </a:xfrm>
          <a:prstGeom prst="actionButtonBlank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he-IL" altLang="he-IL" sz="4800" b="1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יבולי השמיטה קדושים כאשר הם ...</a:t>
            </a:r>
            <a:endParaRPr lang="en-US" altLang="he-IL" b="1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1751" name="AutoShape 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203848" y="3702408"/>
            <a:ext cx="2736304" cy="762000"/>
          </a:xfrm>
          <a:prstGeom prst="actionButtonBlank">
            <a:avLst/>
          </a:prstGeom>
          <a:solidFill>
            <a:srgbClr val="CCFFFF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he-IL" altLang="he-IL" sz="32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בארץ ישראל</a:t>
            </a:r>
            <a:endParaRPr lang="en-US" altLang="he-IL" sz="4000" b="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1752" name="AutoShape 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203848" y="2780928"/>
            <a:ext cx="2736304" cy="762000"/>
          </a:xfrm>
          <a:prstGeom prst="actionButtonBlank">
            <a:avLst/>
          </a:prstGeom>
          <a:solidFill>
            <a:srgbClr val="CCFFFF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he-IL" altLang="he-IL" sz="32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גדלו בשמיטה</a:t>
            </a:r>
            <a:endParaRPr lang="en-US" altLang="he-IL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6" name="AutoShape 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203848" y="4611216"/>
            <a:ext cx="2736304" cy="762000"/>
          </a:xfrm>
          <a:prstGeom prst="actionButtonBlank">
            <a:avLst/>
          </a:prstGeom>
          <a:solidFill>
            <a:srgbClr val="CCFFFF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he-IL" altLang="he-IL" sz="3200" dirty="0" smtClean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בקרקע של </a:t>
            </a:r>
            <a:r>
              <a:rPr lang="he-IL" altLang="he-IL" sz="32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יהודי</a:t>
            </a:r>
            <a:endParaRPr lang="en-US" altLang="he-IL" sz="3200" b="0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028097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25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5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50"/>
                            </p:stCondLst>
                            <p:childTnLst>
                              <p:par>
                                <p:cTn id="2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animBg="1"/>
      <p:bldP spid="31751" grpId="0" animBg="1"/>
      <p:bldP spid="31752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ctrTitle"/>
          </p:nvPr>
        </p:nvSpPr>
        <p:spPr>
          <a:xfrm>
            <a:off x="251520" y="432433"/>
            <a:ext cx="8458200" cy="2492511"/>
          </a:xfrm>
        </p:spPr>
        <p:txBody>
          <a:bodyPr>
            <a:normAutofit/>
          </a:bodyPr>
          <a:lstStyle/>
          <a:p>
            <a:pPr algn="ctr"/>
            <a:r>
              <a:rPr lang="he-IL" sz="6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משמעות ההלכתית לקדושת פירות שביעית</a:t>
            </a:r>
            <a:endParaRPr lang="he-IL" sz="66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Text Box 3075"/>
          <p:cNvSpPr txBox="1">
            <a:spLocks noChangeArrowheads="1"/>
          </p:cNvSpPr>
          <p:nvPr/>
        </p:nvSpPr>
        <p:spPr bwMode="auto">
          <a:xfrm>
            <a:off x="7120333" y="1260049"/>
            <a:ext cx="2060179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he-IL" altLang="he-I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שמות </a:t>
            </a:r>
            <a:r>
              <a:rPr lang="he-IL" altLang="he-IL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כג</a:t>
            </a:r>
            <a:r>
              <a:rPr lang="he-IL" altLang="he-I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, יא</a:t>
            </a:r>
            <a:endParaRPr lang="en-US" altLang="he-IL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742950" indent="-742950" algn="ctr"/>
            <a:r>
              <a:rPr lang="he-IL" altLang="he-IL" sz="4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יבולי השמיטה הקדושים -מופקרים</a:t>
            </a:r>
          </a:p>
        </p:txBody>
      </p:sp>
      <p:sp>
        <p:nvSpPr>
          <p:cNvPr id="3" name="מלבן 2"/>
          <p:cNvSpPr/>
          <p:nvPr/>
        </p:nvSpPr>
        <p:spPr>
          <a:xfrm>
            <a:off x="1882005" y="2276872"/>
            <a:ext cx="523832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000" b="1" dirty="0">
                <a:ln w="12700">
                  <a:noFill/>
                  <a:prstDash val="solid"/>
                </a:ln>
                <a:latin typeface="David" pitchFamily="34" charset="-79"/>
                <a:cs typeface="David" pitchFamily="34" charset="-79"/>
              </a:rPr>
              <a:t> </a:t>
            </a:r>
            <a:r>
              <a:rPr lang="he-IL" sz="4000" b="1" dirty="0" err="1">
                <a:ln w="12700">
                  <a:noFill/>
                  <a:prstDash val="solid"/>
                </a:ln>
                <a:latin typeface="David" pitchFamily="34" charset="-79"/>
                <a:cs typeface="David" pitchFamily="34" charset="-79"/>
              </a:rPr>
              <a:t>וְהַשְּׁבִיעִת</a:t>
            </a:r>
            <a:r>
              <a:rPr lang="he-IL" sz="4000" b="1" dirty="0">
                <a:ln w="12700">
                  <a:noFill/>
                  <a:prstDash val="solid"/>
                </a:ln>
                <a:latin typeface="David" pitchFamily="34" charset="-79"/>
                <a:cs typeface="David" pitchFamily="34" charset="-79"/>
              </a:rPr>
              <a:t> תִּשְׁמְטֶנָּה </a:t>
            </a:r>
          </a:p>
          <a:p>
            <a:pPr algn="ctr"/>
            <a:r>
              <a:rPr lang="he-IL" sz="9600" b="1" dirty="0" err="1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itchFamily="34" charset="-79"/>
                <a:cs typeface="David" pitchFamily="34" charset="-79"/>
              </a:rPr>
              <a:t>וּנְטַשְׁתָּה</a:t>
            </a:r>
            <a:r>
              <a:rPr lang="he-IL" sz="9600" b="1" dirty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itchFamily="34" charset="-79"/>
                <a:cs typeface="David" pitchFamily="34" charset="-79"/>
              </a:rPr>
              <a:t>ּ, </a:t>
            </a:r>
          </a:p>
          <a:p>
            <a:pPr algn="ctr"/>
            <a:r>
              <a:rPr lang="he-IL" sz="4000" b="1" dirty="0">
                <a:ln w="12700">
                  <a:noFill/>
                  <a:prstDash val="solid"/>
                </a:ln>
                <a:latin typeface="David" pitchFamily="34" charset="-79"/>
                <a:cs typeface="David" pitchFamily="34" charset="-79"/>
              </a:rPr>
              <a:t>וְאָכְלוּ </a:t>
            </a:r>
            <a:r>
              <a:rPr lang="he-IL" sz="4000" b="1" dirty="0" err="1">
                <a:ln w="12700">
                  <a:noFill/>
                  <a:prstDash val="solid"/>
                </a:ln>
                <a:latin typeface="David" pitchFamily="34" charset="-79"/>
                <a:cs typeface="David" pitchFamily="34" charset="-79"/>
              </a:rPr>
              <a:t>אֶבְיֹנֵי</a:t>
            </a:r>
            <a:r>
              <a:rPr lang="he-IL" sz="4000" b="1" dirty="0">
                <a:ln w="12700">
                  <a:noFill/>
                  <a:prstDash val="solid"/>
                </a:ln>
                <a:latin typeface="David" pitchFamily="34" charset="-79"/>
                <a:cs typeface="David" pitchFamily="34" charset="-79"/>
              </a:rPr>
              <a:t> עַמֶּךָ, </a:t>
            </a:r>
          </a:p>
          <a:p>
            <a:pPr algn="ctr"/>
            <a:r>
              <a:rPr lang="he-IL" sz="4000" b="1" dirty="0" err="1">
                <a:ln w="12700">
                  <a:noFill/>
                  <a:prstDash val="solid"/>
                </a:ln>
                <a:latin typeface="David" pitchFamily="34" charset="-79"/>
                <a:cs typeface="David" pitchFamily="34" charset="-79"/>
              </a:rPr>
              <a:t>וְיִתְרָם</a:t>
            </a:r>
            <a:r>
              <a:rPr lang="he-IL" sz="4000" b="1" dirty="0">
                <a:ln w="12700">
                  <a:noFill/>
                  <a:prstDash val="solid"/>
                </a:ln>
                <a:latin typeface="David" pitchFamily="34" charset="-79"/>
                <a:cs typeface="David" pitchFamily="34" charset="-79"/>
              </a:rPr>
              <a:t>, תֹּאכַל חַיַּת הַשָּׂדֶה; </a:t>
            </a:r>
          </a:p>
          <a:p>
            <a:pPr algn="ctr"/>
            <a:r>
              <a:rPr lang="he-IL" sz="4000" b="1" dirty="0">
                <a:ln w="12700">
                  <a:noFill/>
                  <a:prstDash val="solid"/>
                </a:ln>
                <a:latin typeface="David" pitchFamily="34" charset="-79"/>
                <a:cs typeface="David" pitchFamily="34" charset="-79"/>
              </a:rPr>
              <a:t>כֵּן-תַּעֲשֶׂה לְכַרְמְךָ, לְזֵיתֶךָ.</a:t>
            </a:r>
            <a:r>
              <a:rPr lang="he-I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David" pitchFamily="34" charset="-79"/>
                <a:cs typeface="David" pitchFamily="34" charset="-79"/>
              </a:rPr>
              <a:t> </a:t>
            </a:r>
            <a:endParaRPr lang="he-IL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latin typeface="David" pitchFamily="34" charset="-79"/>
              <a:cs typeface="David" pitchFamily="34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0" y="0"/>
            <a:ext cx="9144000" cy="191683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92D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5" name="TextBox 4"/>
          <p:cNvSpPr txBox="1"/>
          <p:nvPr/>
        </p:nvSpPr>
        <p:spPr>
          <a:xfrm>
            <a:off x="676759" y="188640"/>
            <a:ext cx="8058616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4800" dirty="0" smtClean="0">
                <a:latin typeface="David" pitchFamily="34" charset="-79"/>
                <a:cs typeface="David" pitchFamily="34" charset="-79"/>
              </a:rPr>
              <a:t>יבולי השמיטה הקדושים מופקרים</a:t>
            </a:r>
          </a:p>
          <a:p>
            <a:pPr algn="ctr"/>
            <a:r>
              <a:rPr lang="he-IL" sz="4800" b="1" dirty="0" smtClean="0">
                <a:latin typeface="David" pitchFamily="34" charset="-79"/>
                <a:cs typeface="David" pitchFamily="34" charset="-79"/>
              </a:rPr>
              <a:t>מותר לקטוף </a:t>
            </a:r>
            <a:r>
              <a:rPr lang="he-IL" sz="4800" b="1" u="sng" dirty="0" smtClean="0">
                <a:latin typeface="David" pitchFamily="34" charset="-79"/>
                <a:cs typeface="David" pitchFamily="34" charset="-79"/>
              </a:rPr>
              <a:t>מעט</a:t>
            </a:r>
            <a:endParaRPr lang="he-IL" sz="4800" b="1" u="sng" dirty="0">
              <a:latin typeface="David" pitchFamily="34" charset="-79"/>
              <a:cs typeface="David" pitchFamily="34" charset="-79"/>
            </a:endParaRPr>
          </a:p>
        </p:txBody>
      </p:sp>
      <p:pic>
        <p:nvPicPr>
          <p:cNvPr id="8" name="הפקר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1844824"/>
            <a:ext cx="9144000" cy="51840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Text Box 3075"/>
          <p:cNvSpPr txBox="1">
            <a:spLocks noChangeArrowheads="1"/>
          </p:cNvSpPr>
          <p:nvPr/>
        </p:nvSpPr>
        <p:spPr bwMode="auto">
          <a:xfrm>
            <a:off x="6522770" y="1268760"/>
            <a:ext cx="2621230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he-IL" altLang="he-I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ויקרא כה, </a:t>
            </a:r>
            <a:r>
              <a:rPr lang="he-IL" altLang="he-IL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ה - ו</a:t>
            </a:r>
            <a:endParaRPr lang="en-US" altLang="he-IL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742950" indent="-742950" algn="ctr"/>
            <a:r>
              <a:rPr lang="he-IL" altLang="he-IL" sz="4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יבולי השמיטה הקדושים -לאכילה</a:t>
            </a:r>
          </a:p>
        </p:txBody>
      </p:sp>
      <p:sp>
        <p:nvSpPr>
          <p:cNvPr id="3" name="מלבן 2"/>
          <p:cNvSpPr/>
          <p:nvPr/>
        </p:nvSpPr>
        <p:spPr>
          <a:xfrm>
            <a:off x="323528" y="2551837"/>
            <a:ext cx="84249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000" b="1" dirty="0">
                <a:solidFill>
                  <a:srgbClr val="252525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אֵת סְפִיחַ קְצִירְךָ לֹא תִקְצוֹר וְאֶת עִנְּבֵי נְזִירֶךָ לֹא תִבְצֹר שְׁנַת שַׁבָּתוֹן יִהְיֶה לָאָרֶץ:</a:t>
            </a:r>
          </a:p>
          <a:p>
            <a:pPr algn="ctr"/>
            <a:r>
              <a:rPr lang="he-IL" sz="4000" b="1" dirty="0" err="1">
                <a:latin typeface="David" panose="020E0502060401010101" pitchFamily="34" charset="-79"/>
                <a:cs typeface="David" panose="020E0502060401010101" pitchFamily="34" charset="-79"/>
              </a:rPr>
              <a:t>וְהָיְתָה</a:t>
            </a:r>
            <a:r>
              <a:rPr lang="he-IL" sz="4000" b="1" dirty="0">
                <a:latin typeface="David" panose="020E0502060401010101" pitchFamily="34" charset="-79"/>
                <a:cs typeface="David" panose="020E0502060401010101" pitchFamily="34" charset="-79"/>
              </a:rPr>
              <a:t> שַׁבַּת הָאָרֶץ לָכֶם</a:t>
            </a:r>
          </a:p>
          <a:p>
            <a:pPr algn="ctr"/>
            <a:r>
              <a:rPr lang="he-IL" sz="9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לְאָכְלָה</a:t>
            </a: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 </a:t>
            </a:r>
            <a:endParaRPr lang="he-IL" sz="4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5226" y="890717"/>
            <a:ext cx="2872901" cy="954107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00B0F0"/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txBody>
          <a:bodyPr wrap="non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e-IL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מצוות עשה</a:t>
            </a:r>
          </a:p>
          <a:p>
            <a:pPr algn="ctr"/>
            <a:r>
              <a:rPr lang="he-IL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לאכול פירות שביעית</a:t>
            </a:r>
            <a:endParaRPr lang="he-IL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008" y="1916832"/>
            <a:ext cx="8964488" cy="498598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2000" dirty="0" smtClean="0">
                <a:latin typeface="David" panose="020E0502060401010101" pitchFamily="34" charset="-79"/>
                <a:cs typeface="David" panose="020E0502060401010101" pitchFamily="34" charset="-79"/>
              </a:rPr>
              <a:t>"שאמרה תורה (ויקרא כה,ו) בפירות שביעית: </a:t>
            </a:r>
          </a:p>
          <a:p>
            <a:pPr algn="ctr">
              <a:lnSpc>
                <a:spcPct val="150000"/>
              </a:lnSpc>
            </a:pPr>
            <a:r>
              <a:rPr lang="he-IL" sz="2800" dirty="0" smtClean="0">
                <a:solidFill>
                  <a:schemeClr val="bg2">
                    <a:lumMod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"</a:t>
            </a:r>
            <a:r>
              <a:rPr lang="he-IL" sz="2800" dirty="0" err="1" smtClean="0">
                <a:solidFill>
                  <a:schemeClr val="bg2">
                    <a:lumMod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והיתה</a:t>
            </a:r>
            <a:r>
              <a:rPr lang="he-IL" sz="2800" dirty="0" smtClean="0">
                <a:solidFill>
                  <a:schemeClr val="bg2">
                    <a:lumMod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שבת הארץ לכם לאכלה", </a:t>
            </a:r>
          </a:p>
          <a:p>
            <a:pPr algn="ctr">
              <a:lnSpc>
                <a:spcPct val="150000"/>
              </a:lnSpc>
            </a:pPr>
            <a:r>
              <a:rPr lang="he-IL" sz="2000" dirty="0" smtClean="0">
                <a:latin typeface="David" panose="020E0502060401010101" pitchFamily="34" charset="-79"/>
                <a:cs typeface="David" panose="020E0502060401010101" pitchFamily="34" charset="-79"/>
              </a:rPr>
              <a:t>ודרשו: לאכלה ולא </a:t>
            </a:r>
            <a:r>
              <a:rPr lang="he-IL" sz="2000" dirty="0" smtClean="0">
                <a:latin typeface="David" panose="020E0502060401010101" pitchFamily="34" charset="-79"/>
                <a:cs typeface="David" panose="020E0502060401010101" pitchFamily="34" charset="-79"/>
              </a:rPr>
              <a:t>לסחורה</a:t>
            </a:r>
            <a:r>
              <a:rPr lang="en-US" sz="2000" dirty="0" smtClean="0">
                <a:latin typeface="David" panose="020E0502060401010101" pitchFamily="34" charset="-79"/>
                <a:cs typeface="David" panose="020E0502060401010101" pitchFamily="34" charset="-79"/>
              </a:rPr>
              <a:t>…</a:t>
            </a:r>
            <a:endParaRPr lang="he-IL" sz="2000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>
              <a:lnSpc>
                <a:spcPct val="150000"/>
              </a:lnSpc>
            </a:pPr>
            <a:r>
              <a:rPr lang="he-IL" sz="2000" dirty="0" smtClean="0">
                <a:latin typeface="David" panose="020E0502060401010101" pitchFamily="34" charset="-79"/>
                <a:cs typeface="David" panose="020E0502060401010101" pitchFamily="34" charset="-79"/>
              </a:rPr>
              <a:t>ונכפלה זו </a:t>
            </a:r>
            <a:r>
              <a:rPr lang="he-IL" sz="2000" dirty="0" err="1" smtClean="0">
                <a:latin typeface="David" panose="020E0502060401010101" pitchFamily="34" charset="-79"/>
                <a:cs typeface="David" panose="020E0502060401010101" pitchFamily="34" charset="-79"/>
              </a:rPr>
              <a:t>המצוה</a:t>
            </a:r>
            <a:r>
              <a:rPr lang="he-IL" sz="2000" dirty="0" smtClean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2000" dirty="0" smtClean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000" dirty="0" smtClean="0">
                <a:latin typeface="David" panose="020E0502060401010101" pitchFamily="34" charset="-79"/>
                <a:cs typeface="David" panose="020E0502060401010101" pitchFamily="34" charset="-79"/>
              </a:rPr>
              <a:t>באמרו </a:t>
            </a:r>
            <a:r>
              <a:rPr lang="he-IL" sz="2000" dirty="0" smtClean="0">
                <a:latin typeface="David" panose="020E0502060401010101" pitchFamily="34" charset="-79"/>
                <a:cs typeface="David" panose="020E0502060401010101" pitchFamily="34" charset="-79"/>
              </a:rPr>
              <a:t>יתעלה (שמות </a:t>
            </a:r>
            <a:r>
              <a:rPr lang="he-IL" sz="2000" dirty="0" err="1" smtClean="0">
                <a:latin typeface="David" panose="020E0502060401010101" pitchFamily="34" charset="-79"/>
                <a:cs typeface="David" panose="020E0502060401010101" pitchFamily="34" charset="-79"/>
              </a:rPr>
              <a:t>כג,יא</a:t>
            </a:r>
            <a:r>
              <a:rPr lang="he-IL" sz="2000" dirty="0" smtClean="0">
                <a:latin typeface="David" panose="020E0502060401010101" pitchFamily="34" charset="-79"/>
                <a:cs typeface="David" panose="020E0502060401010101" pitchFamily="34" charset="-79"/>
              </a:rPr>
              <a:t>): </a:t>
            </a:r>
          </a:p>
          <a:p>
            <a:pPr algn="ctr">
              <a:lnSpc>
                <a:spcPct val="150000"/>
              </a:lnSpc>
            </a:pPr>
            <a:r>
              <a:rPr lang="he-IL" sz="2800" dirty="0" smtClean="0">
                <a:solidFill>
                  <a:schemeClr val="bg2">
                    <a:lumMod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"ואכלו אביוני עמך" </a:t>
            </a:r>
            <a:endParaRPr lang="he-IL" sz="2000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>
              <a:lnSpc>
                <a:spcPct val="150000"/>
              </a:lnSpc>
            </a:pPr>
            <a:r>
              <a:rPr lang="he-IL" sz="2000" dirty="0" smtClean="0">
                <a:latin typeface="David" panose="020E0502060401010101" pitchFamily="34" charset="-79"/>
                <a:cs typeface="David" panose="020E0502060401010101" pitchFamily="34" charset="-79"/>
              </a:rPr>
              <a:t>שלא אמר 'לאביוני עמך תעזוב אותם', </a:t>
            </a:r>
          </a:p>
          <a:p>
            <a:pPr algn="ctr">
              <a:lnSpc>
                <a:spcPct val="150000"/>
              </a:lnSpc>
            </a:pPr>
            <a:r>
              <a:rPr lang="he-IL" sz="2000" dirty="0" err="1" smtClean="0">
                <a:latin typeface="David" panose="020E0502060401010101" pitchFamily="34" charset="-79"/>
                <a:cs typeface="David" panose="020E0502060401010101" pitchFamily="34" charset="-79"/>
              </a:rPr>
              <a:t>כאמרו</a:t>
            </a:r>
            <a:r>
              <a:rPr lang="he-IL" sz="2000" dirty="0" smtClean="0">
                <a:latin typeface="David" panose="020E0502060401010101" pitchFamily="34" charset="-79"/>
                <a:cs typeface="David" panose="020E0502060401010101" pitchFamily="34" charset="-79"/>
              </a:rPr>
              <a:t> בלקט ושכחה, </a:t>
            </a:r>
          </a:p>
          <a:p>
            <a:pPr algn="ctr">
              <a:lnSpc>
                <a:spcPct val="150000"/>
              </a:lnSpc>
            </a:pPr>
            <a:r>
              <a:rPr lang="he-IL" sz="2800" dirty="0" smtClean="0">
                <a:solidFill>
                  <a:srgbClr val="0000CC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אבל לשון אכילה מזכיר בהם הכתוב בכל מקום. </a:t>
            </a:r>
          </a:p>
          <a:p>
            <a:pPr algn="ctr">
              <a:lnSpc>
                <a:spcPct val="150000"/>
              </a:lnSpc>
            </a:pPr>
            <a:r>
              <a:rPr lang="he-IL" sz="2000" dirty="0" smtClean="0">
                <a:latin typeface="David" panose="020E0502060401010101" pitchFamily="34" charset="-79"/>
                <a:cs typeface="David" panose="020E0502060401010101" pitchFamily="34" charset="-79"/>
              </a:rPr>
              <a:t>והנה העושה סחורה בהם - עובר בעשה.</a:t>
            </a:r>
          </a:p>
        </p:txBody>
      </p:sp>
      <p:sp>
        <p:nvSpPr>
          <p:cNvPr id="7" name="מלבן 6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742950" indent="-742950" algn="ctr"/>
            <a:r>
              <a:rPr lang="he-IL" altLang="he-IL" sz="4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מצווה לאכול את יבולי השמיטה הקדושים</a:t>
            </a:r>
          </a:p>
        </p:txBody>
      </p:sp>
      <p:sp>
        <p:nvSpPr>
          <p:cNvPr id="9" name="Text Box 3075"/>
          <p:cNvSpPr txBox="1">
            <a:spLocks noChangeArrowheads="1"/>
          </p:cNvSpPr>
          <p:nvPr/>
        </p:nvSpPr>
        <p:spPr bwMode="auto">
          <a:xfrm>
            <a:off x="3040690" y="908720"/>
            <a:ext cx="6139822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he-IL" altLang="he-I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השגות </a:t>
            </a:r>
            <a:r>
              <a:rPr lang="he-IL" altLang="he-IL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הרמב"ן</a:t>
            </a:r>
            <a:r>
              <a:rPr lang="he-IL" altLang="he-I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על ספר המצוות מצווה ג</a:t>
            </a:r>
            <a:endParaRPr lang="en-US" altLang="he-IL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"/>
                            </p:stCondLst>
                            <p:childTnLst>
                              <p:par>
                                <p:cTn id="24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360"/>
                            </p:stCondLst>
                            <p:childTnLst>
                              <p:par>
                                <p:cTn id="30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40"/>
                            </p:stCondLst>
                            <p:childTnLst>
                              <p:par>
                                <p:cTn id="36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680"/>
                            </p:stCondLst>
                            <p:childTnLst>
                              <p:par>
                                <p:cTn id="42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360"/>
                            </p:stCondLst>
                            <p:childTnLst>
                              <p:par>
                                <p:cTn id="48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20"/>
                            </p:stCondLst>
                            <p:childTnLst>
                              <p:par>
                                <p:cTn id="54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160"/>
                            </p:stCondLst>
                            <p:childTnLst>
                              <p:par>
                                <p:cTn id="60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8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8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8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520"/>
                            </p:stCondLst>
                            <p:childTnLst>
                              <p:par>
                                <p:cTn id="66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8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8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8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טרק">
  <a:themeElements>
    <a:clrScheme name="התאמה אישית 13">
      <a:dk1>
        <a:sysClr val="windowText" lastClr="000000"/>
      </a:dk1>
      <a:lt1>
        <a:sysClr val="window" lastClr="FFFFFF"/>
      </a:lt1>
      <a:dk2>
        <a:srgbClr val="4E3B30"/>
      </a:dk2>
      <a:lt2>
        <a:srgbClr val="EDDFDA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טרק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טרק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155</TotalTime>
  <Words>1012</Words>
  <Application>Microsoft Office PowerPoint</Application>
  <PresentationFormat>‫הצגה על המסך (4:3)</PresentationFormat>
  <Paragraphs>167</Paragraphs>
  <Slides>33</Slides>
  <Notes>0</Notes>
  <HiddenSlides>0</HiddenSlides>
  <MMClips>14</MMClips>
  <ScaleCrop>false</ScaleCrop>
  <HeadingPairs>
    <vt:vector size="6" baseType="variant">
      <vt:variant>
        <vt:lpstr>ערכת נושא</vt:lpstr>
      </vt:variant>
      <vt:variant>
        <vt:i4>1</vt:i4>
      </vt:variant>
      <vt:variant>
        <vt:lpstr>שרתי OLE מוטבעים</vt:lpstr>
      </vt:variant>
      <vt:variant>
        <vt:i4>2</vt:i4>
      </vt:variant>
      <vt:variant>
        <vt:lpstr>כותרות שקופיות</vt:lpstr>
      </vt:variant>
      <vt:variant>
        <vt:i4>33</vt:i4>
      </vt:variant>
    </vt:vector>
  </HeadingPairs>
  <TitlesOfParts>
    <vt:vector size="36" baseType="lpstr">
      <vt:lpstr>טרק</vt:lpstr>
      <vt:lpstr>Bitmap Image</vt:lpstr>
      <vt:lpstr>CorelDRAW! Graphic</vt:lpstr>
      <vt:lpstr>קדושת  פירות שביעית</vt:lpstr>
      <vt:lpstr>מצגת של PowerPoint</vt:lpstr>
      <vt:lpstr>מצגת של PowerPoint</vt:lpstr>
      <vt:lpstr>מצגת של PowerPoint</vt:lpstr>
      <vt:lpstr>משמעות ההלכתית לקדושת פירות שביעית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האם מונעים מגויים ליטול פירות שביעית מן השדות?</vt:lpstr>
      <vt:lpstr>האם מותר לייצא פירות שביעית?</vt:lpstr>
      <vt:lpstr>המשך...</vt:lpstr>
      <vt:lpstr>מצגת של PowerPoint</vt:lpstr>
      <vt:lpstr>מצגת של PowerPoint</vt:lpstr>
      <vt:lpstr>מצגת של PowerPoint</vt:lpstr>
      <vt:lpstr>מצגת של PowerPoint</vt:lpstr>
      <vt:lpstr>מצגת של PowerPoint</vt:lpstr>
    </vt:vector>
  </TitlesOfParts>
  <Company>XP - ENGLISH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אברהם</dc:creator>
  <cp:lastModifiedBy>RONEN</cp:lastModifiedBy>
  <cp:revision>14</cp:revision>
  <dcterms:created xsi:type="dcterms:W3CDTF">2014-08-03T12:50:32Z</dcterms:created>
  <dcterms:modified xsi:type="dcterms:W3CDTF">2014-08-25T12:55:16Z</dcterms:modified>
</cp:coreProperties>
</file>